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5" r:id="rId5"/>
    <p:sldMasterId id="2147483687" r:id="rId6"/>
    <p:sldMasterId id="2147483699" r:id="rId7"/>
    <p:sldMasterId id="2147483711" r:id="rId8"/>
  </p:sldMasterIdLst>
  <p:notesMasterIdLst>
    <p:notesMasterId r:id="rId55"/>
  </p:notesMasterIdLst>
  <p:handoutMasterIdLst>
    <p:handoutMasterId r:id="rId56"/>
  </p:handoutMasterIdLst>
  <p:sldIdLst>
    <p:sldId id="257" r:id="rId9"/>
    <p:sldId id="284" r:id="rId10"/>
    <p:sldId id="258" r:id="rId11"/>
    <p:sldId id="407" r:id="rId12"/>
    <p:sldId id="408" r:id="rId13"/>
    <p:sldId id="264" r:id="rId14"/>
    <p:sldId id="266" r:id="rId15"/>
    <p:sldId id="275" r:id="rId16"/>
    <p:sldId id="265" r:id="rId17"/>
    <p:sldId id="267" r:id="rId18"/>
    <p:sldId id="259" r:id="rId19"/>
    <p:sldId id="355" r:id="rId20"/>
    <p:sldId id="286" r:id="rId21"/>
    <p:sldId id="287" r:id="rId22"/>
    <p:sldId id="290" r:id="rId23"/>
    <p:sldId id="293" r:id="rId24"/>
    <p:sldId id="356" r:id="rId25"/>
    <p:sldId id="357" r:id="rId26"/>
    <p:sldId id="300" r:id="rId27"/>
    <p:sldId id="370" r:id="rId28"/>
    <p:sldId id="369" r:id="rId29"/>
    <p:sldId id="371" r:id="rId30"/>
    <p:sldId id="368" r:id="rId31"/>
    <p:sldId id="387" r:id="rId32"/>
    <p:sldId id="372" r:id="rId33"/>
    <p:sldId id="380" r:id="rId34"/>
    <p:sldId id="381" r:id="rId35"/>
    <p:sldId id="382" r:id="rId36"/>
    <p:sldId id="389" r:id="rId37"/>
    <p:sldId id="383" r:id="rId38"/>
    <p:sldId id="384" r:id="rId39"/>
    <p:sldId id="373" r:id="rId40"/>
    <p:sldId id="374" r:id="rId41"/>
    <p:sldId id="377" r:id="rId42"/>
    <p:sldId id="379" r:id="rId43"/>
    <p:sldId id="375" r:id="rId44"/>
    <p:sldId id="376" r:id="rId45"/>
    <p:sldId id="391" r:id="rId46"/>
    <p:sldId id="406" r:id="rId47"/>
    <p:sldId id="388" r:id="rId48"/>
    <p:sldId id="401" r:id="rId49"/>
    <p:sldId id="402" r:id="rId50"/>
    <p:sldId id="403" r:id="rId51"/>
    <p:sldId id="404" r:id="rId52"/>
    <p:sldId id="405" r:id="rId53"/>
    <p:sldId id="283" r:id="rId5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uschia Copeland" initials="TC" lastIdx="51" clrIdx="0">
    <p:extLst>
      <p:ext uri="{19B8F6BF-5375-455C-9EA6-DF929625EA0E}">
        <p15:presenceInfo xmlns:p15="http://schemas.microsoft.com/office/powerpoint/2012/main" userId="Tauschia Copeland" providerId="None"/>
      </p:ext>
    </p:extLst>
  </p:cmAuthor>
  <p:cmAuthor id="2" name="Madhu Reddy" initials="MR" lastIdx="1" clrIdx="1">
    <p:extLst>
      <p:ext uri="{19B8F6BF-5375-455C-9EA6-DF929625EA0E}">
        <p15:presenceInfo xmlns:p15="http://schemas.microsoft.com/office/powerpoint/2012/main" userId="0d8d4d483ea927c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4660"/>
  </p:normalViewPr>
  <p:slideViewPr>
    <p:cSldViewPr snapToGrid="0">
      <p:cViewPr varScale="1">
        <p:scale>
          <a:sx n="109" d="100"/>
          <a:sy n="109" d="100"/>
        </p:scale>
        <p:origin x="498" y="96"/>
      </p:cViewPr>
      <p:guideLst/>
    </p:cSldViewPr>
  </p:slideViewPr>
  <p:notesTextViewPr>
    <p:cViewPr>
      <p:scale>
        <a:sx n="1" d="1"/>
        <a:sy n="1" d="1"/>
      </p:scale>
      <p:origin x="0" y="0"/>
    </p:cViewPr>
  </p:notesTextViewPr>
  <p:sorterViewPr>
    <p:cViewPr>
      <p:scale>
        <a:sx n="100" d="100"/>
        <a:sy n="100" d="100"/>
      </p:scale>
      <p:origin x="0" y="-148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commentAuthors" Target="commentAuthor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8BEF5EFE-81CC-4A2E-BC07-A5C7691363FB}" type="datetimeFigureOut">
              <a:rPr lang="en-US" smtClean="0"/>
              <a:t>3/16/2020</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9932ECA5-AAB0-4579-9862-A85F1EE31203}" type="slidenum">
              <a:rPr lang="en-US" smtClean="0"/>
              <a:t>‹#›</a:t>
            </a:fld>
            <a:endParaRPr lang="en-US" dirty="0"/>
          </a:p>
        </p:txBody>
      </p:sp>
    </p:spTree>
    <p:extLst>
      <p:ext uri="{BB962C8B-B14F-4D97-AF65-F5344CB8AC3E}">
        <p14:creationId xmlns:p14="http://schemas.microsoft.com/office/powerpoint/2010/main" val="34150721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3AAD594-D39D-4D42-B074-85BA01FAA4B9}" type="datetimeFigureOut">
              <a:rPr lang="en-US" smtClean="0"/>
              <a:t>3/16/2020</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305278E-5E87-46DA-836C-231A3458D216}" type="slidenum">
              <a:rPr lang="en-US" smtClean="0"/>
              <a:t>‹#›</a:t>
            </a:fld>
            <a:endParaRPr lang="en-US" dirty="0"/>
          </a:p>
        </p:txBody>
      </p:sp>
    </p:spTree>
    <p:extLst>
      <p:ext uri="{BB962C8B-B14F-4D97-AF65-F5344CB8AC3E}">
        <p14:creationId xmlns:p14="http://schemas.microsoft.com/office/powerpoint/2010/main" val="3579337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5C565FA-3C99-4787-98A7-FCE46D2F55AF}" type="datetime1">
              <a:rPr lang="en-US" smtClean="0">
                <a:solidFill>
                  <a:prstClr val="black"/>
                </a:solidFill>
              </a:rPr>
              <a:pPr/>
              <a:t>3/16/2020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79105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charset="-128"/>
              </a:rPr>
              <a:t>Mention focus on fast finishing time (vs traditional focus on recovery); single straggler slows down entire system, and is costlier on EC2</a:t>
            </a:r>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eaLnBrk="1" hangingPunct="1"/>
            <a:fld id="{8DED7040-281C-41C0-8DBB-D17C34572090}" type="slidenum">
              <a:rPr lang="en-US" altLang="en-US" sz="1200"/>
              <a:pPr eaLnBrk="1" hangingPunct="1"/>
              <a:t>38</a:t>
            </a:fld>
            <a:endParaRPr lang="en-US" altLang="en-US" sz="1200"/>
          </a:p>
        </p:txBody>
      </p:sp>
    </p:spTree>
    <p:extLst>
      <p:ext uri="{BB962C8B-B14F-4D97-AF65-F5344CB8AC3E}">
        <p14:creationId xmlns:p14="http://schemas.microsoft.com/office/powerpoint/2010/main" val="1026921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45</a:t>
            </a:fld>
            <a:endParaRPr lang="en-US"/>
          </a:p>
        </p:txBody>
      </p:sp>
    </p:spTree>
    <p:extLst>
      <p:ext uri="{BB962C8B-B14F-4D97-AF65-F5344CB8AC3E}">
        <p14:creationId xmlns:p14="http://schemas.microsoft.com/office/powerpoint/2010/main" val="3424778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46</a:t>
            </a:fld>
            <a:endParaRPr lang="en-US" dirty="0">
              <a:solidFill>
                <a:prstClr val="black"/>
              </a:solidFill>
            </a:endParaRPr>
          </a:p>
        </p:txBody>
      </p:sp>
    </p:spTree>
    <p:extLst>
      <p:ext uri="{BB962C8B-B14F-4D97-AF65-F5344CB8AC3E}">
        <p14:creationId xmlns:p14="http://schemas.microsoft.com/office/powerpoint/2010/main" val="3682161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调度器根据目标</a:t>
            </a:r>
            <a:r>
              <a:rPr lang="en-US" altLang="zh-CN" sz="1200" b="0" i="0" kern="1200" dirty="0">
                <a:solidFill>
                  <a:schemeClr val="tx1"/>
                </a:solidFill>
                <a:effectLst/>
                <a:latin typeface="+mn-lt"/>
                <a:ea typeface="+mn-ea"/>
                <a:cs typeface="+mn-cs"/>
              </a:rPr>
              <a:t>RDD</a:t>
            </a:r>
            <a:r>
              <a:rPr lang="zh-CN" altLang="en-US" sz="1200" b="0" i="0" kern="1200" dirty="0">
                <a:solidFill>
                  <a:schemeClr val="tx1"/>
                </a:solidFill>
                <a:effectLst/>
                <a:latin typeface="+mn-lt"/>
                <a:ea typeface="+mn-ea"/>
                <a:cs typeface="+mn-cs"/>
              </a:rPr>
              <a:t>的血统关系图（</a:t>
            </a:r>
            <a:r>
              <a:rPr lang="en-US" altLang="zh-CN" sz="1200" b="0" i="0" kern="1200" dirty="0">
                <a:solidFill>
                  <a:schemeClr val="tx1"/>
                </a:solidFill>
                <a:effectLst/>
                <a:latin typeface="+mn-lt"/>
                <a:ea typeface="+mn-ea"/>
                <a:cs typeface="+mn-cs"/>
              </a:rPr>
              <a:t>lineage graph</a:t>
            </a:r>
            <a:r>
              <a:rPr lang="zh-CN" altLang="en-US" sz="1200" b="0" i="0" kern="1200" dirty="0">
                <a:solidFill>
                  <a:schemeClr val="tx1"/>
                </a:solidFill>
                <a:effectLst/>
                <a:latin typeface="+mn-lt"/>
                <a:ea typeface="+mn-ea"/>
                <a:cs typeface="+mn-cs"/>
              </a:rPr>
              <a:t>）创建一个由</a:t>
            </a:r>
            <a:r>
              <a:rPr lang="en-US" altLang="zh-CN" sz="1200" b="0" i="0" kern="1200" dirty="0">
                <a:solidFill>
                  <a:schemeClr val="tx1"/>
                </a:solidFill>
                <a:effectLst/>
                <a:latin typeface="+mn-lt"/>
                <a:ea typeface="+mn-ea"/>
                <a:cs typeface="+mn-cs"/>
              </a:rPr>
              <a:t>stage</a:t>
            </a:r>
            <a:r>
              <a:rPr lang="zh-CN" altLang="en-US" sz="1200" b="0" i="0" kern="1200" dirty="0">
                <a:solidFill>
                  <a:schemeClr val="tx1"/>
                </a:solidFill>
                <a:effectLst/>
                <a:latin typeface="+mn-lt"/>
                <a:ea typeface="+mn-ea"/>
                <a:cs typeface="+mn-cs"/>
              </a:rPr>
              <a:t>构成的无回路有向图（</a:t>
            </a:r>
            <a:r>
              <a:rPr lang="en-US" altLang="zh-CN" sz="1200" b="0" i="0" kern="1200" dirty="0">
                <a:solidFill>
                  <a:schemeClr val="tx1"/>
                </a:solidFill>
                <a:effectLst/>
                <a:latin typeface="+mn-lt"/>
                <a:ea typeface="+mn-ea"/>
                <a:cs typeface="+mn-cs"/>
              </a:rPr>
              <a:t>DAG</a:t>
            </a:r>
            <a:r>
              <a:rPr lang="zh-CN" altLang="en-US" sz="1200" b="0" i="0" kern="1200" dirty="0">
                <a:solidFill>
                  <a:schemeClr val="tx1"/>
                </a:solidFill>
                <a:effectLst/>
                <a:latin typeface="+mn-lt"/>
                <a:ea typeface="+mn-ea"/>
                <a:cs typeface="+mn-cs"/>
              </a:rPr>
              <a:t>）。每个</a:t>
            </a:r>
            <a:r>
              <a:rPr lang="en-US" altLang="zh-CN" sz="1200" b="0" i="0" kern="1200" dirty="0">
                <a:solidFill>
                  <a:schemeClr val="tx1"/>
                </a:solidFill>
                <a:effectLst/>
                <a:latin typeface="+mn-lt"/>
                <a:ea typeface="+mn-ea"/>
                <a:cs typeface="+mn-cs"/>
              </a:rPr>
              <a:t>stage</a:t>
            </a:r>
            <a:r>
              <a:rPr lang="zh-CN" altLang="en-US" sz="1200" b="0" i="0" kern="1200" dirty="0">
                <a:solidFill>
                  <a:schemeClr val="tx1"/>
                </a:solidFill>
                <a:effectLst/>
                <a:latin typeface="+mn-lt"/>
                <a:ea typeface="+mn-ea"/>
                <a:cs typeface="+mn-cs"/>
              </a:rPr>
              <a:t>内部尽可能多地包含一组具有窄依赖关系的转换，并将它们流水线并行化（</a:t>
            </a:r>
            <a:r>
              <a:rPr lang="en-US" altLang="zh-CN" sz="1200" b="0" i="0" kern="1200" dirty="0">
                <a:solidFill>
                  <a:schemeClr val="tx1"/>
                </a:solidFill>
                <a:effectLst/>
                <a:latin typeface="+mn-lt"/>
                <a:ea typeface="+mn-ea"/>
                <a:cs typeface="+mn-cs"/>
              </a:rPr>
              <a:t>pipeline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stage</a:t>
            </a:r>
            <a:r>
              <a:rPr lang="zh-CN" altLang="en-US" sz="1200" b="0" i="0" kern="1200" dirty="0">
                <a:solidFill>
                  <a:schemeClr val="tx1"/>
                </a:solidFill>
                <a:effectLst/>
                <a:latin typeface="+mn-lt"/>
                <a:ea typeface="+mn-ea"/>
                <a:cs typeface="+mn-cs"/>
              </a:rPr>
              <a:t>的边界有两种情况：一是宽依赖上的混排（</a:t>
            </a:r>
            <a:r>
              <a:rPr lang="en-US" altLang="zh-CN" sz="1200" b="0" i="0" kern="1200" dirty="0">
                <a:solidFill>
                  <a:schemeClr val="tx1"/>
                </a:solidFill>
                <a:effectLst/>
                <a:latin typeface="+mn-lt"/>
                <a:ea typeface="+mn-ea"/>
                <a:cs typeface="+mn-cs"/>
              </a:rPr>
              <a:t>shuffle</a:t>
            </a:r>
            <a:r>
              <a:rPr lang="zh-CN" altLang="en-US" sz="1200" b="0" i="0" kern="1200" dirty="0">
                <a:solidFill>
                  <a:schemeClr val="tx1"/>
                </a:solidFill>
                <a:effectLst/>
                <a:latin typeface="+mn-lt"/>
                <a:ea typeface="+mn-ea"/>
                <a:cs typeface="+mn-cs"/>
              </a:rPr>
              <a:t>）操作；二是已缓存分区，它可以缩短父</a:t>
            </a:r>
            <a:r>
              <a:rPr lang="en-US" altLang="zh-CN" sz="1200" b="0" i="0" kern="1200" dirty="0">
                <a:solidFill>
                  <a:schemeClr val="tx1"/>
                </a:solidFill>
                <a:effectLst/>
                <a:latin typeface="+mn-lt"/>
                <a:ea typeface="+mn-ea"/>
                <a:cs typeface="+mn-cs"/>
              </a:rPr>
              <a:t>RDD</a:t>
            </a:r>
            <a:r>
              <a:rPr lang="zh-CN" altLang="en-US" sz="1200" b="0" i="0" kern="1200" dirty="0">
                <a:solidFill>
                  <a:schemeClr val="tx1"/>
                </a:solidFill>
                <a:effectLst/>
                <a:latin typeface="+mn-lt"/>
                <a:ea typeface="+mn-ea"/>
                <a:cs typeface="+mn-cs"/>
              </a:rPr>
              <a:t>的计算过程。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调度器根据数据存放的位置分配任务，以最小化通信开销。如果某个任务需要处理一个已缓存分区，则直接将任务分配给拥有这个分区的节点。否则，如果需要处理的分区位于多个可能的位置（例如，由</a:t>
            </a:r>
            <a:r>
              <a:rPr lang="en-US" altLang="zh-CN" sz="1200" b="0" i="0" kern="1200" dirty="0">
                <a:solidFill>
                  <a:schemeClr val="tx1"/>
                </a:solidFill>
                <a:effectLst/>
                <a:latin typeface="+mn-lt"/>
                <a:ea typeface="+mn-ea"/>
                <a:cs typeface="+mn-cs"/>
              </a:rPr>
              <a:t>HDFS</a:t>
            </a:r>
            <a:r>
              <a:rPr lang="zh-CN" altLang="en-US" sz="1200" b="0" i="0" kern="1200" dirty="0">
                <a:solidFill>
                  <a:schemeClr val="tx1"/>
                </a:solidFill>
                <a:effectLst/>
                <a:latin typeface="+mn-lt"/>
                <a:ea typeface="+mn-ea"/>
                <a:cs typeface="+mn-cs"/>
              </a:rPr>
              <a:t>的数据存放位置决定），则将任务分配给这一组节点。对于宽依赖（例如需要混排的依赖），目前的实现方式是，在拥有父分区的节点上将中间结果物化（</a:t>
            </a:r>
            <a:r>
              <a:rPr lang="en-US" altLang="zh-CN" sz="1200" b="0" i="0" kern="1200" dirty="0">
                <a:solidFill>
                  <a:schemeClr val="tx1"/>
                </a:solidFill>
                <a:effectLst/>
                <a:latin typeface="+mn-lt"/>
                <a:ea typeface="+mn-ea"/>
                <a:cs typeface="+mn-cs"/>
              </a:rPr>
              <a:t>materialize</a:t>
            </a:r>
            <a:r>
              <a:rPr lang="zh-CN" altLang="en-US" sz="1200" b="0" i="0" kern="1200" dirty="0">
                <a:solidFill>
                  <a:schemeClr val="tx1"/>
                </a:solidFill>
                <a:effectLst/>
                <a:latin typeface="+mn-lt"/>
                <a:ea typeface="+mn-ea"/>
                <a:cs typeface="+mn-cs"/>
              </a:rPr>
              <a:t>），简化容错处理，这跟</a:t>
            </a:r>
            <a:r>
              <a:rPr lang="en-US" altLang="zh-CN" sz="1200" b="0" i="0" kern="1200" dirty="0" err="1">
                <a:solidFill>
                  <a:schemeClr val="tx1"/>
                </a:solidFill>
                <a:effectLst/>
                <a:latin typeface="+mn-lt"/>
                <a:ea typeface="+mn-ea"/>
                <a:cs typeface="+mn-cs"/>
              </a:rPr>
              <a:t>MapReduce</a:t>
            </a:r>
            <a:r>
              <a:rPr lang="zh-CN" altLang="en-US" sz="1200" b="0" i="0" kern="1200" dirty="0">
                <a:solidFill>
                  <a:schemeClr val="tx1"/>
                </a:solidFill>
                <a:effectLst/>
                <a:latin typeface="+mn-lt"/>
                <a:ea typeface="+mn-ea"/>
                <a:cs typeface="+mn-cs"/>
              </a:rPr>
              <a:t>中物化</a:t>
            </a:r>
            <a:r>
              <a:rPr lang="en-US" altLang="zh-CN" sz="1200" b="0" i="0" kern="1200" dirty="0">
                <a:solidFill>
                  <a:schemeClr val="tx1"/>
                </a:solidFill>
                <a:effectLst/>
                <a:latin typeface="+mn-lt"/>
                <a:ea typeface="+mn-ea"/>
                <a:cs typeface="+mn-cs"/>
              </a:rPr>
              <a:t>map</a:t>
            </a:r>
            <a:r>
              <a:rPr lang="zh-CN" altLang="en-US" sz="1200" b="0" i="0" kern="1200" dirty="0">
                <a:solidFill>
                  <a:schemeClr val="tx1"/>
                </a:solidFill>
                <a:effectLst/>
                <a:latin typeface="+mn-lt"/>
                <a:ea typeface="+mn-ea"/>
                <a:cs typeface="+mn-cs"/>
              </a:rPr>
              <a:t>输出很像。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如果某个任务失效，只要</a:t>
            </a:r>
            <a:r>
              <a:rPr lang="en-US" altLang="zh-CN" sz="1200" b="0" i="0" kern="1200" dirty="0">
                <a:solidFill>
                  <a:schemeClr val="tx1"/>
                </a:solidFill>
                <a:effectLst/>
                <a:latin typeface="+mn-lt"/>
                <a:ea typeface="+mn-ea"/>
                <a:cs typeface="+mn-cs"/>
              </a:rPr>
              <a:t>stage</a:t>
            </a:r>
            <a:r>
              <a:rPr lang="zh-CN" altLang="en-US" sz="1200" b="0" i="0" kern="1200" dirty="0">
                <a:solidFill>
                  <a:schemeClr val="tx1"/>
                </a:solidFill>
                <a:effectLst/>
                <a:latin typeface="+mn-lt"/>
                <a:ea typeface="+mn-ea"/>
                <a:cs typeface="+mn-cs"/>
              </a:rPr>
              <a:t>中的父</a:t>
            </a:r>
            <a:r>
              <a:rPr lang="en-US" altLang="zh-CN" sz="1200" b="0" i="0" kern="1200" dirty="0">
                <a:solidFill>
                  <a:schemeClr val="tx1"/>
                </a:solidFill>
                <a:effectLst/>
                <a:latin typeface="+mn-lt"/>
                <a:ea typeface="+mn-ea"/>
                <a:cs typeface="+mn-cs"/>
              </a:rPr>
              <a:t>RDD</a:t>
            </a:r>
            <a:r>
              <a:rPr lang="zh-CN" altLang="en-US" sz="1200" b="0" i="0" kern="1200" dirty="0">
                <a:solidFill>
                  <a:schemeClr val="tx1"/>
                </a:solidFill>
                <a:effectLst/>
                <a:latin typeface="+mn-lt"/>
                <a:ea typeface="+mn-ea"/>
                <a:cs typeface="+mn-cs"/>
              </a:rPr>
              <a:t>分区可用，则只需在另一个节点上重新运行这个任务即可。如果某些</a:t>
            </a:r>
            <a:r>
              <a:rPr lang="en-US" altLang="zh-CN" sz="1200" b="0" i="0" kern="1200" dirty="0">
                <a:solidFill>
                  <a:schemeClr val="tx1"/>
                </a:solidFill>
                <a:effectLst/>
                <a:latin typeface="+mn-lt"/>
                <a:ea typeface="+mn-ea"/>
                <a:cs typeface="+mn-cs"/>
              </a:rPr>
              <a:t>stage</a:t>
            </a:r>
            <a:r>
              <a:rPr lang="zh-CN" altLang="en-US" sz="1200" b="0" i="0" kern="1200" dirty="0">
                <a:solidFill>
                  <a:schemeClr val="tx1"/>
                </a:solidFill>
                <a:effectLst/>
                <a:latin typeface="+mn-lt"/>
                <a:ea typeface="+mn-ea"/>
                <a:cs typeface="+mn-cs"/>
              </a:rPr>
              <a:t>不可用（例如，混排时某个</a:t>
            </a:r>
            <a:r>
              <a:rPr lang="en-US" altLang="zh-CN" sz="1200" b="0" i="0" kern="1200" dirty="0">
                <a:solidFill>
                  <a:schemeClr val="tx1"/>
                </a:solidFill>
                <a:effectLst/>
                <a:latin typeface="+mn-lt"/>
                <a:ea typeface="+mn-ea"/>
                <a:cs typeface="+mn-cs"/>
              </a:rPr>
              <a:t>map</a:t>
            </a:r>
            <a:r>
              <a:rPr lang="zh-CN" altLang="en-US" sz="1200" b="0" i="0" kern="1200" dirty="0">
                <a:solidFill>
                  <a:schemeClr val="tx1"/>
                </a:solidFill>
                <a:effectLst/>
                <a:latin typeface="+mn-lt"/>
                <a:ea typeface="+mn-ea"/>
                <a:cs typeface="+mn-cs"/>
              </a:rPr>
              <a:t>输出丢失），则需要重新提交这个</a:t>
            </a:r>
            <a:r>
              <a:rPr lang="en-US" altLang="zh-CN" sz="1200" b="0" i="0" kern="1200" dirty="0">
                <a:solidFill>
                  <a:schemeClr val="tx1"/>
                </a:solidFill>
                <a:effectLst/>
                <a:latin typeface="+mn-lt"/>
                <a:ea typeface="+mn-ea"/>
                <a:cs typeface="+mn-cs"/>
              </a:rPr>
              <a:t>stage</a:t>
            </a:r>
            <a:r>
              <a:rPr lang="zh-CN" altLang="en-US" sz="1200" b="0" i="0" kern="1200" dirty="0">
                <a:solidFill>
                  <a:schemeClr val="tx1"/>
                </a:solidFill>
                <a:effectLst/>
                <a:latin typeface="+mn-lt"/>
                <a:ea typeface="+mn-ea"/>
                <a:cs typeface="+mn-cs"/>
              </a:rPr>
              <a:t>中的所有任务来计算丢失的分区。</a:t>
            </a:r>
          </a:p>
          <a:p>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最后，</a:t>
            </a:r>
            <a:r>
              <a:rPr lang="en-US" altLang="zh-CN" sz="1200" b="0" i="0" kern="1200" dirty="0">
                <a:solidFill>
                  <a:schemeClr val="tx1"/>
                </a:solidFill>
                <a:effectLst/>
                <a:latin typeface="+mn-lt"/>
                <a:ea typeface="+mn-ea"/>
                <a:cs typeface="+mn-cs"/>
              </a:rPr>
              <a:t>lookup</a:t>
            </a:r>
            <a:r>
              <a:rPr lang="zh-CN" altLang="en-US" sz="1200" b="0" i="0" kern="1200" dirty="0">
                <a:solidFill>
                  <a:schemeClr val="tx1"/>
                </a:solidFill>
                <a:effectLst/>
                <a:latin typeface="+mn-lt"/>
                <a:ea typeface="+mn-ea"/>
                <a:cs typeface="+mn-cs"/>
              </a:rPr>
              <a:t>行为允许用户从一个哈希或范围分区的</a:t>
            </a:r>
            <a:r>
              <a:rPr lang="en-US" altLang="zh-CN" sz="1200" b="0" i="0" kern="1200" dirty="0">
                <a:solidFill>
                  <a:schemeClr val="tx1"/>
                </a:solidFill>
                <a:effectLst/>
                <a:latin typeface="+mn-lt"/>
                <a:ea typeface="+mn-ea"/>
                <a:cs typeface="+mn-cs"/>
              </a:rPr>
              <a:t>RDD</a:t>
            </a:r>
            <a:r>
              <a:rPr lang="zh-CN" altLang="en-US" sz="1200" b="0" i="0" kern="1200" dirty="0">
                <a:solidFill>
                  <a:schemeClr val="tx1"/>
                </a:solidFill>
                <a:effectLst/>
                <a:latin typeface="+mn-lt"/>
                <a:ea typeface="+mn-ea"/>
                <a:cs typeface="+mn-cs"/>
              </a:rPr>
              <a:t>上，根据关键字读取一个数据元素。这里有一个设计问题。</a:t>
            </a:r>
            <a:r>
              <a:rPr lang="en-US" altLang="zh-CN" sz="1200" b="0" i="0" kern="1200" dirty="0">
                <a:solidFill>
                  <a:schemeClr val="tx1"/>
                </a:solidFill>
                <a:effectLst/>
                <a:latin typeface="+mn-lt"/>
                <a:ea typeface="+mn-ea"/>
                <a:cs typeface="+mn-cs"/>
              </a:rPr>
              <a:t>Driver</a:t>
            </a:r>
            <a:r>
              <a:rPr lang="zh-CN" altLang="en-US" sz="1200" b="0" i="0" kern="1200" dirty="0">
                <a:solidFill>
                  <a:schemeClr val="tx1"/>
                </a:solidFill>
                <a:effectLst/>
                <a:latin typeface="+mn-lt"/>
                <a:ea typeface="+mn-ea"/>
                <a:cs typeface="+mn-cs"/>
              </a:rPr>
              <a:t>程序调用</a:t>
            </a:r>
            <a:r>
              <a:rPr lang="en-US" altLang="zh-CN" sz="1200" b="0" i="0" kern="1200" dirty="0">
                <a:solidFill>
                  <a:schemeClr val="tx1"/>
                </a:solidFill>
                <a:effectLst/>
                <a:latin typeface="+mn-lt"/>
                <a:ea typeface="+mn-ea"/>
                <a:cs typeface="+mn-cs"/>
              </a:rPr>
              <a:t>lookup</a:t>
            </a:r>
            <a:r>
              <a:rPr lang="zh-CN" altLang="en-US" sz="1200" b="0" i="0" kern="1200" dirty="0">
                <a:solidFill>
                  <a:schemeClr val="tx1"/>
                </a:solidFill>
                <a:effectLst/>
                <a:latin typeface="+mn-lt"/>
                <a:ea typeface="+mn-ea"/>
                <a:cs typeface="+mn-cs"/>
              </a:rPr>
              <a:t>时，只需要使用当前调度器接口计算关键字所在的那个分区。当然任务也可以在集群上调用</a:t>
            </a:r>
            <a:r>
              <a:rPr lang="en-US" altLang="zh-CN" sz="1200" b="0" i="0" kern="1200" dirty="0">
                <a:solidFill>
                  <a:schemeClr val="tx1"/>
                </a:solidFill>
                <a:effectLst/>
                <a:latin typeface="+mn-lt"/>
                <a:ea typeface="+mn-ea"/>
                <a:cs typeface="+mn-cs"/>
              </a:rPr>
              <a:t>lookup</a:t>
            </a:r>
            <a:r>
              <a:rPr lang="zh-CN" altLang="en-US" sz="1200" b="0" i="0" kern="1200" dirty="0">
                <a:solidFill>
                  <a:schemeClr val="tx1"/>
                </a:solidFill>
                <a:effectLst/>
                <a:latin typeface="+mn-lt"/>
                <a:ea typeface="+mn-ea"/>
                <a:cs typeface="+mn-cs"/>
              </a:rPr>
              <a:t>，这时可以将</a:t>
            </a:r>
            <a:r>
              <a:rPr lang="en-US" altLang="zh-CN" sz="1200" b="0" i="0" kern="1200" dirty="0">
                <a:solidFill>
                  <a:schemeClr val="tx1"/>
                </a:solidFill>
                <a:effectLst/>
                <a:latin typeface="+mn-lt"/>
                <a:ea typeface="+mn-ea"/>
                <a:cs typeface="+mn-cs"/>
              </a:rPr>
              <a:t>RDD</a:t>
            </a:r>
            <a:r>
              <a:rPr lang="zh-CN" altLang="en-US" sz="1200" b="0" i="0" kern="1200" dirty="0">
                <a:solidFill>
                  <a:schemeClr val="tx1"/>
                </a:solidFill>
                <a:effectLst/>
                <a:latin typeface="+mn-lt"/>
                <a:ea typeface="+mn-ea"/>
                <a:cs typeface="+mn-cs"/>
              </a:rPr>
              <a:t>视为一个大的分布式哈希表。这种情况下，任务和被查询的</a:t>
            </a:r>
            <a:r>
              <a:rPr lang="en-US" altLang="zh-CN" sz="1200" b="0" i="0" kern="1200" dirty="0">
                <a:solidFill>
                  <a:schemeClr val="tx1"/>
                </a:solidFill>
                <a:effectLst/>
                <a:latin typeface="+mn-lt"/>
                <a:ea typeface="+mn-ea"/>
                <a:cs typeface="+mn-cs"/>
              </a:rPr>
              <a:t>RDD</a:t>
            </a:r>
            <a:r>
              <a:rPr lang="zh-CN" altLang="en-US" sz="1200" b="0" i="0" kern="1200" dirty="0">
                <a:solidFill>
                  <a:schemeClr val="tx1"/>
                </a:solidFill>
                <a:effectLst/>
                <a:latin typeface="+mn-lt"/>
                <a:ea typeface="+mn-ea"/>
                <a:cs typeface="+mn-cs"/>
              </a:rPr>
              <a:t>之间的并没有明确的依赖关系（因为</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执行的是</a:t>
            </a:r>
            <a:r>
              <a:rPr lang="en-US" altLang="zh-CN" sz="1200" b="0" i="0" kern="1200" dirty="0">
                <a:solidFill>
                  <a:schemeClr val="tx1"/>
                </a:solidFill>
                <a:effectLst/>
                <a:latin typeface="+mn-lt"/>
                <a:ea typeface="+mn-ea"/>
                <a:cs typeface="+mn-cs"/>
              </a:rPr>
              <a:t>lookup</a:t>
            </a:r>
            <a:r>
              <a:rPr lang="zh-CN" altLang="en-US" sz="1200" b="0" i="0" kern="1200" dirty="0">
                <a:solidFill>
                  <a:schemeClr val="tx1"/>
                </a:solidFill>
                <a:effectLst/>
                <a:latin typeface="+mn-lt"/>
                <a:ea typeface="+mn-ea"/>
                <a:cs typeface="+mn-cs"/>
              </a:rPr>
              <a:t>），如果所有节点上都没有相应的缓存分区，那么任务需要告诉调度器计算哪些</a:t>
            </a:r>
            <a:r>
              <a:rPr lang="en-US" altLang="zh-CN" sz="1200" b="0" i="0" kern="1200" dirty="0">
                <a:solidFill>
                  <a:schemeClr val="tx1"/>
                </a:solidFill>
                <a:effectLst/>
                <a:latin typeface="+mn-lt"/>
                <a:ea typeface="+mn-ea"/>
                <a:cs typeface="+mn-cs"/>
              </a:rPr>
              <a:t>RDD</a:t>
            </a:r>
            <a:r>
              <a:rPr lang="zh-CN" altLang="en-US" sz="1200" b="0" i="0" kern="1200" dirty="0">
                <a:solidFill>
                  <a:schemeClr val="tx1"/>
                </a:solidFill>
                <a:effectLst/>
                <a:latin typeface="+mn-lt"/>
                <a:ea typeface="+mn-ea"/>
                <a:cs typeface="+mn-cs"/>
              </a:rPr>
              <a:t>来完成查找操作。</a:t>
            </a:r>
          </a:p>
          <a:p>
            <a:br>
              <a:rPr lang="zh-CN" altLang="en-US" dirty="0"/>
            </a:b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EA6DF835-88F3-428C-A7B0-7CC873B1DF93}" type="slidenum">
              <a:rPr lang="zh-CN" altLang="en-US" smtClean="0"/>
              <a:t>22</a:t>
            </a:fld>
            <a:endParaRPr lang="zh-CN" altLang="en-US"/>
          </a:p>
        </p:txBody>
      </p:sp>
    </p:spTree>
    <p:extLst>
      <p:ext uri="{BB962C8B-B14F-4D97-AF65-F5344CB8AC3E}">
        <p14:creationId xmlns:p14="http://schemas.microsoft.com/office/powerpoint/2010/main" val="946420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8BB9C96-35DC-4441-A046-3D71FC8CAE97}" type="slidenum">
              <a:rPr lang="en-US" smtClean="0"/>
              <a:t>25</a:t>
            </a:fld>
            <a:endParaRPr lang="en-US"/>
          </a:p>
        </p:txBody>
      </p:sp>
    </p:spTree>
    <p:extLst>
      <p:ext uri="{BB962C8B-B14F-4D97-AF65-F5344CB8AC3E}">
        <p14:creationId xmlns:p14="http://schemas.microsoft.com/office/powerpoint/2010/main" val="776253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charset="-128"/>
              </a:rPr>
              <a:t>Just say that a job is composed of multiple tasks</a:t>
            </a: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9138213-AAC6-4D53-ABB2-567BD0C30EA3}"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128"/>
              <a:cs typeface="+mn-cs"/>
            </a:endParaRPr>
          </a:p>
        </p:txBody>
      </p:sp>
    </p:spTree>
    <p:extLst>
      <p:ext uri="{BB962C8B-B14F-4D97-AF65-F5344CB8AC3E}">
        <p14:creationId xmlns:p14="http://schemas.microsoft.com/office/powerpoint/2010/main" val="1493562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Char char="-"/>
            </a:pPr>
            <a:r>
              <a:rPr lang="en-US" altLang="en-US">
                <a:latin typeface="Arial" panose="020B0604020202020204" pitchFamily="34" charset="0"/>
                <a:ea typeface="ＭＳ Ｐゴシック" charset="-128"/>
              </a:rPr>
              <a:t> Say that a job is composed of multiple tasks</a:t>
            </a:r>
          </a:p>
          <a:p>
            <a:pPr>
              <a:buFontTx/>
              <a:buChar char="-"/>
            </a:pPr>
            <a:r>
              <a:rPr lang="en-US" altLang="en-US">
                <a:latin typeface="Arial" panose="020B0604020202020204" pitchFamily="34" charset="0"/>
                <a:ea typeface="ＭＳ Ｐゴシック" charset="-128"/>
              </a:rPr>
              <a:t> Say that job 2 wants to read file 2</a:t>
            </a:r>
          </a:p>
          <a:p>
            <a:r>
              <a:rPr lang="en-US" altLang="en-US">
                <a:latin typeface="Arial" panose="020B0604020202020204" pitchFamily="34" charset="0"/>
                <a:ea typeface="ＭＳ Ｐゴシック" charset="-128"/>
              </a:rPr>
              <a:t>- Explain that the little page things are blocks</a:t>
            </a:r>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eaLnBrk="1" hangingPunct="1"/>
            <a:fld id="{6647264B-2EF7-4D96-A85A-FBCCB56965C3}" type="slidenum">
              <a:rPr lang="en-US" altLang="en-US" sz="1200"/>
              <a:pPr eaLnBrk="1" hangingPunct="1"/>
              <a:t>32</a:t>
            </a:fld>
            <a:endParaRPr lang="en-US" altLang="en-US" sz="1200"/>
          </a:p>
        </p:txBody>
      </p:sp>
    </p:spTree>
    <p:extLst>
      <p:ext uri="{BB962C8B-B14F-4D97-AF65-F5344CB8AC3E}">
        <p14:creationId xmlns:p14="http://schemas.microsoft.com/office/powerpoint/2010/main" val="3317626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charset="-128"/>
            </a:endParaRPr>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eaLnBrk="1" hangingPunct="1"/>
            <a:fld id="{91837622-25E8-4178-BF70-65DE8F51E000}" type="slidenum">
              <a:rPr lang="en-US" altLang="en-US" sz="1200"/>
              <a:pPr eaLnBrk="1" hangingPunct="1"/>
              <a:t>33</a:t>
            </a:fld>
            <a:endParaRPr lang="en-US" altLang="en-US" sz="1200"/>
          </a:p>
        </p:txBody>
      </p:sp>
    </p:spTree>
    <p:extLst>
      <p:ext uri="{BB962C8B-B14F-4D97-AF65-F5344CB8AC3E}">
        <p14:creationId xmlns:p14="http://schemas.microsoft.com/office/powerpoint/2010/main" val="1357445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charset="-128"/>
              </a:rPr>
              <a:t>Side effect / phenomenon with fair queuing</a:t>
            </a:r>
          </a:p>
          <a:p>
            <a:r>
              <a:rPr lang="en-US" altLang="en-US">
                <a:latin typeface="Arial" panose="020B0604020202020204" pitchFamily="34" charset="0"/>
                <a:ea typeface="ＭＳ Ｐゴシック" charset="-128"/>
              </a:rPr>
              <a:t>TODO: Show graph with sticky slots results?</a:t>
            </a:r>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eaLnBrk="1" hangingPunct="1"/>
            <a:fld id="{A48A6B1B-66B8-44CB-913D-A489F212CEA3}" type="slidenum">
              <a:rPr lang="en-US" altLang="en-US" sz="1200"/>
              <a:pPr eaLnBrk="1" hangingPunct="1"/>
              <a:t>34</a:t>
            </a:fld>
            <a:endParaRPr lang="en-US" altLang="en-US" sz="1200"/>
          </a:p>
        </p:txBody>
      </p:sp>
    </p:spTree>
    <p:extLst>
      <p:ext uri="{BB962C8B-B14F-4D97-AF65-F5344CB8AC3E}">
        <p14:creationId xmlns:p14="http://schemas.microsoft.com/office/powerpoint/2010/main" val="846454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charset="-128"/>
              </a:rPr>
              <a:t>Add “wait” popups above job 2… or show a sliding queue pointer</a:t>
            </a:r>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eaLnBrk="1" hangingPunct="1"/>
            <a:fld id="{BB70BC0B-A97D-4995-A80D-D6936E9B93D6}" type="slidenum">
              <a:rPr lang="en-US" altLang="en-US" sz="1200"/>
              <a:pPr eaLnBrk="1" hangingPunct="1"/>
              <a:t>36</a:t>
            </a:fld>
            <a:endParaRPr lang="en-US" altLang="en-US" sz="1200"/>
          </a:p>
        </p:txBody>
      </p:sp>
    </p:spTree>
    <p:extLst>
      <p:ext uri="{BB962C8B-B14F-4D97-AF65-F5344CB8AC3E}">
        <p14:creationId xmlns:p14="http://schemas.microsoft.com/office/powerpoint/2010/main" val="1035801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a:ln/>
        </p:spPr>
      </p:sp>
      <p:sp>
        <p:nvSpPr>
          <p:cNvPr id="38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charset="-128"/>
              </a:rPr>
              <a:t>Say that these will be explained next</a:t>
            </a:r>
          </a:p>
        </p:txBody>
      </p:sp>
      <p:sp>
        <p:nvSpPr>
          <p:cNvPr id="389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8C32F5B-636E-4B89-A2F2-D90F782EBAA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128"/>
              <a:cs typeface="+mn-cs"/>
            </a:endParaRPr>
          </a:p>
        </p:txBody>
      </p:sp>
    </p:spTree>
    <p:extLst>
      <p:ext uri="{BB962C8B-B14F-4D97-AF65-F5344CB8AC3E}">
        <p14:creationId xmlns:p14="http://schemas.microsoft.com/office/powerpoint/2010/main" val="852803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3776" y="470067"/>
            <a:ext cx="1304174" cy="2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630503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4675336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p:nvSpPr>
        <p:spPr bwMode="hidden">
          <a:xfrm>
            <a:off x="1"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3"/>
            <a:ext cx="11155093" cy="2089751"/>
          </a:xfrm>
        </p:spPr>
        <p:txBody>
          <a:bodyPr/>
          <a:lstStyle>
            <a:lvl1pPr marL="0" indent="0">
              <a:buNone/>
              <a:defRPr sz="3235">
                <a:gradFill>
                  <a:gsLst>
                    <a:gs pos="1250">
                      <a:srgbClr val="000000"/>
                    </a:gs>
                    <a:gs pos="100000">
                      <a:srgbClr val="000000"/>
                    </a:gs>
                  </a:gsLst>
                  <a:lin ang="5400000" scaled="0"/>
                </a:gradFill>
                <a:latin typeface="Consolas" pitchFamily="49" charset="0"/>
                <a:cs typeface="Consolas" pitchFamily="49" charset="0"/>
              </a:defRPr>
            </a:lvl1pPr>
            <a:lvl2pPr marL="339726"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9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6"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9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36598887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6064"/>
            <a:ext cx="10972800" cy="439736"/>
          </a:xfrm>
        </p:spPr>
        <p:txBody>
          <a:bodyPr/>
          <a:lstStyle/>
          <a:p>
            <a:r>
              <a:rPr lang="en-US"/>
              <a:t>Click to edit Master title style</a:t>
            </a:r>
          </a:p>
        </p:txBody>
      </p:sp>
      <p:sp>
        <p:nvSpPr>
          <p:cNvPr id="3" name="Content Placeholder 2"/>
          <p:cNvSpPr>
            <a:spLocks noGrp="1"/>
          </p:cNvSpPr>
          <p:nvPr>
            <p:ph idx="1"/>
          </p:nvPr>
        </p:nvSpPr>
        <p:spPr>
          <a:xfrm>
            <a:off x="609600" y="1502828"/>
            <a:ext cx="10972800" cy="2250695"/>
          </a:xfrm>
        </p:spPr>
        <p:txBody>
          <a:bodyPr/>
          <a:lstStyle>
            <a:lvl1pPr>
              <a:spcAft>
                <a:spcPts val="0"/>
              </a:spcAft>
              <a:defRPr/>
            </a:lvl1pPr>
            <a:lvl2pPr>
              <a:spcBef>
                <a:spcPts val="1100"/>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09600" y="627889"/>
            <a:ext cx="10972800" cy="312143"/>
          </a:xfrm>
        </p:spPr>
        <p:txBody>
          <a:bodyPr tIns="0"/>
          <a:lstStyle>
            <a:lvl1pPr>
              <a:spcAft>
                <a:spcPts val="0"/>
              </a:spcAft>
              <a:defRPr sz="1600">
                <a:solidFill>
                  <a:schemeClr val="bg1"/>
                </a:solidFill>
                <a:latin typeface="Segoe" pitchFamily="34" charset="0"/>
              </a:defRPr>
            </a:lvl1pPr>
          </a:lstStyle>
          <a:p>
            <a:pPr lvl="0"/>
            <a:r>
              <a:rPr lang="en-US"/>
              <a:t>Click to edit Master text styles</a:t>
            </a:r>
          </a:p>
        </p:txBody>
      </p:sp>
      <p:sp>
        <p:nvSpPr>
          <p:cNvPr id="5"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34093444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5" y="1447803"/>
            <a:ext cx="5396366" cy="2622373"/>
          </a:xfrm>
        </p:spPr>
        <p:txBody>
          <a:bodyPr/>
          <a:lstStyle>
            <a:lvl1pPr marL="0" indent="0">
              <a:spcBef>
                <a:spcPts val="1200"/>
              </a:spcBef>
              <a:buNone/>
              <a:defRPr sz="4019">
                <a:gradFill>
                  <a:gsLst>
                    <a:gs pos="100000">
                      <a:schemeClr val="tx2"/>
                    </a:gs>
                    <a:gs pos="0">
                      <a:schemeClr val="tx2"/>
                    </a:gs>
                  </a:gsLst>
                  <a:lin ang="5400000" scaled="0"/>
                </a:gradFill>
                <a:latin typeface="+mj-lt"/>
              </a:defRPr>
            </a:lvl1pPr>
            <a:lvl2pPr marL="0" indent="0">
              <a:buNone/>
              <a:defRPr sz="1961"/>
            </a:lvl2pPr>
            <a:lvl3pPr marL="233364" indent="0">
              <a:buNone/>
              <a:defRPr sz="1961"/>
            </a:lvl3pPr>
            <a:lvl4pPr marL="457202" indent="0">
              <a:buNone/>
              <a:defRPr sz="1961"/>
            </a:lvl4pPr>
            <a:lvl5pPr marL="693741" indent="0">
              <a:buNone/>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6" cy="2622373"/>
          </a:xfrm>
        </p:spPr>
        <p:txBody>
          <a:bodyPr/>
          <a:lstStyle>
            <a:lvl1pPr marL="0" indent="0">
              <a:spcBef>
                <a:spcPts val="1200"/>
              </a:spcBef>
              <a:buNone/>
              <a:defRPr lang="en-US" sz="4019"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2pPr>
            <a:lvl3pPr marL="23336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3pPr>
            <a:lvl4pPr marL="46037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4pPr>
            <a:lvl5pPr marL="6873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161400" y="6593488"/>
            <a:ext cx="3869200" cy="1659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8"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40393175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61C450-92D1-469E-9A42-4AD42B0AE26F}" type="datetime1">
              <a:rPr lang="zh-CN" altLang="en-US" smtClean="0"/>
              <a:t>2020/3/16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923703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Cambria"/>
                <a:cs typeface="Cambr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5"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pPr>
            <a:fld id="{4FFBF8AD-EF80-428E-A5B6-4B470863BA8D}"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606814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5"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pPr>
            <a:fld id="{36012CCE-C6C2-46DC-B90F-689E27C7781C}"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20263242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5"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pPr>
            <a:fld id="{41EF3E64-D89F-4BF4-8B47-EE18E725A71B}"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25282265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6"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pPr>
            <a:fld id="{1A912EC4-0323-477F-8397-B345E7DB1949}"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18546207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8"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9" name="Slide Number Placeholder 5"/>
          <p:cNvSpPr>
            <a:spLocks noGrp="1"/>
          </p:cNvSpPr>
          <p:nvPr>
            <p:ph type="sldNum" sz="quarter" idx="12"/>
          </p:nvPr>
        </p:nvSpPr>
        <p:spPr/>
        <p:txBody>
          <a:bodyPr/>
          <a:lstStyle>
            <a:lvl1pPr>
              <a:defRPr/>
            </a:lvl1pPr>
          </a:lstStyle>
          <a:p>
            <a:pPr fontAlgn="base">
              <a:spcBef>
                <a:spcPct val="0"/>
              </a:spcBef>
              <a:spcAft>
                <a:spcPct val="0"/>
              </a:spcAft>
            </a:pPr>
            <a:fld id="{B14E1475-69F4-49B4-8207-CF5DC241004A}"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517464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1" y="-312"/>
            <a:ext cx="12206629" cy="6858623"/>
          </a:xfrm>
          <a:prstGeom prst="rect">
            <a:avLst/>
          </a:prstGeom>
        </p:spPr>
      </p:pic>
    </p:spTree>
    <p:extLst>
      <p:ext uri="{BB962C8B-B14F-4D97-AF65-F5344CB8AC3E}">
        <p14:creationId xmlns:p14="http://schemas.microsoft.com/office/powerpoint/2010/main" val="747822394"/>
      </p:ext>
    </p:extLst>
  </p:cSld>
  <p:clrMapOvr>
    <a:masterClrMapping/>
  </p:clrMapOvr>
  <p:transition spd="med">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4"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5" name="Slide Number Placeholder 5"/>
          <p:cNvSpPr>
            <a:spLocks noGrp="1"/>
          </p:cNvSpPr>
          <p:nvPr>
            <p:ph type="sldNum" sz="quarter" idx="12"/>
          </p:nvPr>
        </p:nvSpPr>
        <p:spPr/>
        <p:txBody>
          <a:bodyPr/>
          <a:lstStyle>
            <a:lvl1pPr>
              <a:defRPr/>
            </a:lvl1pPr>
          </a:lstStyle>
          <a:p>
            <a:pPr fontAlgn="base">
              <a:spcBef>
                <a:spcPct val="0"/>
              </a:spcBef>
              <a:spcAft>
                <a:spcPct val="0"/>
              </a:spcAft>
            </a:pPr>
            <a:fld id="{09E629BA-3B98-43DB-B2D3-A9056DE9888E}"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20672898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3"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4" name="Slide Number Placeholder 5"/>
          <p:cNvSpPr>
            <a:spLocks noGrp="1"/>
          </p:cNvSpPr>
          <p:nvPr>
            <p:ph type="sldNum" sz="quarter" idx="12"/>
          </p:nvPr>
        </p:nvSpPr>
        <p:spPr/>
        <p:txBody>
          <a:bodyPr/>
          <a:lstStyle>
            <a:lvl1pPr>
              <a:defRPr/>
            </a:lvl1pPr>
          </a:lstStyle>
          <a:p>
            <a:pPr fontAlgn="base">
              <a:spcBef>
                <a:spcPct val="0"/>
              </a:spcBef>
              <a:spcAft>
                <a:spcPct val="0"/>
              </a:spcAft>
            </a:pPr>
            <a:fld id="{32D295ED-57C4-46CD-9D8D-C1A3F5B249C6}"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29268557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6"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pPr>
            <a:fld id="{BFE3ED5D-4884-44CF-A1B0-035C96C60431}"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14289605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6"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pPr>
            <a:fld id="{CF1E3D3F-5817-4ECF-AED8-E493D5331627}"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35062892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5"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pPr>
            <a:fld id="{EB506AB8-D139-483B-BC32-94C05C943EDB}"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28845486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5"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pPr>
            <a:fld id="{BE96CB90-D905-4AEC-AD5F-937C5C1833DA}"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37920246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Cambria"/>
                <a:cs typeface="Cambr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5"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pPr>
            <a:fld id="{4FFBF8AD-EF80-428E-A5B6-4B470863BA8D}"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31406484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5"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pPr>
            <a:fld id="{36012CCE-C6C2-46DC-B90F-689E27C7781C}"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8367589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5"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pPr>
            <a:fld id="{41EF3E64-D89F-4BF4-8B47-EE18E725A71B}"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13360759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6"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pPr>
            <a:fld id="{1A912EC4-0323-477F-8397-B345E7DB1949}"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2748463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279455"/>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38950912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8"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9" name="Slide Number Placeholder 5"/>
          <p:cNvSpPr>
            <a:spLocks noGrp="1"/>
          </p:cNvSpPr>
          <p:nvPr>
            <p:ph type="sldNum" sz="quarter" idx="12"/>
          </p:nvPr>
        </p:nvSpPr>
        <p:spPr/>
        <p:txBody>
          <a:bodyPr/>
          <a:lstStyle>
            <a:lvl1pPr>
              <a:defRPr/>
            </a:lvl1pPr>
          </a:lstStyle>
          <a:p>
            <a:pPr fontAlgn="base">
              <a:spcBef>
                <a:spcPct val="0"/>
              </a:spcBef>
              <a:spcAft>
                <a:spcPct val="0"/>
              </a:spcAft>
            </a:pPr>
            <a:fld id="{B14E1475-69F4-49B4-8207-CF5DC241004A}"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5220226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4"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5" name="Slide Number Placeholder 5"/>
          <p:cNvSpPr>
            <a:spLocks noGrp="1"/>
          </p:cNvSpPr>
          <p:nvPr>
            <p:ph type="sldNum" sz="quarter" idx="12"/>
          </p:nvPr>
        </p:nvSpPr>
        <p:spPr/>
        <p:txBody>
          <a:bodyPr/>
          <a:lstStyle>
            <a:lvl1pPr>
              <a:defRPr/>
            </a:lvl1pPr>
          </a:lstStyle>
          <a:p>
            <a:pPr fontAlgn="base">
              <a:spcBef>
                <a:spcPct val="0"/>
              </a:spcBef>
              <a:spcAft>
                <a:spcPct val="0"/>
              </a:spcAft>
            </a:pPr>
            <a:fld id="{09E629BA-3B98-43DB-B2D3-A9056DE9888E}"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41518923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3"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4" name="Slide Number Placeholder 5"/>
          <p:cNvSpPr>
            <a:spLocks noGrp="1"/>
          </p:cNvSpPr>
          <p:nvPr>
            <p:ph type="sldNum" sz="quarter" idx="12"/>
          </p:nvPr>
        </p:nvSpPr>
        <p:spPr/>
        <p:txBody>
          <a:bodyPr/>
          <a:lstStyle>
            <a:lvl1pPr>
              <a:defRPr/>
            </a:lvl1pPr>
          </a:lstStyle>
          <a:p>
            <a:pPr fontAlgn="base">
              <a:spcBef>
                <a:spcPct val="0"/>
              </a:spcBef>
              <a:spcAft>
                <a:spcPct val="0"/>
              </a:spcAft>
            </a:pPr>
            <a:fld id="{32D295ED-57C4-46CD-9D8D-C1A3F5B249C6}"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9011477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6"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pPr>
            <a:fld id="{BFE3ED5D-4884-44CF-A1B0-035C96C60431}"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25692975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6"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pPr>
            <a:fld id="{CF1E3D3F-5817-4ECF-AED8-E493D5331627}"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33928064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5"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pPr>
            <a:fld id="{EB506AB8-D139-483B-BC32-94C05C943EDB}"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20468215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5"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pPr>
            <a:fld id="{BE96CB90-D905-4AEC-AD5F-937C5C1833DA}"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29776215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Cambria"/>
                <a:cs typeface="Cambr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5"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pPr>
            <a:fld id="{4FFBF8AD-EF80-428E-A5B6-4B470863BA8D}"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36799622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5"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pPr>
            <a:fld id="{36012CCE-C6C2-46DC-B90F-689E27C7781C}"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39692378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5"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pPr>
            <a:fld id="{41EF3E64-D89F-4BF4-8B47-EE18E725A71B}"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2546561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dirty="0"/>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3991978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6"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pPr>
            <a:fld id="{1A912EC4-0323-477F-8397-B345E7DB1949}"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1393885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8"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9" name="Slide Number Placeholder 5"/>
          <p:cNvSpPr>
            <a:spLocks noGrp="1"/>
          </p:cNvSpPr>
          <p:nvPr>
            <p:ph type="sldNum" sz="quarter" idx="12"/>
          </p:nvPr>
        </p:nvSpPr>
        <p:spPr/>
        <p:txBody>
          <a:bodyPr/>
          <a:lstStyle>
            <a:lvl1pPr>
              <a:defRPr/>
            </a:lvl1pPr>
          </a:lstStyle>
          <a:p>
            <a:pPr fontAlgn="base">
              <a:spcBef>
                <a:spcPct val="0"/>
              </a:spcBef>
              <a:spcAft>
                <a:spcPct val="0"/>
              </a:spcAft>
            </a:pPr>
            <a:fld id="{B14E1475-69F4-49B4-8207-CF5DC241004A}"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20842123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4"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5" name="Slide Number Placeholder 5"/>
          <p:cNvSpPr>
            <a:spLocks noGrp="1"/>
          </p:cNvSpPr>
          <p:nvPr>
            <p:ph type="sldNum" sz="quarter" idx="12"/>
          </p:nvPr>
        </p:nvSpPr>
        <p:spPr/>
        <p:txBody>
          <a:bodyPr/>
          <a:lstStyle>
            <a:lvl1pPr>
              <a:defRPr/>
            </a:lvl1pPr>
          </a:lstStyle>
          <a:p>
            <a:pPr fontAlgn="base">
              <a:spcBef>
                <a:spcPct val="0"/>
              </a:spcBef>
              <a:spcAft>
                <a:spcPct val="0"/>
              </a:spcAft>
            </a:pPr>
            <a:fld id="{09E629BA-3B98-43DB-B2D3-A9056DE9888E}"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7745563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3"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4" name="Slide Number Placeholder 5"/>
          <p:cNvSpPr>
            <a:spLocks noGrp="1"/>
          </p:cNvSpPr>
          <p:nvPr>
            <p:ph type="sldNum" sz="quarter" idx="12"/>
          </p:nvPr>
        </p:nvSpPr>
        <p:spPr/>
        <p:txBody>
          <a:bodyPr/>
          <a:lstStyle>
            <a:lvl1pPr>
              <a:defRPr/>
            </a:lvl1pPr>
          </a:lstStyle>
          <a:p>
            <a:pPr fontAlgn="base">
              <a:spcBef>
                <a:spcPct val="0"/>
              </a:spcBef>
              <a:spcAft>
                <a:spcPct val="0"/>
              </a:spcAft>
            </a:pPr>
            <a:fld id="{32D295ED-57C4-46CD-9D8D-C1A3F5B249C6}"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31228830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6"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pPr>
            <a:fld id="{BFE3ED5D-4884-44CF-A1B0-035C96C60431}"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5311579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6"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pPr>
            <a:fld id="{CF1E3D3F-5817-4ECF-AED8-E493D5331627}"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40777755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5"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pPr>
            <a:fld id="{EB506AB8-D139-483B-BC32-94C05C943EDB}"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30082706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5"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pPr>
            <a:fld id="{BE96CB90-D905-4AEC-AD5F-937C5C1833DA}"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37208139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F75B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Footer Placeholder 3"/>
          <p:cNvSpPr>
            <a:spLocks noGrp="1"/>
          </p:cNvSpPr>
          <p:nvPr>
            <p:ph type="ftr" sz="quarter" idx="11"/>
          </p:nvPr>
        </p:nvSpPr>
        <p:spPr>
          <a:xfrm>
            <a:off x="4038600" y="6490824"/>
            <a:ext cx="4114800" cy="365125"/>
          </a:xfrm>
          <a:prstGeom prst="rect">
            <a:avLst/>
          </a:prstGeom>
        </p:spPr>
        <p:txBody>
          <a:bodyPr/>
          <a:lstStyle>
            <a:lvl1pPr>
              <a:defRPr>
                <a:solidFill>
                  <a:schemeClr val="bg1"/>
                </a:solidFill>
              </a:defRPr>
            </a:lvl1pPr>
          </a:lstStyle>
          <a:p>
            <a:r>
              <a:rPr lang="en-US"/>
              <a:t>MICROSOFT CONFIDENTIAL</a:t>
            </a:r>
          </a:p>
        </p:txBody>
      </p:sp>
    </p:spTree>
    <p:extLst>
      <p:ext uri="{BB962C8B-B14F-4D97-AF65-F5344CB8AC3E}">
        <p14:creationId xmlns:p14="http://schemas.microsoft.com/office/powerpoint/2010/main" val="4465986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7714" y="144336"/>
            <a:ext cx="10166713" cy="681682"/>
          </a:xfrm>
        </p:spPr>
        <p:txBody>
          <a:bodyPr/>
          <a:lstStyle>
            <a:lvl1pPr>
              <a:defRPr>
                <a:solidFill>
                  <a:srgbClr val="406692"/>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5" name="Footer Placeholder 4"/>
          <p:cNvSpPr>
            <a:spLocks noGrp="1"/>
          </p:cNvSpPr>
          <p:nvPr>
            <p:ph type="ftr" sz="quarter" idx="11"/>
          </p:nvPr>
        </p:nvSpPr>
        <p:spPr>
          <a:xfrm>
            <a:off x="4038600" y="6490824"/>
            <a:ext cx="4114800" cy="365125"/>
          </a:xfrm>
          <a:prstGeom prst="rect">
            <a:avLst/>
          </a:prstGeom>
        </p:spPr>
        <p:txBody>
          <a:bodyPr/>
          <a:lstStyle/>
          <a:p>
            <a:r>
              <a:rPr lang="en-US"/>
              <a:t>MICROSOFT CONFIDENTIAL</a:t>
            </a:r>
          </a:p>
        </p:txBody>
      </p:sp>
      <p:sp>
        <p:nvSpPr>
          <p:cNvPr id="7" name="Text Placeholder 2"/>
          <p:cNvSpPr>
            <a:spLocks noGrp="1"/>
          </p:cNvSpPr>
          <p:nvPr>
            <p:ph idx="1"/>
          </p:nvPr>
        </p:nvSpPr>
        <p:spPr>
          <a:xfrm>
            <a:off x="317713" y="1104089"/>
            <a:ext cx="11584983" cy="531220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A6AE9019-0E07-4B67-910B-1C954AC56437}"/>
              </a:ext>
            </a:extLst>
          </p:cNvPr>
          <p:cNvSpPr/>
          <p:nvPr userDrawn="1"/>
        </p:nvSpPr>
        <p:spPr>
          <a:xfrm>
            <a:off x="0" y="6486617"/>
            <a:ext cx="457176" cy="369332"/>
          </a:xfrm>
          <a:prstGeom prst="rect">
            <a:avLst/>
          </a:prstGeom>
        </p:spPr>
        <p:txBody>
          <a:bodyPr wrap="none">
            <a:spAutoFit/>
          </a:bodyPr>
          <a:lstStyle/>
          <a:p>
            <a:fld id="{F3C8372E-35CD-4000-ABA9-B90D5BAB2A17}" type="slidenum">
              <a:rPr lang="en-US" smtClean="0"/>
              <a:pPr/>
              <a:t>‹#›</a:t>
            </a:fld>
            <a:endParaRPr lang="en-US" dirty="0"/>
          </a:p>
        </p:txBody>
      </p:sp>
      <p:grpSp>
        <p:nvGrpSpPr>
          <p:cNvPr id="3" name="Group 2">
            <a:extLst>
              <a:ext uri="{FF2B5EF4-FFF2-40B4-BE49-F238E27FC236}">
                <a16:creationId xmlns:a16="http://schemas.microsoft.com/office/drawing/2014/main" id="{21FFA89F-C949-4EDF-AF28-7D098B3B3BCC}"/>
              </a:ext>
            </a:extLst>
          </p:cNvPr>
          <p:cNvGrpSpPr/>
          <p:nvPr userDrawn="1"/>
        </p:nvGrpSpPr>
        <p:grpSpPr>
          <a:xfrm>
            <a:off x="11026386" y="-26400"/>
            <a:ext cx="1168175" cy="1016139"/>
            <a:chOff x="11026386" y="-26400"/>
            <a:chExt cx="1168175" cy="1016139"/>
          </a:xfrm>
        </p:grpSpPr>
        <p:sp>
          <p:nvSpPr>
            <p:cNvPr id="14" name="Rectangle 13">
              <a:extLst>
                <a:ext uri="{FF2B5EF4-FFF2-40B4-BE49-F238E27FC236}">
                  <a16:creationId xmlns:a16="http://schemas.microsoft.com/office/drawing/2014/main" id="{AEB980D8-3F56-41EB-B1CB-F1D1A4691C55}"/>
                </a:ext>
              </a:extLst>
            </p:cNvPr>
            <p:cNvSpPr/>
            <p:nvPr userDrawn="1"/>
          </p:nvSpPr>
          <p:spPr>
            <a:xfrm>
              <a:off x="11080263" y="-91"/>
              <a:ext cx="1111737" cy="948018"/>
            </a:xfrm>
            <a:prstGeom prst="rect">
              <a:avLst/>
            </a:prstGeom>
            <a:solidFill>
              <a:schemeClr val="bg1">
                <a:lumMod val="75000"/>
              </a:schemeClr>
            </a:solidFill>
            <a:ln>
              <a:solidFill>
                <a:schemeClr val="bg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nvGrpSpPr>
            <p:cNvPr id="16" name="Group 15">
              <a:extLst>
                <a:ext uri="{FF2B5EF4-FFF2-40B4-BE49-F238E27FC236}">
                  <a16:creationId xmlns:a16="http://schemas.microsoft.com/office/drawing/2014/main" id="{CBE95906-5852-493D-A758-0E8E54CE06E5}"/>
                </a:ext>
              </a:extLst>
            </p:cNvPr>
            <p:cNvGrpSpPr/>
            <p:nvPr userDrawn="1"/>
          </p:nvGrpSpPr>
          <p:grpSpPr>
            <a:xfrm>
              <a:off x="11026386" y="-26400"/>
              <a:ext cx="1168175" cy="1016139"/>
              <a:chOff x="4132745" y="804915"/>
              <a:chExt cx="1168175" cy="1016139"/>
            </a:xfrm>
          </p:grpSpPr>
          <p:sp>
            <p:nvSpPr>
              <p:cNvPr id="17" name="TextBox 16">
                <a:extLst>
                  <a:ext uri="{FF2B5EF4-FFF2-40B4-BE49-F238E27FC236}">
                    <a16:creationId xmlns:a16="http://schemas.microsoft.com/office/drawing/2014/main" id="{CFC32BE6-C8D5-4A44-8839-48379002B15A}"/>
                  </a:ext>
                </a:extLst>
              </p:cNvPr>
              <p:cNvSpPr txBox="1"/>
              <p:nvPr/>
            </p:nvSpPr>
            <p:spPr>
              <a:xfrm>
                <a:off x="4132745" y="804915"/>
                <a:ext cx="634073" cy="246221"/>
              </a:xfrm>
              <a:prstGeom prst="rect">
                <a:avLst/>
              </a:prstGeom>
              <a:noFill/>
            </p:spPr>
            <p:txBody>
              <a:bodyPr wrap="square" rtlCol="0">
                <a:spAutoFit/>
              </a:bodyPr>
              <a:lstStyle/>
              <a:p>
                <a:r>
                  <a:rPr lang="en-US" sz="1000" b="1" dirty="0">
                    <a:latin typeface="Segoe UI" panose="020B0502040204020203" pitchFamily="34" charset="0"/>
                    <a:cs typeface="Segoe UI" panose="020B0502040204020203" pitchFamily="34" charset="0"/>
                  </a:rPr>
                  <a:t>22</a:t>
                </a:r>
              </a:p>
            </p:txBody>
          </p:sp>
          <p:sp>
            <p:nvSpPr>
              <p:cNvPr id="18" name="TextBox 17">
                <a:extLst>
                  <a:ext uri="{FF2B5EF4-FFF2-40B4-BE49-F238E27FC236}">
                    <a16:creationId xmlns:a16="http://schemas.microsoft.com/office/drawing/2014/main" id="{9328BC2C-C929-4821-9547-B9983F7C525E}"/>
                  </a:ext>
                </a:extLst>
              </p:cNvPr>
              <p:cNvSpPr txBox="1"/>
              <p:nvPr/>
            </p:nvSpPr>
            <p:spPr>
              <a:xfrm>
                <a:off x="4189183" y="956818"/>
                <a:ext cx="1111737" cy="584775"/>
              </a:xfrm>
              <a:prstGeom prst="rect">
                <a:avLst/>
              </a:prstGeom>
              <a:noFill/>
            </p:spPr>
            <p:txBody>
              <a:bodyPr wrap="square" rtlCol="0">
                <a:spAutoFit/>
              </a:bodyPr>
              <a:lstStyle/>
              <a:p>
                <a:pPr algn="ctr"/>
                <a:r>
                  <a:rPr lang="en-US" sz="3200" b="1" dirty="0" err="1">
                    <a:latin typeface="Segoe UI" panose="020B0502040204020203" pitchFamily="34" charset="0"/>
                    <a:cs typeface="Segoe UI" panose="020B0502040204020203" pitchFamily="34" charset="0"/>
                  </a:rPr>
                  <a:t>Ti</a:t>
                </a:r>
                <a:endParaRPr lang="en-US" sz="3200" b="1" dirty="0">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7DFA1D83-59F2-49C8-9FFA-3E2A9D5B234B}"/>
                  </a:ext>
                </a:extLst>
              </p:cNvPr>
              <p:cNvSpPr txBox="1"/>
              <p:nvPr/>
            </p:nvSpPr>
            <p:spPr>
              <a:xfrm>
                <a:off x="4186620" y="1574833"/>
                <a:ext cx="1111739" cy="246221"/>
              </a:xfrm>
              <a:prstGeom prst="rect">
                <a:avLst/>
              </a:prstGeom>
              <a:noFill/>
            </p:spPr>
            <p:txBody>
              <a:bodyPr wrap="square" rtlCol="0">
                <a:spAutoFit/>
              </a:bodyPr>
              <a:lstStyle/>
              <a:p>
                <a:pPr algn="ctr"/>
                <a:r>
                  <a:rPr lang="en-US" sz="1000" b="1" dirty="0">
                    <a:latin typeface="Segoe UI" panose="020B0502040204020203" pitchFamily="34" charset="0"/>
                    <a:cs typeface="Segoe UI" panose="020B0502040204020203" pitchFamily="34" charset="0"/>
                  </a:rPr>
                  <a:t>H2CY2019</a:t>
                </a:r>
              </a:p>
            </p:txBody>
          </p:sp>
        </p:grpSp>
        <p:sp>
          <p:nvSpPr>
            <p:cNvPr id="20" name="TextBox 19">
              <a:extLst>
                <a:ext uri="{FF2B5EF4-FFF2-40B4-BE49-F238E27FC236}">
                  <a16:creationId xmlns:a16="http://schemas.microsoft.com/office/drawing/2014/main" id="{287BFE79-530A-4F7D-BE3B-B6B4FDC42A28}"/>
                </a:ext>
              </a:extLst>
            </p:cNvPr>
            <p:cNvSpPr txBox="1"/>
            <p:nvPr userDrawn="1"/>
          </p:nvSpPr>
          <p:spPr>
            <a:xfrm>
              <a:off x="11080261" y="582597"/>
              <a:ext cx="1111738" cy="253916"/>
            </a:xfrm>
            <a:prstGeom prst="rect">
              <a:avLst/>
            </a:prstGeom>
            <a:noFill/>
          </p:spPr>
          <p:txBody>
            <a:bodyPr wrap="square" rtlCol="0">
              <a:spAutoFit/>
            </a:bodyPr>
            <a:lstStyle/>
            <a:p>
              <a:pPr algn="ctr"/>
              <a:r>
                <a:rPr lang="en-US" sz="1050" b="1" dirty="0">
                  <a:latin typeface="Segoe UI" panose="020B0502040204020203" pitchFamily="34" charset="0"/>
                  <a:cs typeface="Segoe UI" panose="020B0502040204020203" pitchFamily="34" charset="0"/>
                </a:rPr>
                <a:t>Titanium</a:t>
              </a:r>
            </a:p>
          </p:txBody>
        </p:sp>
      </p:grpSp>
    </p:spTree>
    <p:extLst>
      <p:ext uri="{BB962C8B-B14F-4D97-AF65-F5344CB8AC3E}">
        <p14:creationId xmlns:p14="http://schemas.microsoft.com/office/powerpoint/2010/main" val="2366981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2"/>
          <p:cNvSpPr>
            <a:spLocks noGrp="1"/>
          </p:cNvSpPr>
          <p:nvPr>
            <p:ph type="sldNum" sz="quarter" idx="11"/>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2" y="6434664"/>
            <a:ext cx="935823" cy="239431"/>
          </a:xfrm>
          <a:prstGeom prst="rect">
            <a:avLst/>
          </a:prstGeom>
        </p:spPr>
      </p:pic>
    </p:spTree>
    <p:extLst>
      <p:ext uri="{BB962C8B-B14F-4D97-AF65-F5344CB8AC3E}">
        <p14:creationId xmlns:p14="http://schemas.microsoft.com/office/powerpoint/2010/main" val="1056261712"/>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F75B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lgn="ctr">
              <a:buNone/>
              <a:defRPr sz="2400">
                <a:solidFill>
                  <a:schemeClr val="bg1"/>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Footer Placeholder 3"/>
          <p:cNvSpPr>
            <a:spLocks noGrp="1"/>
          </p:cNvSpPr>
          <p:nvPr>
            <p:ph type="ftr" sz="quarter" idx="11"/>
          </p:nvPr>
        </p:nvSpPr>
        <p:spPr>
          <a:xfrm>
            <a:off x="4038600" y="6490824"/>
            <a:ext cx="4114800" cy="365125"/>
          </a:xfrm>
          <a:prstGeom prst="rect">
            <a:avLst/>
          </a:prstGeom>
        </p:spPr>
        <p:txBody>
          <a:bodyPr/>
          <a:lstStyle>
            <a:lvl1pPr>
              <a:defRPr>
                <a:solidFill>
                  <a:schemeClr val="bg1"/>
                </a:solidFill>
              </a:defRPr>
            </a:lvl1pPr>
          </a:lstStyle>
          <a:p>
            <a:r>
              <a:rPr lang="en-US"/>
              <a:t>MICROSOFT CONFIDENTIAL</a:t>
            </a:r>
          </a:p>
        </p:txBody>
      </p:sp>
    </p:spTree>
    <p:extLst>
      <p:ext uri="{BB962C8B-B14F-4D97-AF65-F5344CB8AC3E}">
        <p14:creationId xmlns:p14="http://schemas.microsoft.com/office/powerpoint/2010/main" val="22812720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7714" y="144336"/>
            <a:ext cx="10322577" cy="681682"/>
          </a:xfrm>
        </p:spPr>
        <p:txBody>
          <a:bodyPr/>
          <a:lstStyle>
            <a:lvl1pPr>
              <a:defRPr>
                <a:solidFill>
                  <a:srgbClr val="266196"/>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317713" y="1104088"/>
            <a:ext cx="5702087" cy="5603840"/>
          </a:xfrm>
        </p:spPr>
        <p:txBody>
          <a:bodyPr/>
          <a:lstStyle>
            <a:lvl1pPr>
              <a:defRPr>
                <a:latin typeface="Helvetica" panose="020B0604020202020204" pitchFamily="34" charset="0"/>
                <a:cs typeface="Helvetica" panose="020B0604020202020204" pitchFamily="34" charset="0"/>
              </a:defRPr>
            </a:lvl1pPr>
            <a:lvl2pPr>
              <a:defRPr>
                <a:latin typeface="Helvetica" panose="020B0604020202020204" pitchFamily="34" charset="0"/>
                <a:cs typeface="Helvetica" panose="020B0604020202020204" pitchFamily="34" charset="0"/>
              </a:defRPr>
            </a:lvl2pPr>
            <a:lvl3pPr>
              <a:defRPr>
                <a:latin typeface="Helvetica" panose="020B0604020202020204" pitchFamily="34" charset="0"/>
                <a:cs typeface="Helvetica" panose="020B0604020202020204" pitchFamily="34" charset="0"/>
              </a:defRPr>
            </a:lvl3pPr>
            <a:lvl4pPr>
              <a:defRPr>
                <a:latin typeface="Helvetica" panose="020B0604020202020204" pitchFamily="34" charset="0"/>
                <a:cs typeface="Helvetica" panose="020B0604020202020204" pitchFamily="34" charset="0"/>
              </a:defRPr>
            </a:lvl4pPr>
            <a:lvl5pPr>
              <a:defRPr>
                <a:latin typeface="Helvetica" panose="020B0604020202020204" pitchFamily="34" charset="0"/>
                <a:cs typeface="Helvetica"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104088"/>
            <a:ext cx="5730496" cy="5603839"/>
          </a:xfrm>
        </p:spPr>
        <p:txBody>
          <a:bodyPr/>
          <a:lstStyle>
            <a:lvl1pPr>
              <a:defRPr>
                <a:latin typeface="Helvetica" panose="020B0604020202020204" pitchFamily="34" charset="0"/>
                <a:cs typeface="Helvetica" panose="020B0604020202020204" pitchFamily="34" charset="0"/>
              </a:defRPr>
            </a:lvl1pPr>
            <a:lvl2pPr>
              <a:defRPr>
                <a:latin typeface="Helvetica" panose="020B0604020202020204" pitchFamily="34" charset="0"/>
                <a:cs typeface="Helvetica" panose="020B0604020202020204" pitchFamily="34" charset="0"/>
              </a:defRPr>
            </a:lvl2pPr>
            <a:lvl3pPr>
              <a:defRPr>
                <a:latin typeface="Helvetica" panose="020B0604020202020204" pitchFamily="34" charset="0"/>
                <a:cs typeface="Helvetica" panose="020B0604020202020204" pitchFamily="34" charset="0"/>
              </a:defRPr>
            </a:lvl3pPr>
            <a:lvl4pPr>
              <a:defRPr>
                <a:latin typeface="Helvetica" panose="020B0604020202020204" pitchFamily="34" charset="0"/>
                <a:cs typeface="Helvetica" panose="020B0604020202020204" pitchFamily="34" charset="0"/>
              </a:defRPr>
            </a:lvl4pPr>
            <a:lvl5pPr>
              <a:defRPr>
                <a:latin typeface="Helvetica" panose="020B0604020202020204" pitchFamily="34" charset="0"/>
                <a:cs typeface="Helvetica"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4038600" y="6490824"/>
            <a:ext cx="4114800" cy="365125"/>
          </a:xfrm>
          <a:prstGeom prst="rect">
            <a:avLst/>
          </a:prstGeom>
        </p:spPr>
        <p:txBody>
          <a:bodyPr/>
          <a:lstStyle/>
          <a:p>
            <a:r>
              <a:rPr lang="en-US"/>
              <a:t>MICROSOFT CONFIDENTIAL</a:t>
            </a:r>
          </a:p>
        </p:txBody>
      </p:sp>
      <p:sp>
        <p:nvSpPr>
          <p:cNvPr id="14" name="Rectangle 13">
            <a:extLst>
              <a:ext uri="{FF2B5EF4-FFF2-40B4-BE49-F238E27FC236}">
                <a16:creationId xmlns:a16="http://schemas.microsoft.com/office/drawing/2014/main" id="{6DF476CD-B899-41D9-866C-7861C1F737BB}"/>
              </a:ext>
            </a:extLst>
          </p:cNvPr>
          <p:cNvSpPr/>
          <p:nvPr userDrawn="1"/>
        </p:nvSpPr>
        <p:spPr>
          <a:xfrm>
            <a:off x="0" y="6486617"/>
            <a:ext cx="457176" cy="369332"/>
          </a:xfrm>
          <a:prstGeom prst="rect">
            <a:avLst/>
          </a:prstGeom>
        </p:spPr>
        <p:txBody>
          <a:bodyPr wrap="none">
            <a:spAutoFit/>
          </a:bodyPr>
          <a:lstStyle/>
          <a:p>
            <a:fld id="{F3C8372E-35CD-4000-ABA9-B90D5BAB2A17}" type="slidenum">
              <a:rPr lang="en-US" smtClean="0"/>
              <a:pPr/>
              <a:t>‹#›</a:t>
            </a:fld>
            <a:endParaRPr lang="en-US" dirty="0"/>
          </a:p>
        </p:txBody>
      </p:sp>
      <p:grpSp>
        <p:nvGrpSpPr>
          <p:cNvPr id="18" name="Group 17">
            <a:extLst>
              <a:ext uri="{FF2B5EF4-FFF2-40B4-BE49-F238E27FC236}">
                <a16:creationId xmlns:a16="http://schemas.microsoft.com/office/drawing/2014/main" id="{EABA7003-4BFB-4103-B133-6D985E78EE3A}"/>
              </a:ext>
            </a:extLst>
          </p:cNvPr>
          <p:cNvGrpSpPr/>
          <p:nvPr userDrawn="1"/>
        </p:nvGrpSpPr>
        <p:grpSpPr>
          <a:xfrm>
            <a:off x="11026386" y="-26400"/>
            <a:ext cx="1168175" cy="1016139"/>
            <a:chOff x="11026386" y="-26400"/>
            <a:chExt cx="1168175" cy="1016139"/>
          </a:xfrm>
        </p:grpSpPr>
        <p:sp>
          <p:nvSpPr>
            <p:cNvPr id="19" name="Rectangle 18">
              <a:extLst>
                <a:ext uri="{FF2B5EF4-FFF2-40B4-BE49-F238E27FC236}">
                  <a16:creationId xmlns:a16="http://schemas.microsoft.com/office/drawing/2014/main" id="{FA192FA1-FB0E-48FD-8529-31592B9FEB4D}"/>
                </a:ext>
              </a:extLst>
            </p:cNvPr>
            <p:cNvSpPr/>
            <p:nvPr userDrawn="1"/>
          </p:nvSpPr>
          <p:spPr>
            <a:xfrm>
              <a:off x="11080263" y="-91"/>
              <a:ext cx="1111737" cy="948018"/>
            </a:xfrm>
            <a:prstGeom prst="rect">
              <a:avLst/>
            </a:prstGeom>
            <a:solidFill>
              <a:schemeClr val="bg1">
                <a:lumMod val="75000"/>
              </a:schemeClr>
            </a:solidFill>
            <a:ln>
              <a:solidFill>
                <a:schemeClr val="bg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a16="http://schemas.microsoft.com/office/drawing/2014/main" id="{40D02C8E-DBEF-4048-B23E-F18748FA770D}"/>
                </a:ext>
              </a:extLst>
            </p:cNvPr>
            <p:cNvGrpSpPr/>
            <p:nvPr userDrawn="1"/>
          </p:nvGrpSpPr>
          <p:grpSpPr>
            <a:xfrm>
              <a:off x="11026386" y="-26400"/>
              <a:ext cx="1168175" cy="1016139"/>
              <a:chOff x="4132745" y="804915"/>
              <a:chExt cx="1168175" cy="1016139"/>
            </a:xfrm>
          </p:grpSpPr>
          <p:sp>
            <p:nvSpPr>
              <p:cNvPr id="28" name="TextBox 27">
                <a:extLst>
                  <a:ext uri="{FF2B5EF4-FFF2-40B4-BE49-F238E27FC236}">
                    <a16:creationId xmlns:a16="http://schemas.microsoft.com/office/drawing/2014/main" id="{E9A00DBC-2784-4B9A-9BAC-C69F122FDC5E}"/>
                  </a:ext>
                </a:extLst>
              </p:cNvPr>
              <p:cNvSpPr txBox="1"/>
              <p:nvPr/>
            </p:nvSpPr>
            <p:spPr>
              <a:xfrm>
                <a:off x="4132745" y="804915"/>
                <a:ext cx="634073" cy="246221"/>
              </a:xfrm>
              <a:prstGeom prst="rect">
                <a:avLst/>
              </a:prstGeom>
              <a:noFill/>
            </p:spPr>
            <p:txBody>
              <a:bodyPr wrap="square" rtlCol="0">
                <a:spAutoFit/>
              </a:bodyPr>
              <a:lstStyle/>
              <a:p>
                <a:r>
                  <a:rPr lang="en-US" sz="1000" b="1" dirty="0">
                    <a:latin typeface="Segoe UI" panose="020B0502040204020203" pitchFamily="34" charset="0"/>
                    <a:cs typeface="Segoe UI" panose="020B0502040204020203" pitchFamily="34" charset="0"/>
                  </a:rPr>
                  <a:t>22</a:t>
                </a:r>
              </a:p>
            </p:txBody>
          </p:sp>
          <p:sp>
            <p:nvSpPr>
              <p:cNvPr id="29" name="TextBox 28">
                <a:extLst>
                  <a:ext uri="{FF2B5EF4-FFF2-40B4-BE49-F238E27FC236}">
                    <a16:creationId xmlns:a16="http://schemas.microsoft.com/office/drawing/2014/main" id="{629C584C-A1EE-4B93-9FD9-F2014D627692}"/>
                  </a:ext>
                </a:extLst>
              </p:cNvPr>
              <p:cNvSpPr txBox="1"/>
              <p:nvPr/>
            </p:nvSpPr>
            <p:spPr>
              <a:xfrm>
                <a:off x="4189183" y="956818"/>
                <a:ext cx="1111737" cy="584775"/>
              </a:xfrm>
              <a:prstGeom prst="rect">
                <a:avLst/>
              </a:prstGeom>
              <a:noFill/>
            </p:spPr>
            <p:txBody>
              <a:bodyPr wrap="square" rtlCol="0">
                <a:spAutoFit/>
              </a:bodyPr>
              <a:lstStyle/>
              <a:p>
                <a:pPr algn="ctr"/>
                <a:r>
                  <a:rPr lang="en-US" sz="3200" b="1" dirty="0" err="1">
                    <a:latin typeface="Segoe UI" panose="020B0502040204020203" pitchFamily="34" charset="0"/>
                    <a:cs typeface="Segoe UI" panose="020B0502040204020203" pitchFamily="34" charset="0"/>
                  </a:rPr>
                  <a:t>Ti</a:t>
                </a:r>
                <a:endParaRPr lang="en-US" sz="3200" b="1" dirty="0">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0B2AAE77-4713-4EC1-B819-33DCB88EE0A4}"/>
                  </a:ext>
                </a:extLst>
              </p:cNvPr>
              <p:cNvSpPr txBox="1"/>
              <p:nvPr/>
            </p:nvSpPr>
            <p:spPr>
              <a:xfrm>
                <a:off x="4186620" y="1574833"/>
                <a:ext cx="1111739" cy="246221"/>
              </a:xfrm>
              <a:prstGeom prst="rect">
                <a:avLst/>
              </a:prstGeom>
              <a:noFill/>
            </p:spPr>
            <p:txBody>
              <a:bodyPr wrap="square" rtlCol="0">
                <a:spAutoFit/>
              </a:bodyPr>
              <a:lstStyle/>
              <a:p>
                <a:pPr algn="ctr"/>
                <a:r>
                  <a:rPr lang="en-US" sz="1000" b="1" dirty="0">
                    <a:latin typeface="Segoe UI" panose="020B0502040204020203" pitchFamily="34" charset="0"/>
                    <a:cs typeface="Segoe UI" panose="020B0502040204020203" pitchFamily="34" charset="0"/>
                  </a:rPr>
                  <a:t>H2CY2019</a:t>
                </a:r>
              </a:p>
            </p:txBody>
          </p:sp>
        </p:grpSp>
        <p:sp>
          <p:nvSpPr>
            <p:cNvPr id="27" name="TextBox 26">
              <a:extLst>
                <a:ext uri="{FF2B5EF4-FFF2-40B4-BE49-F238E27FC236}">
                  <a16:creationId xmlns:a16="http://schemas.microsoft.com/office/drawing/2014/main" id="{9327B1BE-B7BC-4A63-880D-44906F83D4E9}"/>
                </a:ext>
              </a:extLst>
            </p:cNvPr>
            <p:cNvSpPr txBox="1"/>
            <p:nvPr userDrawn="1"/>
          </p:nvSpPr>
          <p:spPr>
            <a:xfrm>
              <a:off x="11080261" y="582597"/>
              <a:ext cx="1111738" cy="253916"/>
            </a:xfrm>
            <a:prstGeom prst="rect">
              <a:avLst/>
            </a:prstGeom>
            <a:noFill/>
          </p:spPr>
          <p:txBody>
            <a:bodyPr wrap="square" rtlCol="0">
              <a:spAutoFit/>
            </a:bodyPr>
            <a:lstStyle/>
            <a:p>
              <a:pPr algn="ctr"/>
              <a:r>
                <a:rPr lang="en-US" sz="1050" b="1" dirty="0">
                  <a:latin typeface="Segoe UI" panose="020B0502040204020203" pitchFamily="34" charset="0"/>
                  <a:cs typeface="Segoe UI" panose="020B0502040204020203" pitchFamily="34" charset="0"/>
                </a:rPr>
                <a:t>Titanium</a:t>
              </a:r>
            </a:p>
          </p:txBody>
        </p:sp>
      </p:grpSp>
    </p:spTree>
    <p:extLst>
      <p:ext uri="{BB962C8B-B14F-4D97-AF65-F5344CB8AC3E}">
        <p14:creationId xmlns:p14="http://schemas.microsoft.com/office/powerpoint/2010/main" val="5756222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17715" y="131874"/>
            <a:ext cx="10332968" cy="681682"/>
          </a:xfrm>
        </p:spPr>
        <p:txBody>
          <a:bodyPr/>
          <a:lstStyle/>
          <a:p>
            <a:r>
              <a:rPr lang="en-US"/>
              <a:t>Click to edit Master title style</a:t>
            </a:r>
          </a:p>
        </p:txBody>
      </p:sp>
      <p:sp>
        <p:nvSpPr>
          <p:cNvPr id="4" name="Footer Placeholder 3"/>
          <p:cNvSpPr>
            <a:spLocks noGrp="1"/>
          </p:cNvSpPr>
          <p:nvPr>
            <p:ph type="ftr" sz="quarter" idx="11"/>
          </p:nvPr>
        </p:nvSpPr>
        <p:spPr>
          <a:xfrm>
            <a:off x="4038600" y="6490824"/>
            <a:ext cx="4114800" cy="365125"/>
          </a:xfrm>
          <a:prstGeom prst="rect">
            <a:avLst/>
          </a:prstGeom>
        </p:spPr>
        <p:txBody>
          <a:bodyPr/>
          <a:lstStyle/>
          <a:p>
            <a:r>
              <a:rPr lang="en-US"/>
              <a:t>MICROSOFT CONFIDENTIAL</a:t>
            </a:r>
          </a:p>
        </p:txBody>
      </p:sp>
      <p:sp>
        <p:nvSpPr>
          <p:cNvPr id="12" name="Rectangle 11">
            <a:extLst>
              <a:ext uri="{FF2B5EF4-FFF2-40B4-BE49-F238E27FC236}">
                <a16:creationId xmlns:a16="http://schemas.microsoft.com/office/drawing/2014/main" id="{92F7BDF6-35D4-448A-AA07-1DF1D58115A5}"/>
              </a:ext>
            </a:extLst>
          </p:cNvPr>
          <p:cNvSpPr/>
          <p:nvPr userDrawn="1"/>
        </p:nvSpPr>
        <p:spPr>
          <a:xfrm>
            <a:off x="0" y="6486617"/>
            <a:ext cx="457176" cy="369332"/>
          </a:xfrm>
          <a:prstGeom prst="rect">
            <a:avLst/>
          </a:prstGeom>
        </p:spPr>
        <p:txBody>
          <a:bodyPr wrap="none">
            <a:spAutoFit/>
          </a:bodyPr>
          <a:lstStyle/>
          <a:p>
            <a:fld id="{F3C8372E-35CD-4000-ABA9-B90D5BAB2A17}" type="slidenum">
              <a:rPr lang="en-US" smtClean="0"/>
              <a:pPr/>
              <a:t>‹#›</a:t>
            </a:fld>
            <a:endParaRPr lang="en-US" dirty="0"/>
          </a:p>
        </p:txBody>
      </p:sp>
      <p:grpSp>
        <p:nvGrpSpPr>
          <p:cNvPr id="11" name="Group 10">
            <a:extLst>
              <a:ext uri="{FF2B5EF4-FFF2-40B4-BE49-F238E27FC236}">
                <a16:creationId xmlns:a16="http://schemas.microsoft.com/office/drawing/2014/main" id="{3C7D223B-D733-419B-A707-37C34E06A494}"/>
              </a:ext>
            </a:extLst>
          </p:cNvPr>
          <p:cNvGrpSpPr/>
          <p:nvPr userDrawn="1"/>
        </p:nvGrpSpPr>
        <p:grpSpPr>
          <a:xfrm>
            <a:off x="11026386" y="-26400"/>
            <a:ext cx="1168175" cy="1016139"/>
            <a:chOff x="11026386" y="-26400"/>
            <a:chExt cx="1168175" cy="1016139"/>
          </a:xfrm>
        </p:grpSpPr>
        <p:sp>
          <p:nvSpPr>
            <p:cNvPr id="19" name="Rectangle 18">
              <a:extLst>
                <a:ext uri="{FF2B5EF4-FFF2-40B4-BE49-F238E27FC236}">
                  <a16:creationId xmlns:a16="http://schemas.microsoft.com/office/drawing/2014/main" id="{56780903-67EC-474A-9C26-D7B6934BA3BD}"/>
                </a:ext>
              </a:extLst>
            </p:cNvPr>
            <p:cNvSpPr/>
            <p:nvPr userDrawn="1"/>
          </p:nvSpPr>
          <p:spPr>
            <a:xfrm>
              <a:off x="11080263" y="-91"/>
              <a:ext cx="1111737" cy="948018"/>
            </a:xfrm>
            <a:prstGeom prst="rect">
              <a:avLst/>
            </a:prstGeom>
            <a:solidFill>
              <a:schemeClr val="bg1">
                <a:lumMod val="75000"/>
              </a:schemeClr>
            </a:solidFill>
            <a:ln>
              <a:solidFill>
                <a:schemeClr val="bg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a16="http://schemas.microsoft.com/office/drawing/2014/main" id="{C334BC7D-2756-4778-A2CC-49E51FA73949}"/>
                </a:ext>
              </a:extLst>
            </p:cNvPr>
            <p:cNvGrpSpPr/>
            <p:nvPr userDrawn="1"/>
          </p:nvGrpSpPr>
          <p:grpSpPr>
            <a:xfrm>
              <a:off x="11026386" y="-26400"/>
              <a:ext cx="1168175" cy="1016139"/>
              <a:chOff x="4132745" y="804915"/>
              <a:chExt cx="1168175" cy="1016139"/>
            </a:xfrm>
          </p:grpSpPr>
          <p:sp>
            <p:nvSpPr>
              <p:cNvPr id="22" name="TextBox 21">
                <a:extLst>
                  <a:ext uri="{FF2B5EF4-FFF2-40B4-BE49-F238E27FC236}">
                    <a16:creationId xmlns:a16="http://schemas.microsoft.com/office/drawing/2014/main" id="{DA484A8D-6AA2-4C44-A708-4A24C5F4325A}"/>
                  </a:ext>
                </a:extLst>
              </p:cNvPr>
              <p:cNvSpPr txBox="1"/>
              <p:nvPr/>
            </p:nvSpPr>
            <p:spPr>
              <a:xfrm>
                <a:off x="4132745" y="804915"/>
                <a:ext cx="634073" cy="246221"/>
              </a:xfrm>
              <a:prstGeom prst="rect">
                <a:avLst/>
              </a:prstGeom>
              <a:noFill/>
            </p:spPr>
            <p:txBody>
              <a:bodyPr wrap="square" rtlCol="0">
                <a:spAutoFit/>
              </a:bodyPr>
              <a:lstStyle/>
              <a:p>
                <a:r>
                  <a:rPr lang="en-US" sz="1000" b="1" dirty="0">
                    <a:latin typeface="Segoe UI" panose="020B0502040204020203" pitchFamily="34" charset="0"/>
                    <a:cs typeface="Segoe UI" panose="020B0502040204020203" pitchFamily="34" charset="0"/>
                  </a:rPr>
                  <a:t>22</a:t>
                </a:r>
              </a:p>
            </p:txBody>
          </p:sp>
          <p:sp>
            <p:nvSpPr>
              <p:cNvPr id="23" name="TextBox 22">
                <a:extLst>
                  <a:ext uri="{FF2B5EF4-FFF2-40B4-BE49-F238E27FC236}">
                    <a16:creationId xmlns:a16="http://schemas.microsoft.com/office/drawing/2014/main" id="{B7D69599-F592-4424-9457-B6009FB5E145}"/>
                  </a:ext>
                </a:extLst>
              </p:cNvPr>
              <p:cNvSpPr txBox="1"/>
              <p:nvPr/>
            </p:nvSpPr>
            <p:spPr>
              <a:xfrm>
                <a:off x="4189183" y="956818"/>
                <a:ext cx="1111737" cy="584775"/>
              </a:xfrm>
              <a:prstGeom prst="rect">
                <a:avLst/>
              </a:prstGeom>
              <a:noFill/>
            </p:spPr>
            <p:txBody>
              <a:bodyPr wrap="square" rtlCol="0">
                <a:spAutoFit/>
              </a:bodyPr>
              <a:lstStyle/>
              <a:p>
                <a:pPr algn="ctr"/>
                <a:r>
                  <a:rPr lang="en-US" sz="3200" b="1" dirty="0" err="1">
                    <a:latin typeface="Segoe UI" panose="020B0502040204020203" pitchFamily="34" charset="0"/>
                    <a:cs typeface="Segoe UI" panose="020B0502040204020203" pitchFamily="34" charset="0"/>
                  </a:rPr>
                  <a:t>Ti</a:t>
                </a:r>
                <a:endParaRPr lang="en-US" sz="3200" b="1" dirty="0">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id="{6E2432D4-2CEA-4300-B375-AD560B9483CB}"/>
                  </a:ext>
                </a:extLst>
              </p:cNvPr>
              <p:cNvSpPr txBox="1"/>
              <p:nvPr/>
            </p:nvSpPr>
            <p:spPr>
              <a:xfrm>
                <a:off x="4186620" y="1574833"/>
                <a:ext cx="1111739" cy="246221"/>
              </a:xfrm>
              <a:prstGeom prst="rect">
                <a:avLst/>
              </a:prstGeom>
              <a:noFill/>
            </p:spPr>
            <p:txBody>
              <a:bodyPr wrap="square" rtlCol="0">
                <a:spAutoFit/>
              </a:bodyPr>
              <a:lstStyle/>
              <a:p>
                <a:pPr algn="ctr"/>
                <a:r>
                  <a:rPr lang="en-US" sz="1000" b="1" dirty="0">
                    <a:latin typeface="Segoe UI" panose="020B0502040204020203" pitchFamily="34" charset="0"/>
                    <a:cs typeface="Segoe UI" panose="020B0502040204020203" pitchFamily="34" charset="0"/>
                  </a:rPr>
                  <a:t>H2CY2019</a:t>
                </a:r>
              </a:p>
            </p:txBody>
          </p:sp>
        </p:grpSp>
        <p:sp>
          <p:nvSpPr>
            <p:cNvPr id="21" name="TextBox 20">
              <a:extLst>
                <a:ext uri="{FF2B5EF4-FFF2-40B4-BE49-F238E27FC236}">
                  <a16:creationId xmlns:a16="http://schemas.microsoft.com/office/drawing/2014/main" id="{0964E031-61E4-42E0-98BE-BB754907080F}"/>
                </a:ext>
              </a:extLst>
            </p:cNvPr>
            <p:cNvSpPr txBox="1"/>
            <p:nvPr userDrawn="1"/>
          </p:nvSpPr>
          <p:spPr>
            <a:xfrm>
              <a:off x="11080261" y="582597"/>
              <a:ext cx="1111738" cy="253916"/>
            </a:xfrm>
            <a:prstGeom prst="rect">
              <a:avLst/>
            </a:prstGeom>
            <a:noFill/>
          </p:spPr>
          <p:txBody>
            <a:bodyPr wrap="square" rtlCol="0">
              <a:spAutoFit/>
            </a:bodyPr>
            <a:lstStyle/>
            <a:p>
              <a:pPr algn="ctr"/>
              <a:r>
                <a:rPr lang="en-US" sz="1050" b="1" dirty="0">
                  <a:latin typeface="Segoe UI" panose="020B0502040204020203" pitchFamily="34" charset="0"/>
                  <a:cs typeface="Segoe UI" panose="020B0502040204020203" pitchFamily="34" charset="0"/>
                </a:rPr>
                <a:t>Titanium</a:t>
              </a:r>
            </a:p>
          </p:txBody>
        </p:sp>
      </p:grpSp>
    </p:spTree>
    <p:extLst>
      <p:ext uri="{BB962C8B-B14F-4D97-AF65-F5344CB8AC3E}">
        <p14:creationId xmlns:p14="http://schemas.microsoft.com/office/powerpoint/2010/main" val="32036732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objTx" preserve="1">
  <p:cSld name="1_Content with Caption">
    <p:spTree>
      <p:nvGrpSpPr>
        <p:cNvPr id="1" name=""/>
        <p:cNvGrpSpPr/>
        <p:nvPr/>
      </p:nvGrpSpPr>
      <p:grpSpPr>
        <a:xfrm>
          <a:off x="0" y="0"/>
          <a:ext cx="0" cy="0"/>
          <a:chOff x="0" y="0"/>
          <a:chExt cx="0" cy="0"/>
        </a:xfrm>
      </p:grpSpPr>
      <p:sp>
        <p:nvSpPr>
          <p:cNvPr id="8" name="Rectangle 7"/>
          <p:cNvSpPr/>
          <p:nvPr/>
        </p:nvSpPr>
        <p:spPr>
          <a:xfrm>
            <a:off x="17" y="0"/>
            <a:ext cx="3084005" cy="6858000"/>
          </a:xfrm>
          <a:prstGeom prst="rect">
            <a:avLst/>
          </a:prstGeom>
          <a:solidFill>
            <a:srgbClr val="0F75B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80844" y="0"/>
            <a:ext cx="64008" cy="68580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95835" y="504712"/>
            <a:ext cx="2474259" cy="2286000"/>
          </a:xfrm>
        </p:spPr>
        <p:txBody>
          <a:bodyPr anchor="t">
            <a:normAutofit/>
          </a:bodyPr>
          <a:lstStyle>
            <a:lvl1pPr>
              <a:defRPr sz="2800" b="0">
                <a:solidFill>
                  <a:srgbClr val="FFFFFF"/>
                </a:solidFill>
              </a:defRPr>
            </a:lvl1pPr>
          </a:lstStyle>
          <a:p>
            <a:r>
              <a:rPr lang="en-US"/>
              <a:t>Click to edit Master title style</a:t>
            </a:r>
          </a:p>
        </p:txBody>
      </p:sp>
      <p:sp>
        <p:nvSpPr>
          <p:cNvPr id="3" name="Content Placeholder 2"/>
          <p:cNvSpPr>
            <a:spLocks noGrp="1"/>
          </p:cNvSpPr>
          <p:nvPr>
            <p:ph idx="1"/>
          </p:nvPr>
        </p:nvSpPr>
        <p:spPr>
          <a:xfrm>
            <a:off x="3550024" y="504711"/>
            <a:ext cx="8310282" cy="5864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95835" y="2836433"/>
            <a:ext cx="2474259" cy="3379124"/>
          </a:xfrm>
        </p:spPr>
        <p:txBody>
          <a:bodyPr lIns="91440" rIns="91440" anchor="t">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1" name="Group 10"/>
          <p:cNvGrpSpPr/>
          <p:nvPr userDrawn="1"/>
        </p:nvGrpSpPr>
        <p:grpSpPr>
          <a:xfrm>
            <a:off x="10699072" y="6546428"/>
            <a:ext cx="1474358" cy="253916"/>
            <a:chOff x="7346272" y="3782711"/>
            <a:chExt cx="1474358" cy="253916"/>
          </a:xfrm>
        </p:grpSpPr>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346272" y="3790951"/>
              <a:ext cx="238804" cy="228600"/>
            </a:xfrm>
            <a:prstGeom prst="rect">
              <a:avLst/>
            </a:prstGeom>
          </p:spPr>
        </p:pic>
        <p:sp>
          <p:nvSpPr>
            <p:cNvPr id="13" name="TextBox 12"/>
            <p:cNvSpPr txBox="1"/>
            <p:nvPr userDrawn="1"/>
          </p:nvSpPr>
          <p:spPr>
            <a:xfrm>
              <a:off x="7491420" y="3782711"/>
              <a:ext cx="1329210" cy="253916"/>
            </a:xfrm>
            <a:prstGeom prst="rect">
              <a:avLst/>
            </a:prstGeom>
            <a:noFill/>
          </p:spPr>
          <p:txBody>
            <a:bodyPr wrap="none" rtlCol="0">
              <a:spAutoFit/>
            </a:bodyPr>
            <a:lstStyle/>
            <a:p>
              <a:r>
                <a:rPr lang="en-US" sz="1050" dirty="0">
                  <a:solidFill>
                    <a:srgbClr val="266196"/>
                  </a:solidFill>
                  <a:latin typeface="+mj-lt"/>
                </a:rPr>
                <a:t>Microsoft Azure</a:t>
              </a:r>
              <a:r>
                <a:rPr lang="en-US" sz="300" dirty="0">
                  <a:solidFill>
                    <a:srgbClr val="266196"/>
                  </a:solidFill>
                  <a:latin typeface="+mj-lt"/>
                </a:rPr>
                <a:t> </a:t>
              </a:r>
              <a:r>
                <a:rPr lang="en-US" sz="1050" dirty="0">
                  <a:solidFill>
                    <a:srgbClr val="266196"/>
                  </a:solidFill>
                  <a:latin typeface="+mj-lt"/>
                </a:rPr>
                <a:t>|</a:t>
              </a:r>
              <a:r>
                <a:rPr lang="en-US" sz="300" dirty="0">
                  <a:solidFill>
                    <a:srgbClr val="266196"/>
                  </a:solidFill>
                  <a:latin typeface="+mj-lt"/>
                </a:rPr>
                <a:t> </a:t>
              </a:r>
              <a:r>
                <a:rPr lang="en-US" sz="1050" dirty="0">
                  <a:solidFill>
                    <a:srgbClr val="266196"/>
                  </a:solidFill>
                  <a:latin typeface="+mj-lt"/>
                </a:rPr>
                <a:t>PIE </a:t>
              </a:r>
            </a:p>
          </p:txBody>
        </p:sp>
      </p:grpSp>
      <p:sp>
        <p:nvSpPr>
          <p:cNvPr id="6" name="Footer Placeholder 5"/>
          <p:cNvSpPr>
            <a:spLocks noGrp="1"/>
          </p:cNvSpPr>
          <p:nvPr>
            <p:ph type="ftr" sz="quarter" idx="11"/>
          </p:nvPr>
        </p:nvSpPr>
        <p:spPr>
          <a:xfrm>
            <a:off x="17" y="6486405"/>
            <a:ext cx="3080827" cy="365125"/>
          </a:xfrm>
          <a:prstGeom prst="rect">
            <a:avLst/>
          </a:prstGeom>
        </p:spPr>
        <p:txBody>
          <a:bodyPr/>
          <a:lstStyle>
            <a:lvl1pPr algn="l">
              <a:defRPr>
                <a:solidFill>
                  <a:schemeClr val="bg1">
                    <a:lumMod val="95000"/>
                  </a:schemeClr>
                </a:solidFill>
              </a:defRPr>
            </a:lvl1pPr>
          </a:lstStyle>
          <a:p>
            <a:pPr algn="ctr"/>
            <a:r>
              <a:rPr lang="en-US"/>
              <a:t>MICROSOFT CONFIDENTIAL</a:t>
            </a:r>
          </a:p>
        </p:txBody>
      </p:sp>
      <p:sp>
        <p:nvSpPr>
          <p:cNvPr id="20" name="Rectangle 19">
            <a:extLst>
              <a:ext uri="{FF2B5EF4-FFF2-40B4-BE49-F238E27FC236}">
                <a16:creationId xmlns:a16="http://schemas.microsoft.com/office/drawing/2014/main" id="{8B2C358F-7FA0-44ED-9C02-E21E5FC85095}"/>
              </a:ext>
            </a:extLst>
          </p:cNvPr>
          <p:cNvSpPr/>
          <p:nvPr userDrawn="1"/>
        </p:nvSpPr>
        <p:spPr>
          <a:xfrm>
            <a:off x="0" y="6486617"/>
            <a:ext cx="457176" cy="369332"/>
          </a:xfrm>
          <a:prstGeom prst="rect">
            <a:avLst/>
          </a:prstGeom>
        </p:spPr>
        <p:txBody>
          <a:bodyPr wrap="none">
            <a:spAutoFit/>
          </a:bodyPr>
          <a:lstStyle/>
          <a:p>
            <a:fld id="{F3C8372E-35CD-4000-ABA9-B90D5BAB2A17}" type="slidenum">
              <a:rPr lang="en-US" smtClean="0"/>
              <a:pPr/>
              <a:t>‹#›</a:t>
            </a:fld>
            <a:endParaRPr lang="en-US" dirty="0"/>
          </a:p>
        </p:txBody>
      </p:sp>
      <p:grpSp>
        <p:nvGrpSpPr>
          <p:cNvPr id="21" name="Group 20">
            <a:extLst>
              <a:ext uri="{FF2B5EF4-FFF2-40B4-BE49-F238E27FC236}">
                <a16:creationId xmlns:a16="http://schemas.microsoft.com/office/drawing/2014/main" id="{6491F77C-2334-49F3-9D89-5A7B8DF42D2A}"/>
              </a:ext>
            </a:extLst>
          </p:cNvPr>
          <p:cNvGrpSpPr/>
          <p:nvPr userDrawn="1"/>
        </p:nvGrpSpPr>
        <p:grpSpPr>
          <a:xfrm>
            <a:off x="11026386" y="-26400"/>
            <a:ext cx="1168175" cy="1016139"/>
            <a:chOff x="11026386" y="-26400"/>
            <a:chExt cx="1168175" cy="1016139"/>
          </a:xfrm>
        </p:grpSpPr>
        <p:sp>
          <p:nvSpPr>
            <p:cNvPr id="22" name="Rectangle 21">
              <a:extLst>
                <a:ext uri="{FF2B5EF4-FFF2-40B4-BE49-F238E27FC236}">
                  <a16:creationId xmlns:a16="http://schemas.microsoft.com/office/drawing/2014/main" id="{1A67409E-C938-4664-90FA-8D93665D208F}"/>
                </a:ext>
              </a:extLst>
            </p:cNvPr>
            <p:cNvSpPr/>
            <p:nvPr userDrawn="1"/>
          </p:nvSpPr>
          <p:spPr>
            <a:xfrm>
              <a:off x="11080263" y="-91"/>
              <a:ext cx="1111737" cy="948018"/>
            </a:xfrm>
            <a:prstGeom prst="rect">
              <a:avLst/>
            </a:prstGeom>
            <a:solidFill>
              <a:schemeClr val="bg1">
                <a:lumMod val="75000"/>
              </a:schemeClr>
            </a:solidFill>
            <a:ln>
              <a:solidFill>
                <a:schemeClr val="bg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nvGrpSpPr>
            <p:cNvPr id="23" name="Group 22">
              <a:extLst>
                <a:ext uri="{FF2B5EF4-FFF2-40B4-BE49-F238E27FC236}">
                  <a16:creationId xmlns:a16="http://schemas.microsoft.com/office/drawing/2014/main" id="{55AB370F-85CA-44D7-BCCF-FD85501D6AE4}"/>
                </a:ext>
              </a:extLst>
            </p:cNvPr>
            <p:cNvGrpSpPr/>
            <p:nvPr userDrawn="1"/>
          </p:nvGrpSpPr>
          <p:grpSpPr>
            <a:xfrm>
              <a:off x="11026386" y="-26400"/>
              <a:ext cx="1168175" cy="1016139"/>
              <a:chOff x="4132745" y="804915"/>
              <a:chExt cx="1168175" cy="1016139"/>
            </a:xfrm>
          </p:grpSpPr>
          <p:sp>
            <p:nvSpPr>
              <p:cNvPr id="25" name="TextBox 24">
                <a:extLst>
                  <a:ext uri="{FF2B5EF4-FFF2-40B4-BE49-F238E27FC236}">
                    <a16:creationId xmlns:a16="http://schemas.microsoft.com/office/drawing/2014/main" id="{B0DEDD34-6B88-4755-A960-19D1332C0B45}"/>
                  </a:ext>
                </a:extLst>
              </p:cNvPr>
              <p:cNvSpPr txBox="1"/>
              <p:nvPr/>
            </p:nvSpPr>
            <p:spPr>
              <a:xfrm>
                <a:off x="4132745" y="804915"/>
                <a:ext cx="634073" cy="246221"/>
              </a:xfrm>
              <a:prstGeom prst="rect">
                <a:avLst/>
              </a:prstGeom>
              <a:noFill/>
            </p:spPr>
            <p:txBody>
              <a:bodyPr wrap="square" rtlCol="0">
                <a:spAutoFit/>
              </a:bodyPr>
              <a:lstStyle/>
              <a:p>
                <a:r>
                  <a:rPr lang="en-US" sz="1000" b="1" dirty="0">
                    <a:latin typeface="Segoe UI" panose="020B0502040204020203" pitchFamily="34" charset="0"/>
                    <a:cs typeface="Segoe UI" panose="020B0502040204020203" pitchFamily="34" charset="0"/>
                  </a:rPr>
                  <a:t>22</a:t>
                </a:r>
              </a:p>
            </p:txBody>
          </p:sp>
          <p:sp>
            <p:nvSpPr>
              <p:cNvPr id="26" name="TextBox 25">
                <a:extLst>
                  <a:ext uri="{FF2B5EF4-FFF2-40B4-BE49-F238E27FC236}">
                    <a16:creationId xmlns:a16="http://schemas.microsoft.com/office/drawing/2014/main" id="{C5A6ACB3-AE2C-4EF7-9FF6-B5E192FB7A78}"/>
                  </a:ext>
                </a:extLst>
              </p:cNvPr>
              <p:cNvSpPr txBox="1"/>
              <p:nvPr/>
            </p:nvSpPr>
            <p:spPr>
              <a:xfrm>
                <a:off x="4189183" y="956818"/>
                <a:ext cx="1111737" cy="584775"/>
              </a:xfrm>
              <a:prstGeom prst="rect">
                <a:avLst/>
              </a:prstGeom>
              <a:noFill/>
            </p:spPr>
            <p:txBody>
              <a:bodyPr wrap="square" rtlCol="0">
                <a:spAutoFit/>
              </a:bodyPr>
              <a:lstStyle/>
              <a:p>
                <a:pPr algn="ctr"/>
                <a:r>
                  <a:rPr lang="en-US" sz="3200" b="1" dirty="0" err="1">
                    <a:latin typeface="Segoe UI" panose="020B0502040204020203" pitchFamily="34" charset="0"/>
                    <a:cs typeface="Segoe UI" panose="020B0502040204020203" pitchFamily="34" charset="0"/>
                  </a:rPr>
                  <a:t>Ti</a:t>
                </a:r>
                <a:endParaRPr lang="en-US" sz="3200" b="1" dirty="0">
                  <a:latin typeface="Segoe UI" panose="020B0502040204020203" pitchFamily="34" charset="0"/>
                  <a:cs typeface="Segoe UI" panose="020B0502040204020203" pitchFamily="34" charset="0"/>
                </a:endParaRPr>
              </a:p>
            </p:txBody>
          </p:sp>
          <p:sp>
            <p:nvSpPr>
              <p:cNvPr id="27" name="TextBox 26">
                <a:extLst>
                  <a:ext uri="{FF2B5EF4-FFF2-40B4-BE49-F238E27FC236}">
                    <a16:creationId xmlns:a16="http://schemas.microsoft.com/office/drawing/2014/main" id="{424783C2-DC0D-4A47-A76A-B11255015B22}"/>
                  </a:ext>
                </a:extLst>
              </p:cNvPr>
              <p:cNvSpPr txBox="1"/>
              <p:nvPr/>
            </p:nvSpPr>
            <p:spPr>
              <a:xfrm>
                <a:off x="4186620" y="1574833"/>
                <a:ext cx="1111739" cy="246221"/>
              </a:xfrm>
              <a:prstGeom prst="rect">
                <a:avLst/>
              </a:prstGeom>
              <a:noFill/>
            </p:spPr>
            <p:txBody>
              <a:bodyPr wrap="square" rtlCol="0">
                <a:spAutoFit/>
              </a:bodyPr>
              <a:lstStyle/>
              <a:p>
                <a:pPr algn="ctr"/>
                <a:r>
                  <a:rPr lang="en-US" sz="1000" b="1" dirty="0">
                    <a:latin typeface="Segoe UI" panose="020B0502040204020203" pitchFamily="34" charset="0"/>
                    <a:cs typeface="Segoe UI" panose="020B0502040204020203" pitchFamily="34" charset="0"/>
                  </a:rPr>
                  <a:t>H2CY2019</a:t>
                </a:r>
              </a:p>
            </p:txBody>
          </p:sp>
        </p:grpSp>
        <p:sp>
          <p:nvSpPr>
            <p:cNvPr id="24" name="TextBox 23">
              <a:extLst>
                <a:ext uri="{FF2B5EF4-FFF2-40B4-BE49-F238E27FC236}">
                  <a16:creationId xmlns:a16="http://schemas.microsoft.com/office/drawing/2014/main" id="{85ED08CC-D0A4-474B-916F-9044B4479C5E}"/>
                </a:ext>
              </a:extLst>
            </p:cNvPr>
            <p:cNvSpPr txBox="1"/>
            <p:nvPr userDrawn="1"/>
          </p:nvSpPr>
          <p:spPr>
            <a:xfrm>
              <a:off x="11080261" y="582597"/>
              <a:ext cx="1111738" cy="253916"/>
            </a:xfrm>
            <a:prstGeom prst="rect">
              <a:avLst/>
            </a:prstGeom>
            <a:noFill/>
          </p:spPr>
          <p:txBody>
            <a:bodyPr wrap="square" rtlCol="0">
              <a:spAutoFit/>
            </a:bodyPr>
            <a:lstStyle/>
            <a:p>
              <a:pPr algn="ctr"/>
              <a:r>
                <a:rPr lang="en-US" sz="1050" b="1" dirty="0">
                  <a:latin typeface="Segoe UI" panose="020B0502040204020203" pitchFamily="34" charset="0"/>
                  <a:cs typeface="Segoe UI" panose="020B0502040204020203" pitchFamily="34" charset="0"/>
                </a:rPr>
                <a:t>Titanium</a:t>
              </a:r>
            </a:p>
          </p:txBody>
        </p:sp>
      </p:grpSp>
    </p:spTree>
    <p:extLst>
      <p:ext uri="{BB962C8B-B14F-4D97-AF65-F5344CB8AC3E}">
        <p14:creationId xmlns:p14="http://schemas.microsoft.com/office/powerpoint/2010/main" val="1619770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2"/>
          <p:cNvSpPr>
            <a:spLocks noGrp="1"/>
          </p:cNvSpPr>
          <p:nvPr>
            <p:ph type="sldNum" sz="quarter" idx="11"/>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831706163"/>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436204"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0"/>
            <a:ext cx="12213788" cy="6858623"/>
          </a:xfrm>
          <a:prstGeom prst="rect">
            <a:avLst/>
          </a:prstGeom>
        </p:spPr>
      </p:pic>
    </p:spTree>
    <p:extLst>
      <p:ext uri="{BB962C8B-B14F-4D97-AF65-F5344CB8AC3E}">
        <p14:creationId xmlns:p14="http://schemas.microsoft.com/office/powerpoint/2010/main" val="2508260720"/>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37992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6922" y="1284251"/>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33805710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vmlDrawing" Target="../drawings/vmlDrawing1.v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50.xml"/><Relationship Id="rId7"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7"/>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18" imgW="377" imgH="377" progId="TCLayout.ActiveDocument.1">
                  <p:embed/>
                </p:oleObj>
              </mc:Choice>
              <mc:Fallback>
                <p:oleObj name="think-cell Slide" r:id="rId18" imgW="377" imgH="377" progId="TCLayout.ActiveDocument.1">
                  <p:embed/>
                  <p:pic>
                    <p:nvPicPr>
                      <p:cNvPr id="4" name="Object 3" hidden="1"/>
                      <p:cNvPicPr/>
                      <p:nvPr/>
                    </p:nvPicPr>
                    <p:blipFill>
                      <a:blip r:embed="rId19"/>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279455"/>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dirty="0"/>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070458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p:fade/>
  </p:transition>
  <p:hf hdr="0" ft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cs typeface="ＭＳ Ｐゴシック" charset="-128"/>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cs typeface="ＭＳ Ｐゴシック" charset="-128"/>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fontAlgn="base">
              <a:spcBef>
                <a:spcPct val="0"/>
              </a:spcBef>
              <a:spcAft>
                <a:spcPct val="0"/>
              </a:spcAft>
            </a:pPr>
            <a:fld id="{0D01AE8A-D4D5-4E8B-BFF4-94E5D69B98F7}"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214836391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457200" rtl="0" fontAlgn="base">
        <a:spcBef>
          <a:spcPct val="0"/>
        </a:spcBef>
        <a:spcAft>
          <a:spcPct val="0"/>
        </a:spcAft>
        <a:defRPr sz="4400" b="1" kern="1200">
          <a:solidFill>
            <a:schemeClr val="tx1"/>
          </a:solidFill>
          <a:latin typeface="Cambria"/>
          <a:ea typeface="ＭＳ Ｐゴシック" charset="-128"/>
          <a:cs typeface="+mj-cs"/>
        </a:defRPr>
      </a:lvl1pPr>
      <a:lvl2pPr algn="l" defTabSz="457200" rtl="0" fontAlgn="base">
        <a:spcBef>
          <a:spcPct val="0"/>
        </a:spcBef>
        <a:spcAft>
          <a:spcPct val="0"/>
        </a:spcAft>
        <a:defRPr sz="4400" b="1">
          <a:solidFill>
            <a:schemeClr val="tx1"/>
          </a:solidFill>
          <a:latin typeface="Cambria" panose="02040503050406030204" pitchFamily="18" charset="0"/>
          <a:ea typeface="ＭＳ Ｐゴシック" charset="-128"/>
        </a:defRPr>
      </a:lvl2pPr>
      <a:lvl3pPr algn="l" defTabSz="457200" rtl="0" fontAlgn="base">
        <a:spcBef>
          <a:spcPct val="0"/>
        </a:spcBef>
        <a:spcAft>
          <a:spcPct val="0"/>
        </a:spcAft>
        <a:defRPr sz="4400" b="1">
          <a:solidFill>
            <a:schemeClr val="tx1"/>
          </a:solidFill>
          <a:latin typeface="Cambria" panose="02040503050406030204" pitchFamily="18" charset="0"/>
          <a:ea typeface="ＭＳ Ｐゴシック" charset="-128"/>
        </a:defRPr>
      </a:lvl3pPr>
      <a:lvl4pPr algn="l" defTabSz="457200" rtl="0" fontAlgn="base">
        <a:spcBef>
          <a:spcPct val="0"/>
        </a:spcBef>
        <a:spcAft>
          <a:spcPct val="0"/>
        </a:spcAft>
        <a:defRPr sz="4400" b="1">
          <a:solidFill>
            <a:schemeClr val="tx1"/>
          </a:solidFill>
          <a:latin typeface="Cambria" panose="02040503050406030204" pitchFamily="18" charset="0"/>
          <a:ea typeface="ＭＳ Ｐゴシック" charset="-128"/>
        </a:defRPr>
      </a:lvl4pPr>
      <a:lvl5pPr algn="l" defTabSz="457200" rtl="0" fontAlgn="base">
        <a:spcBef>
          <a:spcPct val="0"/>
        </a:spcBef>
        <a:spcAft>
          <a:spcPct val="0"/>
        </a:spcAft>
        <a:defRPr sz="4400" b="1">
          <a:solidFill>
            <a:schemeClr val="tx1"/>
          </a:solidFill>
          <a:latin typeface="Cambria" panose="02040503050406030204" pitchFamily="18" charset="0"/>
          <a:ea typeface="ＭＳ Ｐゴシック" charset="-128"/>
        </a:defRPr>
      </a:lvl5pPr>
      <a:lvl6pPr marL="457200" algn="l" defTabSz="457200" rtl="0" fontAlgn="base">
        <a:spcBef>
          <a:spcPct val="0"/>
        </a:spcBef>
        <a:spcAft>
          <a:spcPct val="0"/>
        </a:spcAft>
        <a:defRPr sz="4400" b="1">
          <a:solidFill>
            <a:schemeClr val="tx1"/>
          </a:solidFill>
          <a:latin typeface="Cambria" panose="02040503050406030204" pitchFamily="18" charset="0"/>
          <a:ea typeface="ＭＳ Ｐゴシック" charset="-128"/>
        </a:defRPr>
      </a:lvl6pPr>
      <a:lvl7pPr marL="914400" algn="l" defTabSz="457200" rtl="0" fontAlgn="base">
        <a:spcBef>
          <a:spcPct val="0"/>
        </a:spcBef>
        <a:spcAft>
          <a:spcPct val="0"/>
        </a:spcAft>
        <a:defRPr sz="4400" b="1">
          <a:solidFill>
            <a:schemeClr val="tx1"/>
          </a:solidFill>
          <a:latin typeface="Cambria" panose="02040503050406030204" pitchFamily="18" charset="0"/>
          <a:ea typeface="ＭＳ Ｐゴシック" charset="-128"/>
        </a:defRPr>
      </a:lvl7pPr>
      <a:lvl8pPr marL="1371600" algn="l" defTabSz="457200" rtl="0" fontAlgn="base">
        <a:spcBef>
          <a:spcPct val="0"/>
        </a:spcBef>
        <a:spcAft>
          <a:spcPct val="0"/>
        </a:spcAft>
        <a:defRPr sz="4400" b="1">
          <a:solidFill>
            <a:schemeClr val="tx1"/>
          </a:solidFill>
          <a:latin typeface="Cambria" panose="02040503050406030204" pitchFamily="18" charset="0"/>
          <a:ea typeface="ＭＳ Ｐゴシック" charset="-128"/>
        </a:defRPr>
      </a:lvl8pPr>
      <a:lvl9pPr marL="1828800" algn="l" defTabSz="457200" rtl="0" fontAlgn="base">
        <a:spcBef>
          <a:spcPct val="0"/>
        </a:spcBef>
        <a:spcAft>
          <a:spcPct val="0"/>
        </a:spcAft>
        <a:defRPr sz="4400" b="1">
          <a:solidFill>
            <a:schemeClr val="tx1"/>
          </a:solidFill>
          <a:latin typeface="Cambria" panose="02040503050406030204" pitchFamily="18" charset="0"/>
          <a:ea typeface="ＭＳ Ｐゴシック" charset="-128"/>
        </a:defRPr>
      </a:lvl9pPr>
    </p:titleStyle>
    <p:bodyStyle>
      <a:lvl1pPr marL="342900" indent="-342900" algn="l" defTabSz="457200" rtl="0" fontAlgn="base">
        <a:spcBef>
          <a:spcPct val="20000"/>
        </a:spcBef>
        <a:spcAft>
          <a:spcPct val="0"/>
        </a:spcAft>
        <a:buFont typeface="Arial" panose="020B0604020202020204" pitchFamily="34"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panose="020B0604020202020204" pitchFamily="34"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panose="020B0604020202020204" pitchFamily="34"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cs typeface="ＭＳ Ｐゴシック" charset="-128"/>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cs typeface="ＭＳ Ｐゴシック" charset="-128"/>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fontAlgn="base">
              <a:spcBef>
                <a:spcPct val="0"/>
              </a:spcBef>
              <a:spcAft>
                <a:spcPct val="0"/>
              </a:spcAft>
            </a:pPr>
            <a:fld id="{0D01AE8A-D4D5-4E8B-BFF4-94E5D69B98F7}"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353306455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457200" rtl="0" fontAlgn="base">
        <a:spcBef>
          <a:spcPct val="0"/>
        </a:spcBef>
        <a:spcAft>
          <a:spcPct val="0"/>
        </a:spcAft>
        <a:defRPr sz="4400" b="1" kern="1200">
          <a:solidFill>
            <a:schemeClr val="tx1"/>
          </a:solidFill>
          <a:latin typeface="Cambria"/>
          <a:ea typeface="ＭＳ Ｐゴシック" charset="-128"/>
          <a:cs typeface="+mj-cs"/>
        </a:defRPr>
      </a:lvl1pPr>
      <a:lvl2pPr algn="l" defTabSz="457200" rtl="0" fontAlgn="base">
        <a:spcBef>
          <a:spcPct val="0"/>
        </a:spcBef>
        <a:spcAft>
          <a:spcPct val="0"/>
        </a:spcAft>
        <a:defRPr sz="4400" b="1">
          <a:solidFill>
            <a:schemeClr val="tx1"/>
          </a:solidFill>
          <a:latin typeface="Cambria" panose="02040503050406030204" pitchFamily="18" charset="0"/>
          <a:ea typeface="ＭＳ Ｐゴシック" charset="-128"/>
        </a:defRPr>
      </a:lvl2pPr>
      <a:lvl3pPr algn="l" defTabSz="457200" rtl="0" fontAlgn="base">
        <a:spcBef>
          <a:spcPct val="0"/>
        </a:spcBef>
        <a:spcAft>
          <a:spcPct val="0"/>
        </a:spcAft>
        <a:defRPr sz="4400" b="1">
          <a:solidFill>
            <a:schemeClr val="tx1"/>
          </a:solidFill>
          <a:latin typeface="Cambria" panose="02040503050406030204" pitchFamily="18" charset="0"/>
          <a:ea typeface="ＭＳ Ｐゴシック" charset="-128"/>
        </a:defRPr>
      </a:lvl3pPr>
      <a:lvl4pPr algn="l" defTabSz="457200" rtl="0" fontAlgn="base">
        <a:spcBef>
          <a:spcPct val="0"/>
        </a:spcBef>
        <a:spcAft>
          <a:spcPct val="0"/>
        </a:spcAft>
        <a:defRPr sz="4400" b="1">
          <a:solidFill>
            <a:schemeClr val="tx1"/>
          </a:solidFill>
          <a:latin typeface="Cambria" panose="02040503050406030204" pitchFamily="18" charset="0"/>
          <a:ea typeface="ＭＳ Ｐゴシック" charset="-128"/>
        </a:defRPr>
      </a:lvl4pPr>
      <a:lvl5pPr algn="l" defTabSz="457200" rtl="0" fontAlgn="base">
        <a:spcBef>
          <a:spcPct val="0"/>
        </a:spcBef>
        <a:spcAft>
          <a:spcPct val="0"/>
        </a:spcAft>
        <a:defRPr sz="4400" b="1">
          <a:solidFill>
            <a:schemeClr val="tx1"/>
          </a:solidFill>
          <a:latin typeface="Cambria" panose="02040503050406030204" pitchFamily="18" charset="0"/>
          <a:ea typeface="ＭＳ Ｐゴシック" charset="-128"/>
        </a:defRPr>
      </a:lvl5pPr>
      <a:lvl6pPr marL="457200" algn="l" defTabSz="457200" rtl="0" fontAlgn="base">
        <a:spcBef>
          <a:spcPct val="0"/>
        </a:spcBef>
        <a:spcAft>
          <a:spcPct val="0"/>
        </a:spcAft>
        <a:defRPr sz="4400" b="1">
          <a:solidFill>
            <a:schemeClr val="tx1"/>
          </a:solidFill>
          <a:latin typeface="Cambria" panose="02040503050406030204" pitchFamily="18" charset="0"/>
          <a:ea typeface="ＭＳ Ｐゴシック" charset="-128"/>
        </a:defRPr>
      </a:lvl6pPr>
      <a:lvl7pPr marL="914400" algn="l" defTabSz="457200" rtl="0" fontAlgn="base">
        <a:spcBef>
          <a:spcPct val="0"/>
        </a:spcBef>
        <a:spcAft>
          <a:spcPct val="0"/>
        </a:spcAft>
        <a:defRPr sz="4400" b="1">
          <a:solidFill>
            <a:schemeClr val="tx1"/>
          </a:solidFill>
          <a:latin typeface="Cambria" panose="02040503050406030204" pitchFamily="18" charset="0"/>
          <a:ea typeface="ＭＳ Ｐゴシック" charset="-128"/>
        </a:defRPr>
      </a:lvl7pPr>
      <a:lvl8pPr marL="1371600" algn="l" defTabSz="457200" rtl="0" fontAlgn="base">
        <a:spcBef>
          <a:spcPct val="0"/>
        </a:spcBef>
        <a:spcAft>
          <a:spcPct val="0"/>
        </a:spcAft>
        <a:defRPr sz="4400" b="1">
          <a:solidFill>
            <a:schemeClr val="tx1"/>
          </a:solidFill>
          <a:latin typeface="Cambria" panose="02040503050406030204" pitchFamily="18" charset="0"/>
          <a:ea typeface="ＭＳ Ｐゴシック" charset="-128"/>
        </a:defRPr>
      </a:lvl8pPr>
      <a:lvl9pPr marL="1828800" algn="l" defTabSz="457200" rtl="0" fontAlgn="base">
        <a:spcBef>
          <a:spcPct val="0"/>
        </a:spcBef>
        <a:spcAft>
          <a:spcPct val="0"/>
        </a:spcAft>
        <a:defRPr sz="4400" b="1">
          <a:solidFill>
            <a:schemeClr val="tx1"/>
          </a:solidFill>
          <a:latin typeface="Cambria" panose="02040503050406030204" pitchFamily="18" charset="0"/>
          <a:ea typeface="ＭＳ Ｐゴシック" charset="-128"/>
        </a:defRPr>
      </a:lvl9pPr>
    </p:titleStyle>
    <p:bodyStyle>
      <a:lvl1pPr marL="342900" indent="-342900" algn="l" defTabSz="457200" rtl="0" fontAlgn="base">
        <a:spcBef>
          <a:spcPct val="20000"/>
        </a:spcBef>
        <a:spcAft>
          <a:spcPct val="0"/>
        </a:spcAft>
        <a:buFont typeface="Arial" panose="020B0604020202020204" pitchFamily="34"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panose="020B0604020202020204" pitchFamily="34"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panose="020B0604020202020204" pitchFamily="34"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cs typeface="ＭＳ Ｐゴシック" charset="-128"/>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cs typeface="ＭＳ Ｐゴシック" charset="-128"/>
              </a:defRPr>
            </a:lvl1pPr>
          </a:lstStyle>
          <a:p>
            <a:pPr fontAlgn="base">
              <a:spcBef>
                <a:spcPct val="0"/>
              </a:spcBef>
              <a:spcAft>
                <a:spcPct val="0"/>
              </a:spcAft>
              <a:defRPr/>
            </a:pPr>
            <a:endParaRPr lang="en-US">
              <a:solidFill>
                <a:prstClr val="black">
                  <a:tint val="75000"/>
                </a:prstClr>
              </a:solidFill>
              <a:ea typeface="ＭＳ Ｐゴシック" charset="-128"/>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fontAlgn="base">
              <a:spcBef>
                <a:spcPct val="0"/>
              </a:spcBef>
              <a:spcAft>
                <a:spcPct val="0"/>
              </a:spcAft>
            </a:pPr>
            <a:fld id="{0D01AE8A-D4D5-4E8B-BFF4-94E5D69B98F7}" type="slidenum">
              <a:rPr lang="en-US" altLang="en-US" smtClean="0">
                <a:latin typeface="Arial" panose="020B0604020202020204" pitchFamily="34" charset="0"/>
                <a:ea typeface="ＭＳ Ｐゴシック" charset="-128"/>
              </a:rPr>
              <a:pPr fontAlgn="base">
                <a:spcBef>
                  <a:spcPct val="0"/>
                </a:spcBef>
                <a:spcAft>
                  <a:spcPct val="0"/>
                </a:spcAft>
              </a:pPr>
              <a:t>‹#›</a:t>
            </a:fld>
            <a:endParaRPr lang="en-US" altLang="en-US">
              <a:latin typeface="Arial" panose="020B0604020202020204" pitchFamily="34" charset="0"/>
              <a:ea typeface="ＭＳ Ｐゴシック" charset="-128"/>
            </a:endParaRPr>
          </a:p>
        </p:txBody>
      </p:sp>
    </p:spTree>
    <p:extLst>
      <p:ext uri="{BB962C8B-B14F-4D97-AF65-F5344CB8AC3E}">
        <p14:creationId xmlns:p14="http://schemas.microsoft.com/office/powerpoint/2010/main" val="440638104"/>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457200" rtl="0" fontAlgn="base">
        <a:spcBef>
          <a:spcPct val="0"/>
        </a:spcBef>
        <a:spcAft>
          <a:spcPct val="0"/>
        </a:spcAft>
        <a:defRPr sz="4400" b="1" kern="1200">
          <a:solidFill>
            <a:schemeClr val="tx1"/>
          </a:solidFill>
          <a:latin typeface="Cambria"/>
          <a:ea typeface="ＭＳ Ｐゴシック" charset="-128"/>
          <a:cs typeface="+mj-cs"/>
        </a:defRPr>
      </a:lvl1pPr>
      <a:lvl2pPr algn="l" defTabSz="457200" rtl="0" fontAlgn="base">
        <a:spcBef>
          <a:spcPct val="0"/>
        </a:spcBef>
        <a:spcAft>
          <a:spcPct val="0"/>
        </a:spcAft>
        <a:defRPr sz="4400" b="1">
          <a:solidFill>
            <a:schemeClr val="tx1"/>
          </a:solidFill>
          <a:latin typeface="Cambria" panose="02040503050406030204" pitchFamily="18" charset="0"/>
          <a:ea typeface="ＭＳ Ｐゴシック" charset="-128"/>
        </a:defRPr>
      </a:lvl2pPr>
      <a:lvl3pPr algn="l" defTabSz="457200" rtl="0" fontAlgn="base">
        <a:spcBef>
          <a:spcPct val="0"/>
        </a:spcBef>
        <a:spcAft>
          <a:spcPct val="0"/>
        </a:spcAft>
        <a:defRPr sz="4400" b="1">
          <a:solidFill>
            <a:schemeClr val="tx1"/>
          </a:solidFill>
          <a:latin typeface="Cambria" panose="02040503050406030204" pitchFamily="18" charset="0"/>
          <a:ea typeface="ＭＳ Ｐゴシック" charset="-128"/>
        </a:defRPr>
      </a:lvl3pPr>
      <a:lvl4pPr algn="l" defTabSz="457200" rtl="0" fontAlgn="base">
        <a:spcBef>
          <a:spcPct val="0"/>
        </a:spcBef>
        <a:spcAft>
          <a:spcPct val="0"/>
        </a:spcAft>
        <a:defRPr sz="4400" b="1">
          <a:solidFill>
            <a:schemeClr val="tx1"/>
          </a:solidFill>
          <a:latin typeface="Cambria" panose="02040503050406030204" pitchFamily="18" charset="0"/>
          <a:ea typeface="ＭＳ Ｐゴシック" charset="-128"/>
        </a:defRPr>
      </a:lvl4pPr>
      <a:lvl5pPr algn="l" defTabSz="457200" rtl="0" fontAlgn="base">
        <a:spcBef>
          <a:spcPct val="0"/>
        </a:spcBef>
        <a:spcAft>
          <a:spcPct val="0"/>
        </a:spcAft>
        <a:defRPr sz="4400" b="1">
          <a:solidFill>
            <a:schemeClr val="tx1"/>
          </a:solidFill>
          <a:latin typeface="Cambria" panose="02040503050406030204" pitchFamily="18" charset="0"/>
          <a:ea typeface="ＭＳ Ｐゴシック" charset="-128"/>
        </a:defRPr>
      </a:lvl5pPr>
      <a:lvl6pPr marL="457200" algn="l" defTabSz="457200" rtl="0" fontAlgn="base">
        <a:spcBef>
          <a:spcPct val="0"/>
        </a:spcBef>
        <a:spcAft>
          <a:spcPct val="0"/>
        </a:spcAft>
        <a:defRPr sz="4400" b="1">
          <a:solidFill>
            <a:schemeClr val="tx1"/>
          </a:solidFill>
          <a:latin typeface="Cambria" panose="02040503050406030204" pitchFamily="18" charset="0"/>
          <a:ea typeface="ＭＳ Ｐゴシック" charset="-128"/>
        </a:defRPr>
      </a:lvl6pPr>
      <a:lvl7pPr marL="914400" algn="l" defTabSz="457200" rtl="0" fontAlgn="base">
        <a:spcBef>
          <a:spcPct val="0"/>
        </a:spcBef>
        <a:spcAft>
          <a:spcPct val="0"/>
        </a:spcAft>
        <a:defRPr sz="4400" b="1">
          <a:solidFill>
            <a:schemeClr val="tx1"/>
          </a:solidFill>
          <a:latin typeface="Cambria" panose="02040503050406030204" pitchFamily="18" charset="0"/>
          <a:ea typeface="ＭＳ Ｐゴシック" charset="-128"/>
        </a:defRPr>
      </a:lvl7pPr>
      <a:lvl8pPr marL="1371600" algn="l" defTabSz="457200" rtl="0" fontAlgn="base">
        <a:spcBef>
          <a:spcPct val="0"/>
        </a:spcBef>
        <a:spcAft>
          <a:spcPct val="0"/>
        </a:spcAft>
        <a:defRPr sz="4400" b="1">
          <a:solidFill>
            <a:schemeClr val="tx1"/>
          </a:solidFill>
          <a:latin typeface="Cambria" panose="02040503050406030204" pitchFamily="18" charset="0"/>
          <a:ea typeface="ＭＳ Ｐゴシック" charset="-128"/>
        </a:defRPr>
      </a:lvl8pPr>
      <a:lvl9pPr marL="1828800" algn="l" defTabSz="457200" rtl="0" fontAlgn="base">
        <a:spcBef>
          <a:spcPct val="0"/>
        </a:spcBef>
        <a:spcAft>
          <a:spcPct val="0"/>
        </a:spcAft>
        <a:defRPr sz="4400" b="1">
          <a:solidFill>
            <a:schemeClr val="tx1"/>
          </a:solidFill>
          <a:latin typeface="Cambria" panose="02040503050406030204" pitchFamily="18" charset="0"/>
          <a:ea typeface="ＭＳ Ｐゴシック" charset="-128"/>
        </a:defRPr>
      </a:lvl9pPr>
    </p:titleStyle>
    <p:bodyStyle>
      <a:lvl1pPr marL="342900" indent="-342900" algn="l" defTabSz="457200" rtl="0" fontAlgn="base">
        <a:spcBef>
          <a:spcPct val="20000"/>
        </a:spcBef>
        <a:spcAft>
          <a:spcPct val="0"/>
        </a:spcAft>
        <a:buFont typeface="Arial" panose="020B0604020202020204" pitchFamily="34"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panose="020B0604020202020204" pitchFamily="34"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panose="020B0604020202020204" pitchFamily="34"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7714" y="144336"/>
            <a:ext cx="11584983" cy="68168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17713" y="990600"/>
            <a:ext cx="11584983" cy="54256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p:cNvSpPr>
            <a:spLocks noGrp="1"/>
          </p:cNvSpPr>
          <p:nvPr>
            <p:ph type="ftr" sz="quarter" idx="3"/>
          </p:nvPr>
        </p:nvSpPr>
        <p:spPr>
          <a:xfrm>
            <a:off x="4038600" y="6490824"/>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r>
              <a:rPr lang="en-US"/>
              <a:t>MICROSOFT CONFIDENTIAL</a:t>
            </a:r>
          </a:p>
        </p:txBody>
      </p:sp>
      <p:pic>
        <p:nvPicPr>
          <p:cNvPr id="8" name="Picture 7">
            <a:extLst>
              <a:ext uri="{FF2B5EF4-FFF2-40B4-BE49-F238E27FC236}">
                <a16:creationId xmlns:a16="http://schemas.microsoft.com/office/drawing/2014/main" id="{93BDE130-77D3-4A42-96ED-40EEA7106033}"/>
              </a:ext>
            </a:extLst>
          </p:cNvPr>
          <p:cNvPicPr>
            <a:picLocks noChangeAspect="1"/>
          </p:cNvPicPr>
          <p:nvPr userDrawn="1"/>
        </p:nvPicPr>
        <p:blipFill>
          <a:blip r:embed="rId8"/>
          <a:stretch>
            <a:fillRect/>
          </a:stretch>
        </p:blipFill>
        <p:spPr>
          <a:xfrm>
            <a:off x="11423349" y="6080842"/>
            <a:ext cx="731520" cy="731520"/>
          </a:xfrm>
          <a:prstGeom prst="rect">
            <a:avLst/>
          </a:prstGeom>
        </p:spPr>
      </p:pic>
    </p:spTree>
    <p:extLst>
      <p:ext uri="{BB962C8B-B14F-4D97-AF65-F5344CB8AC3E}">
        <p14:creationId xmlns:p14="http://schemas.microsoft.com/office/powerpoint/2010/main" val="193326703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Lst>
  <p:hf hdr="0" dt="0"/>
  <p:txStyles>
    <p:titleStyle>
      <a:lvl1pPr algn="l" defTabSz="914400" rtl="0" eaLnBrk="1" latinLnBrk="0" hangingPunct="1">
        <a:lnSpc>
          <a:spcPct val="90000"/>
        </a:lnSpc>
        <a:spcBef>
          <a:spcPct val="0"/>
        </a:spcBef>
        <a:buNone/>
        <a:defRPr sz="4400" kern="1200">
          <a:solidFill>
            <a:srgbClr val="406692"/>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anose="020B0604020202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databricks.com/blog/2014/10/10/spark-petabyte-sort.html" TargetMode="External"/><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hyperlink" Target="http://www.scala-lang.org/" TargetMode="External"/><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0.xml.rels><?xml version="1.0" encoding="UTF-8" standalone="yes"?>
<Relationships xmlns="http://schemas.openxmlformats.org/package/2006/relationships"><Relationship Id="rId8" Type="http://schemas.openxmlformats.org/officeDocument/2006/relationships/hyperlink" Target="http://jerryshao.me/architecture/2015/08/22/spark-dynamic-allocation-investigation/" TargetMode="External"/><Relationship Id="rId3" Type="http://schemas.openxmlformats.org/officeDocument/2006/relationships/hyperlink" Target="https://people.csail.mit.edu/matei/talks/2010/eurosys_delaysched.ppt" TargetMode="External"/><Relationship Id="rId7" Type="http://schemas.openxmlformats.org/officeDocument/2006/relationships/hyperlink" Target="http://www.slideshare.net/databricks/dynamic-allocation-in-spark?from_action=save" TargetMode="External"/><Relationship Id="rId2" Type="http://schemas.openxmlformats.org/officeDocument/2006/relationships/hyperlink" Target="https://people.csail.mit.edu/matei/talks/2009/hadoop_summit_fair_scheduler.ppt" TargetMode="External"/><Relationship Id="rId1" Type="http://schemas.openxmlformats.org/officeDocument/2006/relationships/slideLayout" Target="../slideLayouts/slideLayout16.xml"/><Relationship Id="rId6" Type="http://schemas.openxmlformats.org/officeDocument/2006/relationships/hyperlink" Target="https://people.csail.mit.edu/matei/talks/2008/osdi_late.ppt" TargetMode="External"/><Relationship Id="rId5" Type="http://schemas.openxmlformats.org/officeDocument/2006/relationships/hyperlink" Target="https://www.eecs.berkeley.edu/~keo/talks/sparrow-spark-summit-talk.pdf" TargetMode="External"/><Relationship Id="rId4" Type="http://schemas.openxmlformats.org/officeDocument/2006/relationships/hyperlink" Target="https://microsoft.sharepoint.com/teams/GPS_Data_Insight_2015/_layouts/15/WopiFrame.aspx?sourcedoc=%7bD8103978-1460-4A09-B8D5-32E070473E5F%7d&amp;file=Spark%20on%20HDInsight%20-%20Technical%20Overview1009.pptx&amp;action=default&amp;DefaultItemOpen=1"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2" Type="http://schemas.openxmlformats.org/officeDocument/2006/relationships/hyperlink" Target="https://hadoop.apache.org/docs/r2.6.3/hadoop-project-dist/hadoop-common/FileSystemShell.html" TargetMode="Externa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865" y="1138403"/>
            <a:ext cx="8884550" cy="4581196"/>
          </a:xfrm>
          <a:solidFill>
            <a:schemeClr val="accent3">
              <a:alpha val="78000"/>
            </a:schemeClr>
          </a:solidFill>
          <a:ln>
            <a:solidFill>
              <a:schemeClr val="accent3"/>
            </a:solidFill>
          </a:ln>
        </p:spPr>
        <p:txBody>
          <a:bodyPr vert="horz" wrap="square" lIns="268889" tIns="268889" rIns="146284" bIns="91427" rtlCol="0" anchor="t">
            <a:noAutofit/>
          </a:bodyPr>
          <a:lstStyle/>
          <a:p>
            <a:r>
              <a:rPr lang="en-US" sz="5881" dirty="0">
                <a:solidFill>
                  <a:schemeClr val="bg1"/>
                </a:solidFill>
              </a:rPr>
              <a:t>Apache Spark</a:t>
            </a:r>
            <a:br>
              <a:rPr lang="en-US" sz="4312" dirty="0">
                <a:solidFill>
                  <a:schemeClr val="bg1"/>
                </a:solidFill>
              </a:rPr>
            </a:br>
            <a:r>
              <a:rPr lang="en-US" sz="3920" dirty="0">
                <a:solidFill>
                  <a:srgbClr val="FFFF00"/>
                </a:solidFill>
              </a:rPr>
              <a:t>An overview</a:t>
            </a:r>
            <a:br>
              <a:rPr lang="en-US" sz="3920" dirty="0">
                <a:solidFill>
                  <a:srgbClr val="FFFF00"/>
                </a:solidFill>
              </a:rPr>
            </a:br>
            <a:br>
              <a:rPr lang="en-US" sz="3920" dirty="0">
                <a:solidFill>
                  <a:srgbClr val="FFFF00"/>
                </a:solidFill>
              </a:rPr>
            </a:br>
            <a:r>
              <a:rPr lang="en-US" sz="2800" dirty="0">
                <a:solidFill>
                  <a:srgbClr val="FFFF00"/>
                </a:solidFill>
              </a:rPr>
              <a:t>Cloud Computing (System Algorithms), Microsoft Research </a:t>
            </a:r>
            <a:br>
              <a:rPr lang="en-US" sz="2800" dirty="0">
                <a:solidFill>
                  <a:schemeClr val="bg1"/>
                </a:solidFill>
              </a:rPr>
            </a:br>
            <a:br>
              <a:rPr lang="en-US" sz="2800" dirty="0">
                <a:solidFill>
                  <a:schemeClr val="bg1"/>
                </a:solidFill>
              </a:rPr>
            </a:br>
            <a:br>
              <a:rPr lang="en-US" sz="1800" dirty="0">
                <a:solidFill>
                  <a:schemeClr val="bg1"/>
                </a:solidFill>
              </a:rPr>
            </a:br>
            <a:br>
              <a:rPr lang="en-US" sz="2745" dirty="0">
                <a:solidFill>
                  <a:schemeClr val="bg1"/>
                </a:solidFill>
                <a:latin typeface="+mn-lt"/>
              </a:rPr>
            </a:br>
            <a:endParaRPr lang="en-US" sz="4312" dirty="0">
              <a:solidFill>
                <a:schemeClr val="bg1"/>
              </a:solidFill>
              <a:latin typeface="+mn-lt"/>
            </a:endParaRPr>
          </a:p>
        </p:txBody>
      </p:sp>
    </p:spTree>
    <p:extLst>
      <p:ext uri="{BB962C8B-B14F-4D97-AF65-F5344CB8AC3E}">
        <p14:creationId xmlns:p14="http://schemas.microsoft.com/office/powerpoint/2010/main" val="1472884230"/>
      </p:ext>
    </p:extLst>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102F4-DB00-4920-B809-F95116EB919B}"/>
              </a:ext>
            </a:extLst>
          </p:cNvPr>
          <p:cNvSpPr>
            <a:spLocks noGrp="1"/>
          </p:cNvSpPr>
          <p:nvPr>
            <p:ph type="title"/>
          </p:nvPr>
        </p:nvSpPr>
        <p:spPr/>
        <p:txBody>
          <a:bodyPr>
            <a:normAutofit fontScale="90000"/>
          </a:bodyPr>
          <a:lstStyle/>
          <a:p>
            <a:r>
              <a:rPr lang="en-US" dirty="0"/>
              <a:t>HDFS – Hadoop Distributed File System</a:t>
            </a:r>
          </a:p>
        </p:txBody>
      </p:sp>
      <p:sp>
        <p:nvSpPr>
          <p:cNvPr id="8" name="Rectangle 7">
            <a:extLst>
              <a:ext uri="{FF2B5EF4-FFF2-40B4-BE49-F238E27FC236}">
                <a16:creationId xmlns:a16="http://schemas.microsoft.com/office/drawing/2014/main" id="{02015C71-9838-45E3-878A-69834C2E759F}"/>
              </a:ext>
            </a:extLst>
          </p:cNvPr>
          <p:cNvSpPr/>
          <p:nvPr/>
        </p:nvSpPr>
        <p:spPr>
          <a:xfrm>
            <a:off x="1047517" y="5770677"/>
            <a:ext cx="879293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Reference: http://dentrodelasala.com/superb-hadoop-architecture-ppt/hadoop-architecture-ppt-on-architecture-for-filenewtemplate/</a:t>
            </a:r>
          </a:p>
        </p:txBody>
      </p:sp>
      <p:pic>
        <p:nvPicPr>
          <p:cNvPr id="9218" name="Picture 2" descr="Hadoop Architecture Ppt On Architecture For FileNewTemplate">
            <a:extLst>
              <a:ext uri="{FF2B5EF4-FFF2-40B4-BE49-F238E27FC236}">
                <a16:creationId xmlns:a16="http://schemas.microsoft.com/office/drawing/2014/main" id="{C0A5489B-A94A-4FFB-A6AC-AA568541E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0487" y="899834"/>
            <a:ext cx="6166757" cy="4625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281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102F4-DB00-4920-B809-F95116EB919B}"/>
              </a:ext>
            </a:extLst>
          </p:cNvPr>
          <p:cNvSpPr>
            <a:spLocks noGrp="1"/>
          </p:cNvSpPr>
          <p:nvPr>
            <p:ph type="title"/>
          </p:nvPr>
        </p:nvSpPr>
        <p:spPr/>
        <p:txBody>
          <a:bodyPr>
            <a:normAutofit fontScale="90000"/>
          </a:bodyPr>
          <a:lstStyle/>
          <a:p>
            <a:r>
              <a:rPr lang="en-US" dirty="0"/>
              <a:t>HDFS – Hadoop Distributed File System…</a:t>
            </a:r>
          </a:p>
        </p:txBody>
      </p:sp>
      <p:pic>
        <p:nvPicPr>
          <p:cNvPr id="6146" name="Picture 2" descr="Image result for hdfs architecture">
            <a:extLst>
              <a:ext uri="{FF2B5EF4-FFF2-40B4-BE49-F238E27FC236}">
                <a16:creationId xmlns:a16="http://schemas.microsoft.com/office/drawing/2014/main" id="{EFF823AE-325F-420A-B3D5-0F8DF7DBB2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9652" y="1163548"/>
            <a:ext cx="6944885" cy="453090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2015C71-9838-45E3-878A-69834C2E759F}"/>
              </a:ext>
            </a:extLst>
          </p:cNvPr>
          <p:cNvSpPr/>
          <p:nvPr/>
        </p:nvSpPr>
        <p:spPr>
          <a:xfrm>
            <a:off x="1047517" y="5770677"/>
            <a:ext cx="879293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Reference: http://pramodgampa.blogspot.com/2013/08/hdfs-in-detail.html</a:t>
            </a:r>
          </a:p>
        </p:txBody>
      </p:sp>
    </p:spTree>
    <p:extLst>
      <p:ext uri="{BB962C8B-B14F-4D97-AF65-F5344CB8AC3E}">
        <p14:creationId xmlns:p14="http://schemas.microsoft.com/office/powerpoint/2010/main" val="752114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Spark 2015</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12</a:t>
            </a:fld>
            <a:endParaRPr lang="en-US" dirty="0"/>
          </a:p>
        </p:txBody>
      </p:sp>
      <p:pic>
        <p:nvPicPr>
          <p:cNvPr id="5" name="Picture 4"/>
          <p:cNvPicPr>
            <a:picLocks noChangeAspect="1"/>
          </p:cNvPicPr>
          <p:nvPr/>
        </p:nvPicPr>
        <p:blipFill>
          <a:blip r:embed="rId2"/>
          <a:stretch>
            <a:fillRect/>
          </a:stretch>
        </p:blipFill>
        <p:spPr>
          <a:xfrm>
            <a:off x="2899766" y="3867264"/>
            <a:ext cx="4894066" cy="2179410"/>
          </a:xfrm>
          <a:prstGeom prst="rect">
            <a:avLst/>
          </a:prstGeom>
        </p:spPr>
      </p:pic>
      <p:pic>
        <p:nvPicPr>
          <p:cNvPr id="6" name="Picture 5"/>
          <p:cNvPicPr>
            <a:picLocks noChangeAspect="1"/>
          </p:cNvPicPr>
          <p:nvPr/>
        </p:nvPicPr>
        <p:blipFill>
          <a:blip r:embed="rId3"/>
          <a:stretch>
            <a:fillRect/>
          </a:stretch>
        </p:blipFill>
        <p:spPr>
          <a:xfrm>
            <a:off x="4292797" y="1395086"/>
            <a:ext cx="4372457" cy="1943314"/>
          </a:xfrm>
          <a:prstGeom prst="rect">
            <a:avLst/>
          </a:prstGeom>
        </p:spPr>
      </p:pic>
      <p:pic>
        <p:nvPicPr>
          <p:cNvPr id="4" name="Picture 3"/>
          <p:cNvPicPr>
            <a:picLocks noChangeAspect="1"/>
          </p:cNvPicPr>
          <p:nvPr/>
        </p:nvPicPr>
        <p:blipFill>
          <a:blip r:embed="rId4"/>
          <a:stretch>
            <a:fillRect/>
          </a:stretch>
        </p:blipFill>
        <p:spPr>
          <a:xfrm>
            <a:off x="528683" y="1214321"/>
            <a:ext cx="3667079" cy="5084082"/>
          </a:xfrm>
          <a:prstGeom prst="rect">
            <a:avLst/>
          </a:prstGeom>
        </p:spPr>
      </p:pic>
      <p:sp>
        <p:nvSpPr>
          <p:cNvPr id="8" name="TextBox 7"/>
          <p:cNvSpPr txBox="1"/>
          <p:nvPr/>
        </p:nvSpPr>
        <p:spPr>
          <a:xfrm>
            <a:off x="8945305" y="1568333"/>
            <a:ext cx="2699658" cy="4376058"/>
          </a:xfrm>
          <a:prstGeom prst="rect">
            <a:avLst/>
          </a:prstGeom>
          <a:noFill/>
        </p:spPr>
        <p:txBody>
          <a:bodyPr wrap="square" lIns="182880" tIns="146304" rIns="182880" bIns="146304" rtlCol="0">
            <a:noAutofit/>
          </a:bodyPr>
          <a:lstStyle/>
          <a:p>
            <a:pPr>
              <a:lnSpc>
                <a:spcPct val="90000"/>
              </a:lnSpc>
              <a:spcAft>
                <a:spcPts val="600"/>
              </a:spcAft>
            </a:pPr>
            <a:r>
              <a:rPr lang="en-US" altLang="zh-CN" sz="2400" dirty="0" err="1">
                <a:gradFill>
                  <a:gsLst>
                    <a:gs pos="2917">
                      <a:schemeClr val="tx1"/>
                    </a:gs>
                    <a:gs pos="30000">
                      <a:schemeClr val="tx1"/>
                    </a:gs>
                  </a:gsLst>
                  <a:lin ang="5400000" scaled="0"/>
                </a:gradFill>
              </a:rPr>
              <a:t>Ms</a:t>
            </a:r>
            <a:r>
              <a:rPr lang="en-US" altLang="zh-CN" sz="2400" dirty="0">
                <a:gradFill>
                  <a:gsLst>
                    <a:gs pos="2917">
                      <a:schemeClr val="tx1"/>
                    </a:gs>
                    <a:gs pos="30000">
                      <a:schemeClr val="tx1"/>
                    </a:gs>
                  </a:gsLst>
                  <a:lin ang="5400000" scaled="0"/>
                </a:gradFill>
              </a:rPr>
              <a:t> Inner teams</a:t>
            </a:r>
            <a:r>
              <a:rPr lang="zh-CN" altLang="en-US" sz="2400" dirty="0">
                <a:gradFill>
                  <a:gsLst>
                    <a:gs pos="2917">
                      <a:schemeClr val="tx1"/>
                    </a:gs>
                    <a:gs pos="30000">
                      <a:schemeClr val="tx1"/>
                    </a:gs>
                  </a:gsLst>
                  <a:lin ang="5400000" scaled="0"/>
                </a:gradFill>
              </a:rPr>
              <a:t>：</a:t>
            </a:r>
            <a:endParaRPr lang="en-US" altLang="zh-CN" sz="2400"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r>
              <a:rPr lang="en-US" altLang="zh-CN" dirty="0">
                <a:gradFill>
                  <a:gsLst>
                    <a:gs pos="2917">
                      <a:schemeClr val="tx1"/>
                    </a:gs>
                    <a:gs pos="30000">
                      <a:schemeClr val="tx1"/>
                    </a:gs>
                  </a:gsLst>
                  <a:lin ang="5400000" scaled="0"/>
                </a:gradFill>
              </a:rPr>
              <a:t>Azure </a:t>
            </a:r>
          </a:p>
          <a:p>
            <a:pPr marL="285750" indent="-285750">
              <a:lnSpc>
                <a:spcPct val="90000"/>
              </a:lnSpc>
              <a:spcAft>
                <a:spcPts val="600"/>
              </a:spcAft>
              <a:buFont typeface="Arial" panose="020B0604020202020204" pitchFamily="34" charset="0"/>
              <a:buChar char="•"/>
            </a:pPr>
            <a:r>
              <a:rPr lang="en-US" altLang="zh-CN" dirty="0">
                <a:gradFill>
                  <a:gsLst>
                    <a:gs pos="2917">
                      <a:schemeClr val="tx1"/>
                    </a:gs>
                    <a:gs pos="30000">
                      <a:schemeClr val="tx1"/>
                    </a:gs>
                  </a:gsLst>
                  <a:lin ang="5400000" scaled="0"/>
                </a:gradFill>
              </a:rPr>
              <a:t>HDInsight</a:t>
            </a:r>
          </a:p>
          <a:p>
            <a:pPr marL="285750" indent="-285750">
              <a:lnSpc>
                <a:spcPct val="90000"/>
              </a:lnSpc>
              <a:spcAft>
                <a:spcPts val="600"/>
              </a:spcAft>
              <a:buFont typeface="Arial" panose="020B0604020202020204" pitchFamily="34" charset="0"/>
              <a:buChar char="•"/>
            </a:pPr>
            <a:r>
              <a:rPr lang="en-US" altLang="zh-CN" dirty="0">
                <a:gradFill>
                  <a:gsLst>
                    <a:gs pos="2917">
                      <a:schemeClr val="tx1"/>
                    </a:gs>
                    <a:gs pos="30000">
                      <a:schemeClr val="tx1"/>
                    </a:gs>
                  </a:gsLst>
                  <a:lin ang="5400000" scaled="0"/>
                </a:gradFill>
              </a:rPr>
              <a:t>Azure Batch</a:t>
            </a:r>
          </a:p>
          <a:p>
            <a:pPr marL="342900" indent="-342900">
              <a:lnSpc>
                <a:spcPct val="90000"/>
              </a:lnSpc>
              <a:spcAft>
                <a:spcPts val="600"/>
              </a:spcAft>
              <a:buFont typeface="+mj-lt"/>
              <a:buAutoNum type="arabicPeriod" startAt="2"/>
            </a:pPr>
            <a:r>
              <a:rPr lang="en-US" altLang="zh-CN" dirty="0">
                <a:gradFill>
                  <a:gsLst>
                    <a:gs pos="2917">
                      <a:schemeClr val="tx1"/>
                    </a:gs>
                    <a:gs pos="30000">
                      <a:schemeClr val="tx1"/>
                    </a:gs>
                  </a:gsLst>
                  <a:lin ang="5400000" scaled="0"/>
                </a:gradFill>
              </a:rPr>
              <a:t>Bing Ads </a:t>
            </a:r>
          </a:p>
          <a:p>
            <a:pPr marL="285750" indent="-285750">
              <a:lnSpc>
                <a:spcPct val="90000"/>
              </a:lnSpc>
              <a:spcAft>
                <a:spcPts val="600"/>
              </a:spcAft>
              <a:buFont typeface="Arial" panose="020B0604020202020204" pitchFamily="34" charset="0"/>
              <a:buChar char="•"/>
            </a:pPr>
            <a:r>
              <a:rPr lang="en-US" altLang="zh-CN" dirty="0">
                <a:gradFill>
                  <a:gsLst>
                    <a:gs pos="2917">
                      <a:schemeClr val="tx1"/>
                    </a:gs>
                    <a:gs pos="30000">
                      <a:schemeClr val="tx1"/>
                    </a:gs>
                  </a:gsLst>
                  <a:lin ang="5400000" scaled="0"/>
                </a:gradFill>
              </a:rPr>
              <a:t>SDP Spark team</a:t>
            </a:r>
          </a:p>
          <a:p>
            <a:pPr marL="342900" indent="-342900">
              <a:lnSpc>
                <a:spcPct val="90000"/>
              </a:lnSpc>
              <a:spcAft>
                <a:spcPts val="600"/>
              </a:spcAft>
              <a:buFont typeface="+mj-lt"/>
              <a:buAutoNum type="arabicPeriod" startAt="3"/>
            </a:pPr>
            <a:r>
              <a:rPr lang="en-US" altLang="zh-CN" dirty="0">
                <a:gradFill>
                  <a:gsLst>
                    <a:gs pos="2917">
                      <a:schemeClr val="tx1"/>
                    </a:gs>
                    <a:gs pos="30000">
                      <a:schemeClr val="tx1"/>
                    </a:gs>
                  </a:gsLst>
                  <a:lin ang="5400000" scaled="0"/>
                </a:gradFill>
              </a:rPr>
              <a:t>Office 365</a:t>
            </a:r>
          </a:p>
          <a:p>
            <a:pPr marL="342900" indent="-342900">
              <a:lnSpc>
                <a:spcPct val="90000"/>
              </a:lnSpc>
              <a:spcAft>
                <a:spcPts val="600"/>
              </a:spcAft>
              <a:buFont typeface="+mj-lt"/>
              <a:buAutoNum type="arabicPeriod" startAt="3"/>
            </a:pPr>
            <a:r>
              <a:rPr lang="en-US" altLang="zh-CN" dirty="0" err="1">
                <a:gradFill>
                  <a:gsLst>
                    <a:gs pos="2917">
                      <a:schemeClr val="tx1"/>
                    </a:gs>
                    <a:gs pos="30000">
                      <a:schemeClr val="tx1"/>
                    </a:gs>
                  </a:gsLst>
                  <a:lin ang="5400000" scaled="0"/>
                </a:gradFill>
              </a:rPr>
              <a:t>Indexserve</a:t>
            </a:r>
            <a:endParaRPr lang="en-US" altLang="zh-CN" dirty="0">
              <a:gradFill>
                <a:gsLst>
                  <a:gs pos="2917">
                    <a:schemeClr val="tx1"/>
                  </a:gs>
                  <a:gs pos="30000">
                    <a:schemeClr val="tx1"/>
                  </a:gs>
                </a:gsLst>
                <a:lin ang="5400000" scaled="0"/>
              </a:gradFill>
            </a:endParaRPr>
          </a:p>
          <a:p>
            <a:pPr>
              <a:lnSpc>
                <a:spcPct val="90000"/>
              </a:lnSpc>
              <a:spcAft>
                <a:spcPts val="600"/>
              </a:spcAft>
            </a:pPr>
            <a:r>
              <a:rPr lang="en-US" altLang="zh-CN" dirty="0">
                <a:gradFill>
                  <a:gsLst>
                    <a:gs pos="2917">
                      <a:schemeClr val="tx1"/>
                    </a:gs>
                    <a:gs pos="30000">
                      <a:schemeClr val="tx1"/>
                    </a:gs>
                  </a:gsLst>
                  <a:lin ang="5400000" scaled="0"/>
                </a:gradFill>
              </a:rPr>
              <a:t>. . .</a:t>
            </a:r>
          </a:p>
          <a:p>
            <a:pPr>
              <a:lnSpc>
                <a:spcPct val="90000"/>
              </a:lnSpc>
              <a:spcAft>
                <a:spcPts val="600"/>
              </a:spcAft>
            </a:pPr>
            <a:endParaRPr lang="en-US" altLang="zh-CN"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0852131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Apache Spark – an Unified Framework</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13</a:t>
            </a:fld>
            <a:endParaRPr lang="en-US" dirty="0"/>
          </a:p>
        </p:txBody>
      </p:sp>
      <p:sp>
        <p:nvSpPr>
          <p:cNvPr id="4" name="TextBox 3"/>
          <p:cNvSpPr txBox="1"/>
          <p:nvPr/>
        </p:nvSpPr>
        <p:spPr>
          <a:xfrm>
            <a:off x="491053" y="2431065"/>
            <a:ext cx="3660974" cy="2596707"/>
          </a:xfrm>
          <a:prstGeom prst="rect">
            <a:avLst/>
          </a:prstGeom>
          <a:noFill/>
        </p:spPr>
        <p:txBody>
          <a:bodyPr wrap="none" lIns="182880" tIns="146304" rIns="182880" bIns="146304" rtlCol="0">
            <a:noAutofit/>
          </a:bodyPr>
          <a:lstStyle/>
          <a:p>
            <a:pPr marL="110493" lvl="1" defTabSz="913770" fontAlgn="base">
              <a:lnSpc>
                <a:spcPct val="90000"/>
              </a:lnSpc>
              <a:spcBef>
                <a:spcPts val="600"/>
              </a:spcBef>
              <a:spcAft>
                <a:spcPts val="600"/>
              </a:spcAft>
              <a:buClr>
                <a:srgbClr val="68217A">
                  <a:lumMod val="50000"/>
                </a:srgbClr>
              </a:buClr>
            </a:pPr>
            <a:r>
              <a:rPr lang="en-US"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Spark Unifies:</a:t>
            </a:r>
          </a:p>
          <a:p>
            <a:pPr marL="558686" lvl="1" indent="-448193" defTabSz="913770" fontAlgn="base">
              <a:lnSpc>
                <a:spcPct val="90000"/>
              </a:lnSpc>
              <a:spcBef>
                <a:spcPts val="600"/>
              </a:spcBef>
              <a:spcAft>
                <a:spcPts val="600"/>
              </a:spcAft>
              <a:buClr>
                <a:srgbClr val="68217A">
                  <a:lumMod val="50000"/>
                </a:srgbClr>
              </a:buClr>
              <a:buFont typeface="Arial" panose="020B0604020202020204" pitchFamily="34" charset="0"/>
              <a:buChar char="•"/>
            </a:pPr>
            <a:r>
              <a:rPr lang="en-US"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Batch Processing</a:t>
            </a:r>
          </a:p>
          <a:p>
            <a:pPr marL="558686" lvl="1" indent="-448193" defTabSz="913770" fontAlgn="base">
              <a:lnSpc>
                <a:spcPct val="90000"/>
              </a:lnSpc>
              <a:spcBef>
                <a:spcPts val="600"/>
              </a:spcBef>
              <a:spcAft>
                <a:spcPts val="600"/>
              </a:spcAft>
              <a:buClr>
                <a:srgbClr val="68217A">
                  <a:lumMod val="50000"/>
                </a:srgbClr>
              </a:buClr>
              <a:buFont typeface="Arial" panose="020B0604020202020204" pitchFamily="34" charset="0"/>
              <a:buChar char="•"/>
            </a:pPr>
            <a:r>
              <a:rPr lang="en-US"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Real-time processing</a:t>
            </a:r>
          </a:p>
          <a:p>
            <a:pPr marL="558686" lvl="1" indent="-448193" defTabSz="913770" fontAlgn="base">
              <a:lnSpc>
                <a:spcPct val="90000"/>
              </a:lnSpc>
              <a:spcBef>
                <a:spcPts val="600"/>
              </a:spcBef>
              <a:spcAft>
                <a:spcPts val="600"/>
              </a:spcAft>
              <a:buClr>
                <a:srgbClr val="68217A">
                  <a:lumMod val="50000"/>
                </a:srgbClr>
              </a:buClr>
              <a:buFont typeface="Arial" panose="020B0604020202020204" pitchFamily="34" charset="0"/>
              <a:buChar char="•"/>
            </a:pPr>
            <a:r>
              <a:rPr lang="en-US"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Stream Analytics</a:t>
            </a:r>
          </a:p>
          <a:p>
            <a:pPr marL="558686" lvl="1" indent="-448193" defTabSz="913770" fontAlgn="base">
              <a:lnSpc>
                <a:spcPct val="90000"/>
              </a:lnSpc>
              <a:spcBef>
                <a:spcPts val="600"/>
              </a:spcBef>
              <a:spcAft>
                <a:spcPts val="600"/>
              </a:spcAft>
              <a:buClr>
                <a:srgbClr val="68217A">
                  <a:lumMod val="50000"/>
                </a:srgbClr>
              </a:buClr>
              <a:buFont typeface="Arial" panose="020B0604020202020204" pitchFamily="34" charset="0"/>
              <a:buChar char="•"/>
            </a:pPr>
            <a:r>
              <a:rPr lang="en-US"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Machine Learning</a:t>
            </a:r>
          </a:p>
          <a:p>
            <a:pPr marL="558686" lvl="1" indent="-448193" defTabSz="913770" fontAlgn="base">
              <a:lnSpc>
                <a:spcPct val="90000"/>
              </a:lnSpc>
              <a:spcBef>
                <a:spcPts val="600"/>
              </a:spcBef>
              <a:spcAft>
                <a:spcPts val="600"/>
              </a:spcAft>
              <a:buClr>
                <a:srgbClr val="68217A">
                  <a:lumMod val="50000"/>
                </a:srgbClr>
              </a:buClr>
              <a:buFont typeface="Arial" panose="020B0604020202020204" pitchFamily="34" charset="0"/>
              <a:buChar char="•"/>
            </a:pPr>
            <a:r>
              <a:rPr lang="en-US"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Interactive SQL</a:t>
            </a:r>
          </a:p>
        </p:txBody>
      </p:sp>
      <p:sp>
        <p:nvSpPr>
          <p:cNvPr id="18" name="Rectangle 17"/>
          <p:cNvSpPr/>
          <p:nvPr/>
        </p:nvSpPr>
        <p:spPr>
          <a:xfrm>
            <a:off x="268927" y="1610327"/>
            <a:ext cx="11483438" cy="424732"/>
          </a:xfrm>
          <a:prstGeom prst="rect">
            <a:avLst/>
          </a:prstGeom>
          <a:solidFill>
            <a:schemeClr val="tx2">
              <a:lumMod val="20000"/>
              <a:lumOff val="80000"/>
            </a:schemeClr>
          </a:solidFill>
        </p:spPr>
        <p:txBody>
          <a:bodyPr wrap="square">
            <a:spAutoFit/>
          </a:bodyPr>
          <a:lstStyle/>
          <a:p>
            <a:pPr>
              <a:lnSpc>
                <a:spcPct val="90000"/>
              </a:lnSpc>
              <a:spcAft>
                <a:spcPts val="600"/>
              </a:spcAft>
            </a:pPr>
            <a:r>
              <a:rPr lang="en-US" sz="2400" dirty="0">
                <a:solidFill>
                  <a:schemeClr val="bg2">
                    <a:lumMod val="50000"/>
                  </a:schemeClr>
                </a:solidFill>
              </a:rPr>
              <a:t>An unified, open source, parallel, data processing framework for Big Data Analytics </a:t>
            </a:r>
          </a:p>
        </p:txBody>
      </p:sp>
      <p:grpSp>
        <p:nvGrpSpPr>
          <p:cNvPr id="6" name="Group 5"/>
          <p:cNvGrpSpPr/>
          <p:nvPr/>
        </p:nvGrpSpPr>
        <p:grpSpPr>
          <a:xfrm>
            <a:off x="4527261" y="2584807"/>
            <a:ext cx="7013529" cy="3396470"/>
            <a:chOff x="4353636" y="2966782"/>
            <a:chExt cx="7013529" cy="3396470"/>
          </a:xfrm>
        </p:grpSpPr>
        <p:grpSp>
          <p:nvGrpSpPr>
            <p:cNvPr id="17" name="Group 16"/>
            <p:cNvGrpSpPr/>
            <p:nvPr/>
          </p:nvGrpSpPr>
          <p:grpSpPr>
            <a:xfrm>
              <a:off x="4353636" y="2966782"/>
              <a:ext cx="7013529" cy="2580840"/>
              <a:chOff x="4353636" y="2320114"/>
              <a:chExt cx="7013529" cy="2580840"/>
            </a:xfrm>
          </p:grpSpPr>
          <p:sp>
            <p:nvSpPr>
              <p:cNvPr id="8" name="Rounded Rectangle 7"/>
              <p:cNvSpPr/>
              <p:nvPr/>
            </p:nvSpPr>
            <p:spPr bwMode="auto">
              <a:xfrm>
                <a:off x="4353636" y="4259510"/>
                <a:ext cx="7013529" cy="641444"/>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bg1"/>
                    </a:solidFill>
                    <a:latin typeface="+mj-lt"/>
                    <a:ea typeface="Segoe UI" pitchFamily="34" charset="0"/>
                    <a:cs typeface="Segoe UI" pitchFamily="34" charset="0"/>
                  </a:rPr>
                  <a:t>Spark Core Engine</a:t>
                </a:r>
              </a:p>
            </p:txBody>
          </p:sp>
          <p:sp>
            <p:nvSpPr>
              <p:cNvPr id="9" name="Pentagon 8"/>
              <p:cNvSpPr/>
              <p:nvPr/>
            </p:nvSpPr>
            <p:spPr bwMode="auto">
              <a:xfrm rot="5400000">
                <a:off x="4310667" y="2409279"/>
                <a:ext cx="1939396" cy="1761067"/>
              </a:xfrm>
              <a:prstGeom prst="homePlat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0" name="Pentagon 9"/>
              <p:cNvSpPr/>
              <p:nvPr/>
            </p:nvSpPr>
            <p:spPr bwMode="auto">
              <a:xfrm rot="5400000">
                <a:off x="6055645" y="2426413"/>
                <a:ext cx="1939396" cy="172679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1" name="Pentagon 10"/>
              <p:cNvSpPr/>
              <p:nvPr/>
            </p:nvSpPr>
            <p:spPr bwMode="auto">
              <a:xfrm rot="5400000">
                <a:off x="7787437" y="2421421"/>
                <a:ext cx="1939396" cy="1736785"/>
              </a:xfrm>
              <a:prstGeom prst="homePlat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2" name="Pentagon 11"/>
              <p:cNvSpPr/>
              <p:nvPr/>
            </p:nvSpPr>
            <p:spPr bwMode="auto">
              <a:xfrm rot="5400000">
                <a:off x="9447031" y="2475471"/>
                <a:ext cx="1939396" cy="1628682"/>
              </a:xfrm>
              <a:prstGeom prst="homePlat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3" name="TextBox 12"/>
              <p:cNvSpPr txBox="1"/>
              <p:nvPr/>
            </p:nvSpPr>
            <p:spPr>
              <a:xfrm>
                <a:off x="4413889" y="2335386"/>
                <a:ext cx="1723377" cy="1262041"/>
              </a:xfrm>
              <a:prstGeom prst="rect">
                <a:avLst/>
              </a:prstGeom>
              <a:noFill/>
            </p:spPr>
            <p:txBody>
              <a:bodyPr wrap="none" lIns="182880" tIns="146304" rIns="182880" bIns="146304" rtlCol="0">
                <a:noAutofit/>
              </a:bodyPr>
              <a:lstStyle/>
              <a:p>
                <a:pPr>
                  <a:lnSpc>
                    <a:spcPct val="90000"/>
                  </a:lnSpc>
                  <a:spcAft>
                    <a:spcPts val="600"/>
                  </a:spcAft>
                </a:pPr>
                <a:r>
                  <a:rPr lang="en-US" dirty="0">
                    <a:solidFill>
                      <a:schemeClr val="bg1"/>
                    </a:solidFill>
                  </a:rPr>
                  <a:t>Spark SQL</a:t>
                </a:r>
              </a:p>
              <a:p>
                <a:pPr algn="ctr">
                  <a:lnSpc>
                    <a:spcPct val="90000"/>
                  </a:lnSpc>
                  <a:spcAft>
                    <a:spcPts val="600"/>
                  </a:spcAft>
                </a:pPr>
                <a:r>
                  <a:rPr lang="en-US" sz="1400" i="1" dirty="0">
                    <a:solidFill>
                      <a:schemeClr val="bg1"/>
                    </a:solidFill>
                  </a:rPr>
                  <a:t>Interactive</a:t>
                </a:r>
                <a:br>
                  <a:rPr lang="en-US" sz="1400" i="1" dirty="0">
                    <a:solidFill>
                      <a:schemeClr val="bg1"/>
                    </a:solidFill>
                  </a:rPr>
                </a:br>
                <a:r>
                  <a:rPr lang="en-US" sz="1400" i="1" dirty="0">
                    <a:solidFill>
                      <a:schemeClr val="bg1"/>
                    </a:solidFill>
                  </a:rPr>
                  <a:t>Queries</a:t>
                </a:r>
                <a:endParaRPr lang="en-US" sz="1600" i="1" dirty="0">
                  <a:solidFill>
                    <a:schemeClr val="bg1"/>
                  </a:solidFill>
                </a:endParaRPr>
              </a:p>
            </p:txBody>
          </p:sp>
          <p:sp>
            <p:nvSpPr>
              <p:cNvPr id="14" name="TextBox 13"/>
              <p:cNvSpPr txBox="1"/>
              <p:nvPr/>
            </p:nvSpPr>
            <p:spPr>
              <a:xfrm>
                <a:off x="6136063" y="2335382"/>
                <a:ext cx="1751634" cy="914400"/>
              </a:xfrm>
              <a:prstGeom prst="rect">
                <a:avLst/>
              </a:prstGeom>
              <a:noFill/>
            </p:spPr>
            <p:txBody>
              <a:bodyPr wrap="none" lIns="182880" tIns="146304" rIns="182880" bIns="146304" rtlCol="0">
                <a:noAutofit/>
              </a:bodyPr>
              <a:lstStyle/>
              <a:p>
                <a:pPr algn="ctr">
                  <a:lnSpc>
                    <a:spcPct val="90000"/>
                  </a:lnSpc>
                  <a:spcAft>
                    <a:spcPts val="600"/>
                  </a:spcAft>
                </a:pPr>
                <a:r>
                  <a:rPr lang="en-US" dirty="0">
                    <a:solidFill>
                      <a:schemeClr val="bg1"/>
                    </a:solidFill>
                  </a:rPr>
                  <a:t>Spark</a:t>
                </a:r>
                <a:br>
                  <a:rPr lang="en-US" dirty="0">
                    <a:solidFill>
                      <a:schemeClr val="bg1"/>
                    </a:solidFill>
                  </a:rPr>
                </a:br>
                <a:r>
                  <a:rPr lang="en-US" dirty="0">
                    <a:solidFill>
                      <a:schemeClr val="bg1"/>
                    </a:solidFill>
                  </a:rPr>
                  <a:t>Streaming</a:t>
                </a:r>
              </a:p>
              <a:p>
                <a:pPr algn="ctr">
                  <a:lnSpc>
                    <a:spcPct val="90000"/>
                  </a:lnSpc>
                  <a:spcAft>
                    <a:spcPts val="600"/>
                  </a:spcAft>
                </a:pPr>
                <a:r>
                  <a:rPr lang="en-US" sz="1400" i="1" dirty="0">
                    <a:solidFill>
                      <a:schemeClr val="bg1"/>
                    </a:solidFill>
                  </a:rPr>
                  <a:t>Stream processing</a:t>
                </a:r>
                <a:endParaRPr lang="en-US" sz="1600" i="1" dirty="0">
                  <a:solidFill>
                    <a:schemeClr val="bg1"/>
                  </a:solidFill>
                </a:endParaRPr>
              </a:p>
            </p:txBody>
          </p:sp>
          <p:sp>
            <p:nvSpPr>
              <p:cNvPr id="15" name="TextBox 14"/>
              <p:cNvSpPr txBox="1"/>
              <p:nvPr/>
            </p:nvSpPr>
            <p:spPr>
              <a:xfrm>
                <a:off x="7873894" y="2341827"/>
                <a:ext cx="1750035" cy="914400"/>
              </a:xfrm>
              <a:prstGeom prst="rect">
                <a:avLst/>
              </a:prstGeom>
              <a:noFill/>
            </p:spPr>
            <p:txBody>
              <a:bodyPr wrap="none" lIns="182880" tIns="146304" rIns="182880" bIns="146304" rtlCol="0">
                <a:noAutofit/>
              </a:bodyPr>
              <a:lstStyle/>
              <a:p>
                <a:pPr>
                  <a:lnSpc>
                    <a:spcPct val="90000"/>
                  </a:lnSpc>
                  <a:spcAft>
                    <a:spcPts val="600"/>
                  </a:spcAft>
                </a:pPr>
                <a:r>
                  <a:rPr lang="en-US" dirty="0">
                    <a:solidFill>
                      <a:schemeClr val="bg1"/>
                    </a:solidFill>
                  </a:rPr>
                  <a:t>Spark MLlib</a:t>
                </a:r>
              </a:p>
              <a:p>
                <a:pPr algn="ctr">
                  <a:lnSpc>
                    <a:spcPct val="90000"/>
                  </a:lnSpc>
                  <a:spcAft>
                    <a:spcPts val="600"/>
                  </a:spcAft>
                </a:pPr>
                <a:r>
                  <a:rPr lang="en-US" sz="1400" i="1" dirty="0">
                    <a:solidFill>
                      <a:schemeClr val="bg1"/>
                    </a:solidFill>
                  </a:rPr>
                  <a:t>Machine</a:t>
                </a:r>
                <a:br>
                  <a:rPr lang="en-US" sz="1400" i="1" dirty="0">
                    <a:solidFill>
                      <a:schemeClr val="bg1"/>
                    </a:solidFill>
                  </a:rPr>
                </a:br>
                <a:r>
                  <a:rPr lang="en-US" sz="1400" i="1" dirty="0">
                    <a:solidFill>
                      <a:schemeClr val="bg1"/>
                    </a:solidFill>
                  </a:rPr>
                  <a:t>Learning</a:t>
                </a:r>
                <a:endParaRPr lang="en-US" sz="1600" i="1" dirty="0">
                  <a:solidFill>
                    <a:schemeClr val="bg1"/>
                  </a:solidFill>
                </a:endParaRPr>
              </a:p>
            </p:txBody>
          </p:sp>
          <p:sp>
            <p:nvSpPr>
              <p:cNvPr id="16" name="TextBox 15"/>
              <p:cNvSpPr txBox="1"/>
              <p:nvPr/>
            </p:nvSpPr>
            <p:spPr>
              <a:xfrm>
                <a:off x="9570488" y="2335382"/>
                <a:ext cx="1613340" cy="914400"/>
              </a:xfrm>
              <a:prstGeom prst="rect">
                <a:avLst/>
              </a:prstGeom>
              <a:noFill/>
            </p:spPr>
            <p:txBody>
              <a:bodyPr wrap="none" lIns="182880" tIns="146304" rIns="182880" bIns="146304" rtlCol="0">
                <a:noAutofit/>
              </a:bodyPr>
              <a:lstStyle/>
              <a:p>
                <a:pPr algn="ctr">
                  <a:lnSpc>
                    <a:spcPct val="90000"/>
                  </a:lnSpc>
                  <a:spcAft>
                    <a:spcPts val="600"/>
                  </a:spcAft>
                </a:pPr>
                <a:r>
                  <a:rPr lang="en-US" dirty="0">
                    <a:solidFill>
                      <a:schemeClr val="bg1"/>
                    </a:solidFill>
                  </a:rPr>
                  <a:t>GraphX</a:t>
                </a:r>
              </a:p>
              <a:p>
                <a:pPr algn="ctr">
                  <a:lnSpc>
                    <a:spcPct val="90000"/>
                  </a:lnSpc>
                  <a:spcAft>
                    <a:spcPts val="600"/>
                  </a:spcAft>
                </a:pPr>
                <a:r>
                  <a:rPr lang="en-US" sz="1400" i="1" dirty="0">
                    <a:solidFill>
                      <a:schemeClr val="bg1"/>
                    </a:solidFill>
                  </a:rPr>
                  <a:t>Graph</a:t>
                </a:r>
                <a:br>
                  <a:rPr lang="en-US" sz="1400" i="1" dirty="0">
                    <a:solidFill>
                      <a:schemeClr val="bg1"/>
                    </a:solidFill>
                  </a:rPr>
                </a:br>
                <a:r>
                  <a:rPr lang="en-US" sz="1400" i="1" dirty="0">
                    <a:solidFill>
                      <a:schemeClr val="bg1"/>
                    </a:solidFill>
                  </a:rPr>
                  <a:t>Computation</a:t>
                </a:r>
                <a:endParaRPr lang="en-US" sz="1600" i="1" dirty="0">
                  <a:solidFill>
                    <a:schemeClr val="bg1"/>
                  </a:solidFill>
                </a:endParaRPr>
              </a:p>
            </p:txBody>
          </p:sp>
        </p:grpSp>
        <p:sp>
          <p:nvSpPr>
            <p:cNvPr id="5" name="Rectangle 4"/>
            <p:cNvSpPr/>
            <p:nvPr/>
          </p:nvSpPr>
          <p:spPr bwMode="auto">
            <a:xfrm>
              <a:off x="4542971" y="5698964"/>
              <a:ext cx="2119086" cy="664288"/>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Yarn</a:t>
              </a:r>
            </a:p>
          </p:txBody>
        </p:sp>
        <p:sp>
          <p:nvSpPr>
            <p:cNvPr id="19" name="Rectangle 18"/>
            <p:cNvSpPr/>
            <p:nvPr/>
          </p:nvSpPr>
          <p:spPr bwMode="auto">
            <a:xfrm>
              <a:off x="6895525" y="5698964"/>
              <a:ext cx="2119086" cy="6642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Mesos</a:t>
              </a:r>
            </a:p>
          </p:txBody>
        </p:sp>
        <p:sp>
          <p:nvSpPr>
            <p:cNvPr id="20" name="Rectangle 19"/>
            <p:cNvSpPr/>
            <p:nvPr/>
          </p:nvSpPr>
          <p:spPr bwMode="auto">
            <a:xfrm>
              <a:off x="9215227" y="5698964"/>
              <a:ext cx="2119086" cy="66428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Standalone Scheduler</a:t>
              </a:r>
            </a:p>
          </p:txBody>
        </p:sp>
      </p:grpSp>
    </p:spTree>
    <p:extLst>
      <p:ext uri="{BB962C8B-B14F-4D97-AF65-F5344CB8AC3E}">
        <p14:creationId xmlns:p14="http://schemas.microsoft.com/office/powerpoint/2010/main" val="2697623314"/>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Spark - Benefits</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14</a:t>
            </a:fld>
            <a:endParaRPr lang="en-US" dirty="0"/>
          </a:p>
        </p:txBody>
      </p:sp>
      <p:sp>
        <p:nvSpPr>
          <p:cNvPr id="5" name="Rectangle 4"/>
          <p:cNvSpPr/>
          <p:nvPr/>
        </p:nvSpPr>
        <p:spPr bwMode="auto">
          <a:xfrm>
            <a:off x="1555845" y="1309824"/>
            <a:ext cx="4367283" cy="25103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2000" dirty="0">
                <a:solidFill>
                  <a:srgbClr val="FFFFFF"/>
                </a:solidFill>
                <a:ea typeface="Segoe UI" pitchFamily="34" charset="0"/>
                <a:cs typeface="Segoe UI" pitchFamily="34" charset="0"/>
              </a:rPr>
              <a:t>Performance</a:t>
            </a:r>
          </a:p>
          <a:p>
            <a:pPr algn="ctr" defTabSz="914102" fontAlgn="base">
              <a:lnSpc>
                <a:spcPct val="90000"/>
              </a:lnSpc>
              <a:spcBef>
                <a:spcPct val="0"/>
              </a:spcBef>
              <a:spcAft>
                <a:spcPct val="0"/>
              </a:spcAft>
            </a:pPr>
            <a:endParaRPr lang="en-IN" sz="1568" dirty="0">
              <a:solidFill>
                <a:srgbClr val="FFFFFF"/>
              </a:solidFill>
              <a:ea typeface="Segoe UI" pitchFamily="34" charset="0"/>
              <a:cs typeface="Segoe UI" pitchFamily="34" charset="0"/>
            </a:endParaRPr>
          </a:p>
          <a:p>
            <a:pPr defTabSz="914102" fontAlgn="base">
              <a:lnSpc>
                <a:spcPct val="90000"/>
              </a:lnSpc>
              <a:spcBef>
                <a:spcPct val="0"/>
              </a:spcBef>
              <a:spcAft>
                <a:spcPct val="0"/>
              </a:spcAft>
            </a:pPr>
            <a:r>
              <a:rPr lang="en-IN" dirty="0">
                <a:solidFill>
                  <a:srgbClr val="FFFFFF"/>
                </a:solidFill>
                <a:ea typeface="Segoe UI" pitchFamily="34" charset="0"/>
                <a:cs typeface="Segoe UI" pitchFamily="34" charset="0"/>
              </a:rPr>
              <a:t>Using in-memory computing, win Sort benchmark at 2014</a:t>
            </a:r>
          </a:p>
        </p:txBody>
      </p:sp>
      <p:sp>
        <p:nvSpPr>
          <p:cNvPr id="6" name="Rectangle 5"/>
          <p:cNvSpPr/>
          <p:nvPr/>
        </p:nvSpPr>
        <p:spPr bwMode="auto">
          <a:xfrm>
            <a:off x="5923128" y="1309824"/>
            <a:ext cx="4148920" cy="251039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2000" dirty="0">
                <a:solidFill>
                  <a:srgbClr val="FFFFFF"/>
                </a:solidFill>
                <a:ea typeface="Segoe UI" pitchFamily="34" charset="0"/>
                <a:cs typeface="Segoe UI" pitchFamily="34" charset="0"/>
              </a:rPr>
              <a:t>Developer Productivity</a:t>
            </a:r>
          </a:p>
          <a:p>
            <a:pPr algn="ctr" defTabSz="914102" fontAlgn="base">
              <a:lnSpc>
                <a:spcPct val="90000"/>
              </a:lnSpc>
              <a:spcBef>
                <a:spcPct val="0"/>
              </a:spcBef>
              <a:spcAft>
                <a:spcPct val="0"/>
              </a:spcAft>
            </a:pPr>
            <a:endParaRPr lang="en-IN" dirty="0">
              <a:solidFill>
                <a:srgbClr val="FFFFFF"/>
              </a:solidFill>
              <a:ea typeface="Segoe UI" pitchFamily="34" charset="0"/>
              <a:cs typeface="Segoe UI" pitchFamily="34" charset="0"/>
            </a:endParaRPr>
          </a:p>
          <a:p>
            <a:pPr defTabSz="914102" fontAlgn="base">
              <a:lnSpc>
                <a:spcPct val="90000"/>
              </a:lnSpc>
              <a:spcBef>
                <a:spcPct val="0"/>
              </a:spcBef>
              <a:spcAft>
                <a:spcPct val="0"/>
              </a:spcAft>
            </a:pPr>
            <a:r>
              <a:rPr lang="en-IN" dirty="0">
                <a:solidFill>
                  <a:srgbClr val="FFFFFF"/>
                </a:solidFill>
                <a:ea typeface="Segoe UI" pitchFamily="34" charset="0"/>
                <a:cs typeface="Segoe UI" pitchFamily="34" charset="0"/>
              </a:rPr>
              <a:t>Easy-to-use APIs for processing large datasets. Develop like local.</a:t>
            </a:r>
          </a:p>
          <a:p>
            <a:pPr algn="ctr" defTabSz="914102" fontAlgn="base">
              <a:lnSpc>
                <a:spcPct val="90000"/>
              </a:lnSpc>
              <a:spcBef>
                <a:spcPct val="0"/>
              </a:spcBef>
              <a:spcAft>
                <a:spcPct val="0"/>
              </a:spcAft>
            </a:pPr>
            <a:r>
              <a:rPr lang="en-IN" dirty="0">
                <a:solidFill>
                  <a:srgbClr val="FFFFFF"/>
                </a:solidFill>
                <a:ea typeface="Segoe UI" pitchFamily="34" charset="0"/>
                <a:cs typeface="Segoe UI" pitchFamily="34" charset="0"/>
              </a:rPr>
              <a:t> </a:t>
            </a:r>
          </a:p>
        </p:txBody>
      </p:sp>
      <p:sp>
        <p:nvSpPr>
          <p:cNvPr id="7" name="Rectangle 6"/>
          <p:cNvSpPr/>
          <p:nvPr/>
        </p:nvSpPr>
        <p:spPr bwMode="auto">
          <a:xfrm>
            <a:off x="5923128" y="3769619"/>
            <a:ext cx="4148920" cy="257991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2000" dirty="0">
                <a:solidFill>
                  <a:schemeClr val="tx1">
                    <a:lumMod val="75000"/>
                    <a:lumOff val="25000"/>
                  </a:schemeClr>
                </a:solidFill>
                <a:ea typeface="Segoe UI" pitchFamily="34" charset="0"/>
                <a:cs typeface="Segoe UI" pitchFamily="34" charset="0"/>
              </a:rPr>
              <a:t>Ecosystem</a:t>
            </a:r>
          </a:p>
          <a:p>
            <a:pPr defTabSz="914102" fontAlgn="base">
              <a:lnSpc>
                <a:spcPct val="90000"/>
              </a:lnSpc>
              <a:spcBef>
                <a:spcPct val="0"/>
              </a:spcBef>
              <a:spcAft>
                <a:spcPct val="0"/>
              </a:spcAft>
            </a:pPr>
            <a:endParaRPr lang="en-IN" sz="1372" dirty="0">
              <a:solidFill>
                <a:schemeClr val="tx1">
                  <a:lumMod val="75000"/>
                  <a:lumOff val="25000"/>
                </a:schemeClr>
              </a:solidFill>
              <a:ea typeface="Segoe UI" pitchFamily="34" charset="0"/>
              <a:cs typeface="Segoe UI" pitchFamily="34" charset="0"/>
            </a:endParaRPr>
          </a:p>
          <a:p>
            <a:pPr defTabSz="914102" fontAlgn="base">
              <a:lnSpc>
                <a:spcPct val="90000"/>
              </a:lnSpc>
              <a:spcBef>
                <a:spcPct val="0"/>
              </a:spcBef>
              <a:spcAft>
                <a:spcPct val="0"/>
              </a:spcAft>
            </a:pPr>
            <a:r>
              <a:rPr lang="en-IN" dirty="0">
                <a:solidFill>
                  <a:schemeClr val="tx1">
                    <a:lumMod val="75000"/>
                    <a:lumOff val="25000"/>
                  </a:schemeClr>
                </a:solidFill>
                <a:ea typeface="Segoe UI" pitchFamily="34" charset="0"/>
                <a:cs typeface="Segoe UI" pitchFamily="34" charset="0"/>
              </a:rPr>
              <a:t>Platform, lib, language, data source …</a:t>
            </a:r>
          </a:p>
          <a:p>
            <a:pPr algn="ctr" defTabSz="914102" fontAlgn="base">
              <a:lnSpc>
                <a:spcPct val="90000"/>
              </a:lnSpc>
              <a:spcBef>
                <a:spcPct val="0"/>
              </a:spcBef>
              <a:spcAft>
                <a:spcPct val="0"/>
              </a:spcAft>
            </a:pPr>
            <a:endParaRPr lang="en-IN" dirty="0">
              <a:solidFill>
                <a:srgbClr val="FFFFFF"/>
              </a:solidFill>
              <a:ea typeface="Segoe UI" pitchFamily="34" charset="0"/>
              <a:cs typeface="Segoe UI" pitchFamily="34" charset="0"/>
            </a:endParaRPr>
          </a:p>
          <a:p>
            <a:pPr algn="ctr" defTabSz="914102" fontAlgn="base">
              <a:lnSpc>
                <a:spcPct val="90000"/>
              </a:lnSpc>
              <a:spcBef>
                <a:spcPct val="0"/>
              </a:spcBef>
              <a:spcAft>
                <a:spcPct val="0"/>
              </a:spcAft>
            </a:pPr>
            <a:endParaRPr lang="en-IN" dirty="0">
              <a:solidFill>
                <a:srgbClr val="FFFFFF"/>
              </a:solidFill>
              <a:ea typeface="Segoe UI" pitchFamily="34" charset="0"/>
              <a:cs typeface="Segoe UI" pitchFamily="34" charset="0"/>
            </a:endParaRPr>
          </a:p>
        </p:txBody>
      </p:sp>
      <p:sp>
        <p:nvSpPr>
          <p:cNvPr id="8" name="Rectangle 7"/>
          <p:cNvSpPr/>
          <p:nvPr/>
        </p:nvSpPr>
        <p:spPr bwMode="auto">
          <a:xfrm>
            <a:off x="1555845" y="3769619"/>
            <a:ext cx="4367283" cy="257991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dirty="0">
                <a:solidFill>
                  <a:schemeClr val="tx1">
                    <a:lumMod val="75000"/>
                    <a:lumOff val="25000"/>
                  </a:schemeClr>
                </a:solidFill>
                <a:ea typeface="Segoe UI" pitchFamily="34" charset="0"/>
                <a:cs typeface="Segoe UI" pitchFamily="34" charset="0"/>
              </a:rPr>
              <a:t>Unified Engine</a:t>
            </a:r>
          </a:p>
          <a:p>
            <a:pPr algn="ctr" defTabSz="914102" fontAlgn="base">
              <a:lnSpc>
                <a:spcPct val="90000"/>
              </a:lnSpc>
              <a:spcBef>
                <a:spcPct val="0"/>
              </a:spcBef>
              <a:spcAft>
                <a:spcPct val="0"/>
              </a:spcAft>
            </a:pPr>
            <a:endParaRPr lang="en-IN" sz="1372" dirty="0">
              <a:solidFill>
                <a:srgbClr val="FFFFFF"/>
              </a:solidFill>
              <a:ea typeface="Segoe UI" pitchFamily="34" charset="0"/>
              <a:cs typeface="Segoe UI" pitchFamily="34" charset="0"/>
            </a:endParaRPr>
          </a:p>
          <a:p>
            <a:pPr defTabSz="914102" fontAlgn="base">
              <a:lnSpc>
                <a:spcPct val="90000"/>
              </a:lnSpc>
              <a:spcBef>
                <a:spcPct val="0"/>
              </a:spcBef>
              <a:spcAft>
                <a:spcPct val="0"/>
              </a:spcAft>
            </a:pPr>
            <a:r>
              <a:rPr lang="en-IN" dirty="0">
                <a:solidFill>
                  <a:schemeClr val="tx1">
                    <a:lumMod val="75000"/>
                    <a:lumOff val="25000"/>
                  </a:schemeClr>
                </a:solidFill>
                <a:ea typeface="Segoe UI" pitchFamily="34" charset="0"/>
                <a:cs typeface="Segoe UI" pitchFamily="34" charset="0"/>
              </a:rPr>
              <a:t>A single application can combine all types of processing. SQL, Streaming, ML …</a:t>
            </a:r>
          </a:p>
          <a:p>
            <a:pPr algn="ctr" defTabSz="914102" fontAlgn="base">
              <a:lnSpc>
                <a:spcPct val="90000"/>
              </a:lnSpc>
              <a:spcBef>
                <a:spcPct val="0"/>
              </a:spcBef>
              <a:spcAft>
                <a:spcPct val="0"/>
              </a:spcAft>
            </a:pPr>
            <a:endParaRPr lang="en-IN" sz="1372"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3199240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500"/>
                                        <p:tgtEl>
                                          <p:spTgt spid="7"/>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Spark is fast </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15</a:t>
            </a:fld>
            <a:endParaRPr lang="en-US" dirty="0"/>
          </a:p>
        </p:txBody>
      </p:sp>
      <p:sp>
        <p:nvSpPr>
          <p:cNvPr id="4" name="TextBox 3"/>
          <p:cNvSpPr txBox="1"/>
          <p:nvPr/>
        </p:nvSpPr>
        <p:spPr>
          <a:xfrm>
            <a:off x="623034" y="5592559"/>
            <a:ext cx="11232107" cy="480131"/>
          </a:xfrm>
          <a:prstGeom prst="rect">
            <a:avLst/>
          </a:prstGeom>
          <a:solidFill>
            <a:schemeClr val="tx2"/>
          </a:solidFill>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lgn="ctr">
              <a:spcBef>
                <a:spcPts val="1200"/>
              </a:spcBef>
              <a:buNone/>
            </a:pPr>
            <a:r>
              <a:rPr lang="en-US" dirty="0">
                <a:solidFill>
                  <a:schemeClr val="bg1"/>
                </a:solidFill>
              </a:rPr>
              <a:t>Spark is fast not just for In-Memory but On-Disk computation as well</a:t>
            </a:r>
          </a:p>
        </p:txBody>
      </p:sp>
      <p:sp>
        <p:nvSpPr>
          <p:cNvPr id="5" name="TextBox 4"/>
          <p:cNvSpPr txBox="1"/>
          <p:nvPr/>
        </p:nvSpPr>
        <p:spPr>
          <a:xfrm>
            <a:off x="2238233" y="1403677"/>
            <a:ext cx="7697337" cy="1032757"/>
          </a:xfrm>
          <a:prstGeom prst="rect">
            <a:avLst/>
          </a:prstGeom>
          <a:noFill/>
        </p:spPr>
        <p:txBody>
          <a:bodyPr wrap="none" lIns="182880" tIns="146304" rIns="182880" bIns="146304" rtlCol="0">
            <a:noAutofit/>
          </a:bodyPr>
          <a:lstStyle/>
          <a:p>
            <a:pPr algn="ctr">
              <a:lnSpc>
                <a:spcPct val="90000"/>
              </a:lnSpc>
              <a:spcAft>
                <a:spcPts val="600"/>
              </a:spcAft>
            </a:pPr>
            <a:r>
              <a:rPr lang="en-US" sz="2400" dirty="0">
                <a:solidFill>
                  <a:schemeClr val="tx1">
                    <a:lumMod val="65000"/>
                    <a:lumOff val="35000"/>
                  </a:schemeClr>
                </a:solidFill>
              </a:rPr>
              <a:t>Spark is the current (2014) Sort Benchmark winner. </a:t>
            </a:r>
          </a:p>
          <a:p>
            <a:pPr algn="ctr">
              <a:lnSpc>
                <a:spcPct val="90000"/>
              </a:lnSpc>
              <a:spcAft>
                <a:spcPts val="600"/>
              </a:spcAft>
            </a:pPr>
            <a:r>
              <a:rPr lang="en-US" sz="2400" dirty="0">
                <a:solidFill>
                  <a:schemeClr val="tx1">
                    <a:lumMod val="65000"/>
                    <a:lumOff val="35000"/>
                  </a:schemeClr>
                </a:solidFill>
              </a:rPr>
              <a:t>3x faster than 2013 winner (Hadoop).</a:t>
            </a:r>
          </a:p>
        </p:txBody>
      </p:sp>
      <p:sp>
        <p:nvSpPr>
          <p:cNvPr id="7" name="TextBox 6"/>
          <p:cNvSpPr txBox="1"/>
          <p:nvPr/>
        </p:nvSpPr>
        <p:spPr>
          <a:xfrm>
            <a:off x="525438" y="5922671"/>
            <a:ext cx="3425590" cy="512011"/>
          </a:xfrm>
          <a:prstGeom prst="rect">
            <a:avLst/>
          </a:prstGeom>
          <a:noFill/>
        </p:spPr>
        <p:txBody>
          <a:bodyPr wrap="square" lIns="182880" tIns="146304" rIns="182880" bIns="146304" rtlCol="0">
            <a:noAutofit/>
          </a:bodyPr>
          <a:lstStyle/>
          <a:p>
            <a:pPr>
              <a:lnSpc>
                <a:spcPct val="90000"/>
              </a:lnSpc>
              <a:spcAft>
                <a:spcPts val="600"/>
              </a:spcAft>
            </a:pPr>
            <a:r>
              <a:rPr lang="en-US" u="sng" dirty="0">
                <a:solidFill>
                  <a:schemeClr val="accent1">
                    <a:lumMod val="60000"/>
                    <a:lumOff val="40000"/>
                  </a:schemeClr>
                </a:solidFill>
                <a:hlinkClick r:id="rId3"/>
              </a:rPr>
              <a:t>tinyurl.com/spark-sort</a:t>
            </a:r>
            <a:endParaRPr lang="en-US" u="sng" dirty="0">
              <a:solidFill>
                <a:schemeClr val="accent1">
                  <a:lumMod val="60000"/>
                  <a:lumOff val="40000"/>
                </a:schemeClr>
              </a:solidFill>
            </a:endParaRPr>
          </a:p>
        </p:txBody>
      </p:sp>
      <p:pic>
        <p:nvPicPr>
          <p:cNvPr id="8" name="Picture 7"/>
          <p:cNvPicPr>
            <a:picLocks noChangeAspect="1"/>
          </p:cNvPicPr>
          <p:nvPr/>
        </p:nvPicPr>
        <p:blipFill>
          <a:blip r:embed="rId4"/>
          <a:stretch>
            <a:fillRect/>
          </a:stretch>
        </p:blipFill>
        <p:spPr>
          <a:xfrm>
            <a:off x="1493044" y="2296532"/>
            <a:ext cx="9065419" cy="3296027"/>
          </a:xfrm>
          <a:prstGeom prst="rect">
            <a:avLst/>
          </a:prstGeom>
        </p:spPr>
      </p:pic>
    </p:spTree>
    <p:extLst>
      <p:ext uri="{BB962C8B-B14F-4D97-AF65-F5344CB8AC3E}">
        <p14:creationId xmlns:p14="http://schemas.microsoft.com/office/powerpoint/2010/main" val="45216195"/>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makes Spark fast?</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16</a:t>
            </a:fld>
            <a:endParaRPr lang="en-US" dirty="0"/>
          </a:p>
        </p:txBody>
      </p:sp>
      <p:sp>
        <p:nvSpPr>
          <p:cNvPr id="4" name="TextBox 3"/>
          <p:cNvSpPr txBox="1"/>
          <p:nvPr/>
        </p:nvSpPr>
        <p:spPr>
          <a:xfrm>
            <a:off x="417300" y="1214321"/>
            <a:ext cx="11227663" cy="1985159"/>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buFont typeface="Arial" panose="020B0604020202020204" pitchFamily="34" charset="0"/>
              <a:buChar char="•"/>
            </a:pPr>
            <a:r>
              <a:rPr lang="en-US" sz="2000" dirty="0"/>
              <a:t>A Spark job can </a:t>
            </a:r>
            <a:r>
              <a:rPr lang="en-US" sz="2000" i="1" dirty="0"/>
              <a:t>load and cache </a:t>
            </a:r>
            <a:r>
              <a:rPr lang="en-US" sz="2000" dirty="0"/>
              <a:t>data into memory and query it </a:t>
            </a:r>
            <a:r>
              <a:rPr lang="en-US" sz="2000" dirty="0">
                <a:solidFill>
                  <a:srgbClr val="FF0000"/>
                </a:solidFill>
              </a:rPr>
              <a:t>repeatedly (iteratively) </a:t>
            </a:r>
            <a:r>
              <a:rPr lang="en-US" sz="2000" dirty="0"/>
              <a:t>much quicker than disk-based systems. </a:t>
            </a:r>
            <a:r>
              <a:rPr lang="en-US" sz="2000" i="1" dirty="0">
                <a:solidFill>
                  <a:srgbClr val="FF0000"/>
                </a:solidFill>
              </a:rPr>
              <a:t>Data-sharing</a:t>
            </a:r>
            <a:r>
              <a:rPr lang="en-US" sz="2000" dirty="0">
                <a:solidFill>
                  <a:schemeClr val="tx1">
                    <a:lumMod val="75000"/>
                    <a:lumOff val="25000"/>
                  </a:schemeClr>
                </a:solidFill>
              </a:rPr>
              <a:t> between operations is faster as data is in-memory.</a:t>
            </a:r>
          </a:p>
          <a:p>
            <a:pPr lvl="1">
              <a:spcAft>
                <a:spcPts val="0"/>
              </a:spcAft>
              <a:buFont typeface="Arial" panose="020B0604020202020204" pitchFamily="34" charset="0"/>
              <a:buChar char="•"/>
            </a:pPr>
            <a:r>
              <a:rPr lang="en-US" sz="2000" dirty="0">
                <a:solidFill>
                  <a:srgbClr val="FF0000"/>
                </a:solidFill>
              </a:rPr>
              <a:t>Developing</a:t>
            </a:r>
            <a:r>
              <a:rPr lang="en-US" sz="2000" dirty="0"/>
              <a:t>: Spark integrates into the </a:t>
            </a:r>
            <a:r>
              <a:rPr lang="en-US" sz="2000" dirty="0">
                <a:hlinkClick r:id="rId3"/>
              </a:rPr>
              <a:t>Scala</a:t>
            </a:r>
            <a:r>
              <a:rPr lang="en-US" sz="2000" dirty="0"/>
              <a:t> programming language, letting you manipulate distributed datasets like local collections. </a:t>
            </a:r>
          </a:p>
          <a:p>
            <a:pPr lvl="1">
              <a:spcAft>
                <a:spcPts val="0"/>
              </a:spcAft>
              <a:buFont typeface="Arial" panose="020B0604020202020204" pitchFamily="34" charset="0"/>
              <a:buChar char="•"/>
            </a:pPr>
            <a:endParaRPr lang="en-US" sz="2000" dirty="0">
              <a:solidFill>
                <a:schemeClr val="tx1">
                  <a:lumMod val="75000"/>
                  <a:lumOff val="25000"/>
                </a:schemeClr>
              </a:solidFill>
            </a:endParaRPr>
          </a:p>
        </p:txBody>
      </p:sp>
      <p:grpSp>
        <p:nvGrpSpPr>
          <p:cNvPr id="75" name="Group 74"/>
          <p:cNvGrpSpPr/>
          <p:nvPr/>
        </p:nvGrpSpPr>
        <p:grpSpPr>
          <a:xfrm>
            <a:off x="926290" y="3613063"/>
            <a:ext cx="10445548" cy="2682180"/>
            <a:chOff x="1199415" y="3684313"/>
            <a:chExt cx="10445548" cy="2682180"/>
          </a:xfrm>
        </p:grpSpPr>
        <p:sp>
          <p:nvSpPr>
            <p:cNvPr id="74" name="Rectangle 73"/>
            <p:cNvSpPr/>
            <p:nvPr/>
          </p:nvSpPr>
          <p:spPr bwMode="auto">
            <a:xfrm>
              <a:off x="1199415" y="4067211"/>
              <a:ext cx="10445548" cy="2299282"/>
            </a:xfrm>
            <a:prstGeom prst="rect">
              <a:avLst/>
            </a:prstGeom>
            <a:solidFill>
              <a:schemeClr val="bg1"/>
            </a:solidFill>
            <a:ln>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 name="Flowchart: Magnetic Disk 4"/>
            <p:cNvSpPr/>
            <p:nvPr/>
          </p:nvSpPr>
          <p:spPr bwMode="auto">
            <a:xfrm>
              <a:off x="3518000"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bg1"/>
                </a:solidFill>
                <a:ea typeface="Segoe UI" pitchFamily="34" charset="0"/>
                <a:cs typeface="Segoe UI" pitchFamily="34" charset="0"/>
              </a:endParaRPr>
            </a:p>
          </p:txBody>
        </p:sp>
        <p:sp>
          <p:nvSpPr>
            <p:cNvPr id="6" name="Flowchart: Magnetic Disk 5"/>
            <p:cNvSpPr/>
            <p:nvPr/>
          </p:nvSpPr>
          <p:spPr bwMode="auto">
            <a:xfrm>
              <a:off x="6571824"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bg1"/>
                </a:solidFill>
                <a:ea typeface="Segoe UI" pitchFamily="34" charset="0"/>
                <a:cs typeface="Segoe UI" pitchFamily="34" charset="0"/>
              </a:endParaRPr>
            </a:p>
          </p:txBody>
        </p:sp>
        <p:sp>
          <p:nvSpPr>
            <p:cNvPr id="7" name="Flowchart: Magnetic Disk 6"/>
            <p:cNvSpPr/>
            <p:nvPr/>
          </p:nvSpPr>
          <p:spPr bwMode="auto">
            <a:xfrm>
              <a:off x="9906758" y="4421996"/>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bg1"/>
                </a:solidFill>
                <a:ea typeface="Segoe UI" pitchFamily="34" charset="0"/>
                <a:cs typeface="Segoe UI" pitchFamily="34" charset="0"/>
              </a:endParaRPr>
            </a:p>
          </p:txBody>
        </p:sp>
        <p:sp>
          <p:nvSpPr>
            <p:cNvPr id="9" name="Rectangle 8"/>
            <p:cNvSpPr/>
            <p:nvPr/>
          </p:nvSpPr>
          <p:spPr bwMode="auto">
            <a:xfrm>
              <a:off x="4930623"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0" name="Rectangle 9"/>
            <p:cNvSpPr/>
            <p:nvPr/>
          </p:nvSpPr>
          <p:spPr bwMode="auto">
            <a:xfrm>
              <a:off x="8039358"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cxnSp>
          <p:nvCxnSpPr>
            <p:cNvPr id="13" name="Straight Arrow Connector 12"/>
            <p:cNvCxnSpPr/>
            <p:nvPr/>
          </p:nvCxnSpPr>
          <p:spPr>
            <a:xfrm flipV="1">
              <a:off x="4284742"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92367"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9085737" y="4617778"/>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702775" y="465117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838138" y="4625551"/>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40672" y="4057310"/>
              <a:ext cx="1428050" cy="366661"/>
            </a:xfrm>
            <a:prstGeom prst="rect">
              <a:avLst/>
            </a:prstGeom>
            <a:noFill/>
          </p:spPr>
          <p:txBody>
            <a:bodyPr wrap="none" lIns="182880" tIns="146304" rIns="182880" bIns="146304" rtlCol="0">
              <a:noAutofit/>
            </a:bodyPr>
            <a:lstStyle/>
            <a:p>
              <a:pPr algn="ctr">
                <a:lnSpc>
                  <a:spcPct val="90000"/>
                </a:lnSpc>
                <a:spcAft>
                  <a:spcPts val="600"/>
                </a:spcAft>
              </a:pPr>
              <a:r>
                <a:rPr lang="en-US" sz="1200" dirty="0">
                  <a:solidFill>
                    <a:schemeClr val="tx1">
                      <a:lumMod val="75000"/>
                      <a:lumOff val="25000"/>
                    </a:schemeClr>
                  </a:solidFill>
                </a:rPr>
                <a:t>Read from</a:t>
              </a:r>
              <a:br>
                <a:rPr lang="en-US" sz="1200" dirty="0">
                  <a:solidFill>
                    <a:schemeClr val="tx1">
                      <a:lumMod val="75000"/>
                      <a:lumOff val="25000"/>
                    </a:schemeClr>
                  </a:solidFill>
                </a:rPr>
              </a:br>
              <a:r>
                <a:rPr lang="en-US" sz="1200" dirty="0">
                  <a:solidFill>
                    <a:schemeClr val="tx1">
                      <a:lumMod val="75000"/>
                      <a:lumOff val="25000"/>
                    </a:schemeClr>
                  </a:solidFill>
                </a:rPr>
                <a:t>HDFS</a:t>
              </a:r>
            </a:p>
          </p:txBody>
        </p:sp>
        <p:sp>
          <p:nvSpPr>
            <p:cNvPr id="20" name="TextBox 19"/>
            <p:cNvSpPr txBox="1"/>
            <p:nvPr/>
          </p:nvSpPr>
          <p:spPr>
            <a:xfrm>
              <a:off x="5394068" y="4056576"/>
              <a:ext cx="1428050" cy="366661"/>
            </a:xfrm>
            <a:prstGeom prst="rect">
              <a:avLst/>
            </a:prstGeom>
            <a:noFill/>
          </p:spPr>
          <p:txBody>
            <a:bodyPr wrap="none" lIns="182880" tIns="146304" rIns="182880" bIns="146304" rtlCol="0">
              <a:noAutofit/>
            </a:bodyPr>
            <a:lstStyle/>
            <a:p>
              <a:pPr algn="ctr">
                <a:lnSpc>
                  <a:spcPct val="90000"/>
                </a:lnSpc>
                <a:spcAft>
                  <a:spcPts val="600"/>
                </a:spcAft>
              </a:pPr>
              <a:r>
                <a:rPr lang="en-US" sz="1200" dirty="0">
                  <a:solidFill>
                    <a:schemeClr val="tx1">
                      <a:lumMod val="75000"/>
                      <a:lumOff val="25000"/>
                    </a:schemeClr>
                  </a:solidFill>
                </a:rPr>
                <a:t>Write to</a:t>
              </a:r>
              <a:br>
                <a:rPr lang="en-US" sz="1200" dirty="0">
                  <a:solidFill>
                    <a:schemeClr val="tx1">
                      <a:lumMod val="75000"/>
                      <a:lumOff val="25000"/>
                    </a:schemeClr>
                  </a:solidFill>
                </a:rPr>
              </a:br>
              <a:r>
                <a:rPr lang="en-US" sz="1200" dirty="0">
                  <a:solidFill>
                    <a:schemeClr val="tx1">
                      <a:lumMod val="75000"/>
                      <a:lumOff val="25000"/>
                    </a:schemeClr>
                  </a:solidFill>
                </a:rPr>
                <a:t>HDFS</a:t>
              </a:r>
            </a:p>
          </p:txBody>
        </p:sp>
        <p:sp>
          <p:nvSpPr>
            <p:cNvPr id="21" name="TextBox 20"/>
            <p:cNvSpPr txBox="1"/>
            <p:nvPr/>
          </p:nvSpPr>
          <p:spPr>
            <a:xfrm>
              <a:off x="6902285" y="4067210"/>
              <a:ext cx="1428050" cy="366661"/>
            </a:xfrm>
            <a:prstGeom prst="rect">
              <a:avLst/>
            </a:prstGeom>
            <a:noFill/>
          </p:spPr>
          <p:txBody>
            <a:bodyPr wrap="none" lIns="182880" tIns="146304" rIns="182880" bIns="146304" rtlCol="0">
              <a:noAutofit/>
            </a:bodyPr>
            <a:lstStyle/>
            <a:p>
              <a:pPr algn="ctr">
                <a:lnSpc>
                  <a:spcPct val="90000"/>
                </a:lnSpc>
                <a:spcAft>
                  <a:spcPts val="600"/>
                </a:spcAft>
              </a:pPr>
              <a:r>
                <a:rPr lang="en-US" sz="1200" dirty="0">
                  <a:solidFill>
                    <a:schemeClr val="tx1">
                      <a:lumMod val="75000"/>
                      <a:lumOff val="25000"/>
                    </a:schemeClr>
                  </a:solidFill>
                </a:rPr>
                <a:t>Read from</a:t>
              </a:r>
              <a:br>
                <a:rPr lang="en-US" sz="1200" dirty="0">
                  <a:solidFill>
                    <a:schemeClr val="tx1">
                      <a:lumMod val="75000"/>
                      <a:lumOff val="25000"/>
                    </a:schemeClr>
                  </a:solidFill>
                </a:rPr>
              </a:br>
              <a:r>
                <a:rPr lang="en-US" sz="1200" dirty="0">
                  <a:solidFill>
                    <a:schemeClr val="tx1">
                      <a:lumMod val="75000"/>
                      <a:lumOff val="25000"/>
                    </a:schemeClr>
                  </a:solidFill>
                </a:rPr>
                <a:t>HDFS</a:t>
              </a:r>
            </a:p>
          </p:txBody>
        </p:sp>
        <p:sp>
          <p:nvSpPr>
            <p:cNvPr id="22" name="TextBox 21"/>
            <p:cNvSpPr txBox="1"/>
            <p:nvPr/>
          </p:nvSpPr>
          <p:spPr>
            <a:xfrm>
              <a:off x="8641667" y="4048770"/>
              <a:ext cx="1428050" cy="366661"/>
            </a:xfrm>
            <a:prstGeom prst="rect">
              <a:avLst/>
            </a:prstGeom>
            <a:noFill/>
          </p:spPr>
          <p:txBody>
            <a:bodyPr wrap="none" lIns="182880" tIns="146304" rIns="182880" bIns="146304" rtlCol="0">
              <a:noAutofit/>
            </a:bodyPr>
            <a:lstStyle/>
            <a:p>
              <a:pPr algn="ctr">
                <a:lnSpc>
                  <a:spcPct val="90000"/>
                </a:lnSpc>
                <a:spcAft>
                  <a:spcPts val="600"/>
                </a:spcAft>
              </a:pPr>
              <a:r>
                <a:rPr lang="en-US" sz="1200" dirty="0">
                  <a:solidFill>
                    <a:schemeClr val="tx1">
                      <a:lumMod val="75000"/>
                      <a:lumOff val="25000"/>
                    </a:schemeClr>
                  </a:solidFill>
                </a:rPr>
                <a:t>Write to </a:t>
              </a:r>
              <a:br>
                <a:rPr lang="en-US" sz="1200" dirty="0">
                  <a:solidFill>
                    <a:schemeClr val="tx1">
                      <a:lumMod val="75000"/>
                      <a:lumOff val="25000"/>
                    </a:schemeClr>
                  </a:solidFill>
                </a:rPr>
              </a:br>
              <a:r>
                <a:rPr lang="en-US" sz="1200" dirty="0">
                  <a:solidFill>
                    <a:schemeClr val="tx1">
                      <a:lumMod val="75000"/>
                      <a:lumOff val="25000"/>
                    </a:schemeClr>
                  </a:solidFill>
                </a:rPr>
                <a:t>HDFS</a:t>
              </a:r>
            </a:p>
          </p:txBody>
        </p:sp>
        <p:sp>
          <p:nvSpPr>
            <p:cNvPr id="50" name="Flowchart: Magnetic Disk 49"/>
            <p:cNvSpPr/>
            <p:nvPr/>
          </p:nvSpPr>
          <p:spPr bwMode="auto">
            <a:xfrm>
              <a:off x="3539775" y="564999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bg1"/>
                </a:solidFill>
                <a:ea typeface="Segoe UI" pitchFamily="34" charset="0"/>
                <a:cs typeface="Segoe UI" pitchFamily="34" charset="0"/>
              </a:endParaRPr>
            </a:p>
          </p:txBody>
        </p:sp>
        <p:pic>
          <p:nvPicPr>
            <p:cNvPr id="5122"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7195" y="5517613"/>
              <a:ext cx="961469" cy="6760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6504" y="5517613"/>
              <a:ext cx="961469" cy="676033"/>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930623"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cxnSp>
          <p:nvCxnSpPr>
            <p:cNvPr id="55" name="Straight Arrow Connector 54"/>
            <p:cNvCxnSpPr/>
            <p:nvPr/>
          </p:nvCxnSpPr>
          <p:spPr>
            <a:xfrm flipV="1">
              <a:off x="4284742"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40672" y="5317590"/>
              <a:ext cx="1428050" cy="366661"/>
            </a:xfrm>
            <a:prstGeom prst="rect">
              <a:avLst/>
            </a:prstGeom>
            <a:noFill/>
          </p:spPr>
          <p:txBody>
            <a:bodyPr wrap="none" lIns="182880" tIns="146304" rIns="182880" bIns="146304" rtlCol="0">
              <a:noAutofit/>
            </a:bodyPr>
            <a:lstStyle/>
            <a:p>
              <a:pPr algn="ctr">
                <a:lnSpc>
                  <a:spcPct val="90000"/>
                </a:lnSpc>
                <a:spcAft>
                  <a:spcPts val="600"/>
                </a:spcAft>
              </a:pPr>
              <a:r>
                <a:rPr lang="en-US" sz="1200" dirty="0">
                  <a:solidFill>
                    <a:schemeClr val="tx1">
                      <a:lumMod val="75000"/>
                      <a:lumOff val="25000"/>
                    </a:schemeClr>
                  </a:solidFill>
                </a:rPr>
                <a:t>Read from</a:t>
              </a:r>
              <a:br>
                <a:rPr lang="en-US" sz="1200" dirty="0">
                  <a:solidFill>
                    <a:schemeClr val="tx1">
                      <a:lumMod val="75000"/>
                      <a:lumOff val="25000"/>
                    </a:schemeClr>
                  </a:solidFill>
                </a:rPr>
              </a:br>
              <a:r>
                <a:rPr lang="en-US" sz="1200" dirty="0">
                  <a:solidFill>
                    <a:schemeClr val="tx1">
                      <a:lumMod val="75000"/>
                      <a:lumOff val="25000"/>
                    </a:schemeClr>
                  </a:solidFill>
                </a:rPr>
                <a:t>HDFS</a:t>
              </a:r>
            </a:p>
          </p:txBody>
        </p:sp>
        <p:cxnSp>
          <p:nvCxnSpPr>
            <p:cNvPr id="57" name="Straight Arrow Connector 56"/>
            <p:cNvCxnSpPr/>
            <p:nvPr/>
          </p:nvCxnSpPr>
          <p:spPr>
            <a:xfrm flipV="1">
              <a:off x="5838138"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8039358"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cxnSp>
          <p:nvCxnSpPr>
            <p:cNvPr id="60" name="Straight Arrow Connector 59"/>
            <p:cNvCxnSpPr/>
            <p:nvPr/>
          </p:nvCxnSpPr>
          <p:spPr>
            <a:xfrm flipV="1">
              <a:off x="908573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40226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0809650" y="584289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28452" y="4501873"/>
              <a:ext cx="722730" cy="25853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a:lnSpc>
                  <a:spcPct val="90000"/>
                </a:lnSpc>
                <a:spcAft>
                  <a:spcPts val="600"/>
                </a:spcAft>
              </a:pPr>
              <a:r>
                <a:rPr lang="en-US" sz="1200" dirty="0">
                  <a:solidFill>
                    <a:schemeClr val="tx1"/>
                  </a:solidFill>
                </a:rPr>
                <a:t>Step 1</a:t>
              </a:r>
            </a:p>
          </p:txBody>
        </p:sp>
        <p:sp>
          <p:nvSpPr>
            <p:cNvPr id="67" name="TextBox 66"/>
            <p:cNvSpPr txBox="1"/>
            <p:nvPr/>
          </p:nvSpPr>
          <p:spPr>
            <a:xfrm>
              <a:off x="8115677" y="4529612"/>
              <a:ext cx="722730" cy="25853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a:lnSpc>
                  <a:spcPct val="90000"/>
                </a:lnSpc>
                <a:spcAft>
                  <a:spcPts val="600"/>
                </a:spcAft>
              </a:pPr>
              <a:r>
                <a:rPr lang="en-US" sz="1200" dirty="0">
                  <a:solidFill>
                    <a:schemeClr val="tx1"/>
                  </a:solidFill>
                </a:rPr>
                <a:t>Step</a:t>
              </a:r>
              <a:r>
                <a:rPr lang="en-US" sz="1200" dirty="0">
                  <a:solidFill>
                    <a:schemeClr val="bg1"/>
                  </a:solidFill>
                </a:rPr>
                <a:t> </a:t>
              </a:r>
              <a:r>
                <a:rPr lang="en-US" sz="1200" dirty="0">
                  <a:solidFill>
                    <a:schemeClr val="tx1"/>
                  </a:solidFill>
                </a:rPr>
                <a:t>2</a:t>
              </a:r>
            </a:p>
          </p:txBody>
        </p:sp>
        <p:sp>
          <p:nvSpPr>
            <p:cNvPr id="68" name="TextBox 67"/>
            <p:cNvSpPr txBox="1"/>
            <p:nvPr/>
          </p:nvSpPr>
          <p:spPr>
            <a:xfrm>
              <a:off x="5021477" y="5723052"/>
              <a:ext cx="722730" cy="25853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a:lnSpc>
                  <a:spcPct val="90000"/>
                </a:lnSpc>
                <a:spcAft>
                  <a:spcPts val="600"/>
                </a:spcAft>
              </a:pPr>
              <a:r>
                <a:rPr lang="en-US" sz="1200" dirty="0">
                  <a:solidFill>
                    <a:schemeClr val="tx1"/>
                  </a:solidFill>
                </a:rPr>
                <a:t>Step 1</a:t>
              </a:r>
            </a:p>
          </p:txBody>
        </p:sp>
        <p:sp>
          <p:nvSpPr>
            <p:cNvPr id="69" name="TextBox 68"/>
            <p:cNvSpPr txBox="1"/>
            <p:nvPr/>
          </p:nvSpPr>
          <p:spPr>
            <a:xfrm>
              <a:off x="8059577" y="5732949"/>
              <a:ext cx="722730" cy="25853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a:lnSpc>
                  <a:spcPct val="90000"/>
                </a:lnSpc>
                <a:spcAft>
                  <a:spcPts val="600"/>
                </a:spcAft>
              </a:pPr>
              <a:r>
                <a:rPr lang="en-US" sz="1200" dirty="0">
                  <a:solidFill>
                    <a:schemeClr val="tx1"/>
                  </a:solidFill>
                </a:rPr>
                <a:t>Step 2</a:t>
              </a:r>
            </a:p>
          </p:txBody>
        </p:sp>
        <p:sp>
          <p:nvSpPr>
            <p:cNvPr id="70" name="TextBox 69"/>
            <p:cNvSpPr txBox="1"/>
            <p:nvPr/>
          </p:nvSpPr>
          <p:spPr>
            <a:xfrm>
              <a:off x="4168208" y="3684313"/>
              <a:ext cx="4507963" cy="369332"/>
            </a:xfrm>
            <a:prstGeom prst="rect">
              <a:avLst/>
            </a:prstGeom>
            <a:solidFill>
              <a:schemeClr val="accent5">
                <a:lumMod val="20000"/>
                <a:lumOff val="80000"/>
              </a:schemeClr>
            </a:solidFill>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a:lnSpc>
                  <a:spcPct val="90000"/>
                </a:lnSpc>
                <a:spcAft>
                  <a:spcPts val="600"/>
                </a:spcAft>
              </a:pPr>
              <a:r>
                <a:rPr lang="en-US" sz="2000" dirty="0">
                  <a:solidFill>
                    <a:schemeClr val="tx1">
                      <a:lumMod val="75000"/>
                      <a:lumOff val="25000"/>
                    </a:schemeClr>
                  </a:solidFill>
                </a:rPr>
                <a:t>Data Sharing between Steps of a Job</a:t>
              </a:r>
            </a:p>
          </p:txBody>
        </p:sp>
        <p:sp>
          <p:nvSpPr>
            <p:cNvPr id="71" name="TextBox 70"/>
            <p:cNvSpPr txBox="1"/>
            <p:nvPr/>
          </p:nvSpPr>
          <p:spPr>
            <a:xfrm>
              <a:off x="1488715" y="4310440"/>
              <a:ext cx="1910535" cy="59093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a:lnSpc>
                  <a:spcPct val="90000"/>
                </a:lnSpc>
                <a:spcAft>
                  <a:spcPts val="600"/>
                </a:spcAft>
              </a:pPr>
              <a:r>
                <a:rPr lang="en-US" sz="1800" dirty="0">
                  <a:solidFill>
                    <a:schemeClr val="tx1">
                      <a:lumMod val="75000"/>
                      <a:lumOff val="25000"/>
                    </a:schemeClr>
                  </a:solidFill>
                </a:rPr>
                <a:t>In Traditional MapReduce</a:t>
              </a:r>
            </a:p>
          </p:txBody>
        </p:sp>
        <p:sp>
          <p:nvSpPr>
            <p:cNvPr id="72" name="TextBox 71"/>
            <p:cNvSpPr txBox="1"/>
            <p:nvPr/>
          </p:nvSpPr>
          <p:spPr>
            <a:xfrm>
              <a:off x="1516619" y="5720217"/>
              <a:ext cx="1182553" cy="34163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a:lnSpc>
                  <a:spcPct val="90000"/>
                </a:lnSpc>
                <a:spcAft>
                  <a:spcPts val="600"/>
                </a:spcAft>
              </a:pPr>
              <a:r>
                <a:rPr lang="en-US" sz="1800" dirty="0">
                  <a:solidFill>
                    <a:schemeClr val="tx1">
                      <a:lumMod val="75000"/>
                      <a:lumOff val="25000"/>
                    </a:schemeClr>
                  </a:solidFill>
                </a:rPr>
                <a:t>In Spark</a:t>
              </a:r>
            </a:p>
          </p:txBody>
        </p:sp>
      </p:grpSp>
    </p:spTree>
    <p:extLst>
      <p:ext uri="{BB962C8B-B14F-4D97-AF65-F5344CB8AC3E}">
        <p14:creationId xmlns:p14="http://schemas.microsoft.com/office/powerpoint/2010/main" val="1210885603"/>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Developer Productivity</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17</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237" y="2747962"/>
            <a:ext cx="4572000" cy="256222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5165" y="2738437"/>
            <a:ext cx="4572000" cy="2571750"/>
          </a:xfrm>
          <a:prstGeom prst="rect">
            <a:avLst/>
          </a:prstGeom>
        </p:spPr>
      </p:pic>
      <p:sp>
        <p:nvSpPr>
          <p:cNvPr id="7" name="TextBox 6"/>
          <p:cNvSpPr txBox="1"/>
          <p:nvPr/>
        </p:nvSpPr>
        <p:spPr>
          <a:xfrm>
            <a:off x="1138237" y="1889155"/>
            <a:ext cx="4572000" cy="369332"/>
          </a:xfrm>
          <a:prstGeom prst="rect">
            <a:avLst/>
          </a:prstGeom>
          <a:ln>
            <a:solidFill>
              <a:schemeClr val="bg2">
                <a:lumMod val="90000"/>
              </a:schemeClr>
            </a:solidFill>
          </a:ln>
        </p:spPr>
        <p:txBody>
          <a:bodyPr wrap="square">
            <a:spAutoFit/>
          </a:bodyPr>
          <a:lstStyle>
            <a:defPPr>
              <a:defRPr lang="en-US"/>
            </a:defPPr>
            <a:lvl2pPr marL="110493" lvl="1" defTabSz="913770" fontAlgn="base">
              <a:lnSpc>
                <a:spcPct val="90000"/>
              </a:lnSpc>
              <a:spcBef>
                <a:spcPts val="588"/>
              </a:spcBef>
              <a:spcAft>
                <a:spcPts val="600"/>
              </a:spcAft>
              <a:buClr>
                <a:srgbClr val="68217A">
                  <a:lumMod val="50000"/>
                </a:srgbClr>
              </a:buClr>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r>
              <a:rPr lang="en-US" dirty="0">
                <a:solidFill>
                  <a:schemeClr val="tx1">
                    <a:lumMod val="75000"/>
                    <a:lumOff val="25000"/>
                  </a:schemeClr>
                </a:solidFill>
              </a:rPr>
              <a:t>Real-time and history Metrics </a:t>
            </a:r>
          </a:p>
        </p:txBody>
      </p:sp>
      <p:sp>
        <p:nvSpPr>
          <p:cNvPr id="8" name="TextBox 7"/>
          <p:cNvSpPr txBox="1"/>
          <p:nvPr/>
        </p:nvSpPr>
        <p:spPr>
          <a:xfrm>
            <a:off x="6795165" y="1889155"/>
            <a:ext cx="4572000" cy="369332"/>
          </a:xfrm>
          <a:prstGeom prst="rect">
            <a:avLst/>
          </a:prstGeom>
          <a:ln>
            <a:solidFill>
              <a:schemeClr val="bg2">
                <a:lumMod val="90000"/>
              </a:schemeClr>
            </a:solidFill>
          </a:ln>
        </p:spPr>
        <p:txBody>
          <a:bodyPr wrap="square">
            <a:spAutoFit/>
          </a:bodyPr>
          <a:lstStyle>
            <a:defPPr>
              <a:defRPr lang="en-US"/>
            </a:defPPr>
            <a:lvl2pPr marL="110493" lvl="1" defTabSz="913770" fontAlgn="base">
              <a:lnSpc>
                <a:spcPct val="90000"/>
              </a:lnSpc>
              <a:spcBef>
                <a:spcPts val="588"/>
              </a:spcBef>
              <a:spcAft>
                <a:spcPts val="600"/>
              </a:spcAft>
              <a:buClr>
                <a:srgbClr val="68217A">
                  <a:lumMod val="50000"/>
                </a:srgbClr>
              </a:buClr>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r>
              <a:rPr lang="en-US" dirty="0">
                <a:solidFill>
                  <a:schemeClr val="tx1">
                    <a:lumMod val="75000"/>
                    <a:lumOff val="25000"/>
                  </a:schemeClr>
                </a:solidFill>
              </a:rPr>
              <a:t>Interactive and debug</a:t>
            </a:r>
          </a:p>
        </p:txBody>
      </p:sp>
    </p:spTree>
    <p:extLst>
      <p:ext uri="{BB962C8B-B14F-4D97-AF65-F5344CB8AC3E}">
        <p14:creationId xmlns:p14="http://schemas.microsoft.com/office/powerpoint/2010/main" val="149949648"/>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Ecosystem</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18</a:t>
            </a:fld>
            <a:endParaRPr lang="en-US" dirty="0"/>
          </a:p>
        </p:txBody>
      </p:sp>
      <p:pic>
        <p:nvPicPr>
          <p:cNvPr id="4" name="Picture 3"/>
          <p:cNvPicPr>
            <a:picLocks noChangeAspect="1"/>
          </p:cNvPicPr>
          <p:nvPr/>
        </p:nvPicPr>
        <p:blipFill>
          <a:blip r:embed="rId2"/>
          <a:stretch>
            <a:fillRect/>
          </a:stretch>
        </p:blipFill>
        <p:spPr>
          <a:xfrm>
            <a:off x="3400423" y="1859281"/>
            <a:ext cx="5338761" cy="3465958"/>
          </a:xfrm>
          <a:prstGeom prst="rect">
            <a:avLst/>
          </a:prstGeom>
        </p:spPr>
      </p:pic>
      <p:sp>
        <p:nvSpPr>
          <p:cNvPr id="10" name="TextBox 9"/>
          <p:cNvSpPr txBox="1"/>
          <p:nvPr/>
        </p:nvSpPr>
        <p:spPr>
          <a:xfrm>
            <a:off x="2032851" y="5325239"/>
            <a:ext cx="3164681" cy="1007269"/>
          </a:xfrm>
          <a:prstGeom prst="rect">
            <a:avLst/>
          </a:prstGeom>
          <a:noFill/>
        </p:spPr>
        <p:txBody>
          <a:bodyPr wrap="square" lIns="182880" tIns="146304" rIns="182880" bIns="146304" rtlCol="0">
            <a:noAutofit/>
          </a:bodyPr>
          <a:lstStyle/>
          <a:p>
            <a:pPr>
              <a:lnSpc>
                <a:spcPct val="90000"/>
              </a:lnSpc>
              <a:spcAft>
                <a:spcPts val="600"/>
              </a:spcAft>
            </a:pPr>
            <a:r>
              <a:rPr lang="en-US" altLang="zh-CN" sz="2400" dirty="0">
                <a:gradFill>
                  <a:gsLst>
                    <a:gs pos="2917">
                      <a:schemeClr val="tx1"/>
                    </a:gs>
                    <a:gs pos="30000">
                      <a:schemeClr val="tx1"/>
                    </a:gs>
                  </a:gsLst>
                  <a:lin ang="5400000" scaled="0"/>
                </a:gradFill>
              </a:rPr>
              <a:t>Diverse </a:t>
            </a:r>
            <a:r>
              <a:rPr lang="en-US" sz="2400" dirty="0">
                <a:gradFill>
                  <a:gsLst>
                    <a:gs pos="2917">
                      <a:schemeClr val="tx1"/>
                    </a:gs>
                    <a:gs pos="30000">
                      <a:schemeClr val="tx1"/>
                    </a:gs>
                  </a:gsLst>
                  <a:lin ang="5400000" scaled="0"/>
                </a:gradFill>
              </a:rPr>
              <a:t>Platform:</a:t>
            </a:r>
          </a:p>
          <a:p>
            <a:pPr>
              <a:lnSpc>
                <a:spcPct val="90000"/>
              </a:lnSpc>
              <a:spcAft>
                <a:spcPts val="600"/>
              </a:spcAft>
            </a:pPr>
            <a:r>
              <a:rPr lang="en-US" sz="1400" dirty="0">
                <a:gradFill>
                  <a:gsLst>
                    <a:gs pos="2917">
                      <a:schemeClr val="tx1"/>
                    </a:gs>
                    <a:gs pos="30000">
                      <a:schemeClr val="tx1"/>
                    </a:gs>
                  </a:gsLst>
                  <a:lin ang="5400000" scaled="0"/>
                </a:gradFill>
              </a:rPr>
              <a:t>Azure, AWS …</a:t>
            </a:r>
          </a:p>
          <a:p>
            <a:pPr>
              <a:lnSpc>
                <a:spcPct val="90000"/>
              </a:lnSpc>
              <a:spcAft>
                <a:spcPts val="600"/>
              </a:spcAft>
            </a:pPr>
            <a:r>
              <a:rPr lang="en-US" sz="1400" dirty="0">
                <a:gradFill>
                  <a:gsLst>
                    <a:gs pos="2917">
                      <a:schemeClr val="tx1"/>
                    </a:gs>
                    <a:gs pos="30000">
                      <a:schemeClr val="tx1"/>
                    </a:gs>
                  </a:gsLst>
                  <a:lin ang="5400000" scaled="0"/>
                </a:gradFill>
              </a:rPr>
              <a:t>YARN, Mesos …</a:t>
            </a:r>
          </a:p>
          <a:p>
            <a:pPr>
              <a:lnSpc>
                <a:spcPct val="90000"/>
              </a:lnSpc>
              <a:spcAft>
                <a:spcPts val="600"/>
              </a:spcAft>
            </a:pPr>
            <a:r>
              <a:rPr lang="en-US" sz="1400" dirty="0">
                <a:gradFill>
                  <a:gsLst>
                    <a:gs pos="2917">
                      <a:schemeClr val="tx1"/>
                    </a:gs>
                    <a:gs pos="30000">
                      <a:schemeClr val="tx1"/>
                    </a:gs>
                  </a:gsLst>
                  <a:lin ang="5400000" scaled="0"/>
                </a:gradFill>
              </a:rPr>
              <a:t>Docker</a:t>
            </a:r>
          </a:p>
        </p:txBody>
      </p:sp>
      <p:sp>
        <p:nvSpPr>
          <p:cNvPr id="11" name="TextBox 10"/>
          <p:cNvSpPr txBox="1"/>
          <p:nvPr/>
        </p:nvSpPr>
        <p:spPr>
          <a:xfrm>
            <a:off x="8202484" y="5416185"/>
            <a:ext cx="3164681" cy="1007269"/>
          </a:xfrm>
          <a:prstGeom prst="rect">
            <a:avLst/>
          </a:prstGeom>
          <a:noFill/>
        </p:spPr>
        <p:txBody>
          <a:bodyPr wrap="square" lIns="182880" tIns="146304" rIns="182880" bIns="146304" rtlCol="0">
            <a:noAutofit/>
          </a:bodyPr>
          <a:lstStyle/>
          <a:p>
            <a:pPr>
              <a:lnSpc>
                <a:spcPct val="90000"/>
              </a:lnSpc>
              <a:spcAft>
                <a:spcPts val="600"/>
              </a:spcAft>
            </a:pPr>
            <a:r>
              <a:rPr lang="en-US" altLang="zh-CN" sz="2400" dirty="0">
                <a:gradFill>
                  <a:gsLst>
                    <a:gs pos="2917">
                      <a:schemeClr val="tx1"/>
                    </a:gs>
                    <a:gs pos="30000">
                      <a:schemeClr val="tx1"/>
                    </a:gs>
                  </a:gsLst>
                  <a:lin ang="5400000" scaled="0"/>
                </a:gradFill>
              </a:rPr>
              <a:t>Diverse </a:t>
            </a:r>
            <a:r>
              <a:rPr lang="en-US" sz="2400" dirty="0">
                <a:gradFill>
                  <a:gsLst>
                    <a:gs pos="2917">
                      <a:schemeClr val="tx1"/>
                    </a:gs>
                    <a:gs pos="30000">
                      <a:schemeClr val="tx1"/>
                    </a:gs>
                  </a:gsLst>
                  <a:lin ang="5400000" scaled="0"/>
                </a:gradFill>
              </a:rPr>
              <a:t>Data Source:</a:t>
            </a:r>
          </a:p>
          <a:p>
            <a:pPr>
              <a:lnSpc>
                <a:spcPct val="90000"/>
              </a:lnSpc>
              <a:spcAft>
                <a:spcPts val="600"/>
              </a:spcAft>
            </a:pPr>
            <a:r>
              <a:rPr lang="en-US" sz="1400" dirty="0">
                <a:gradFill>
                  <a:gsLst>
                    <a:gs pos="2917">
                      <a:schemeClr val="tx1"/>
                    </a:gs>
                    <a:gs pos="30000">
                      <a:schemeClr val="tx1"/>
                    </a:gs>
                  </a:gsLst>
                  <a:lin ang="5400000" scaled="0"/>
                </a:gradFill>
              </a:rPr>
              <a:t>HDFS, </a:t>
            </a:r>
            <a:r>
              <a:rPr lang="en-US" sz="1400" dirty="0" err="1">
                <a:gradFill>
                  <a:gsLst>
                    <a:gs pos="2917">
                      <a:schemeClr val="tx1"/>
                    </a:gs>
                    <a:gs pos="30000">
                      <a:schemeClr val="tx1"/>
                    </a:gs>
                  </a:gsLst>
                  <a:lin ang="5400000" scaled="0"/>
                </a:gradFill>
              </a:rPr>
              <a:t>HBase</a:t>
            </a:r>
            <a:r>
              <a:rPr lang="en-US" sz="1400" dirty="0">
                <a:gradFill>
                  <a:gsLst>
                    <a:gs pos="2917">
                      <a:schemeClr val="tx1"/>
                    </a:gs>
                    <a:gs pos="30000">
                      <a:schemeClr val="tx1"/>
                    </a:gs>
                  </a:gsLst>
                  <a:lin ang="5400000" scaled="0"/>
                </a:gradFill>
              </a:rPr>
              <a:t> …</a:t>
            </a:r>
          </a:p>
          <a:p>
            <a:pPr>
              <a:lnSpc>
                <a:spcPct val="90000"/>
              </a:lnSpc>
              <a:spcAft>
                <a:spcPts val="600"/>
              </a:spcAft>
            </a:pPr>
            <a:r>
              <a:rPr lang="en-US" sz="1400" dirty="0">
                <a:gradFill>
                  <a:gsLst>
                    <a:gs pos="2917">
                      <a:schemeClr val="tx1"/>
                    </a:gs>
                    <a:gs pos="30000">
                      <a:schemeClr val="tx1"/>
                    </a:gs>
                  </a:gsLst>
                  <a:lin ang="5400000" scaled="0"/>
                </a:gradFill>
              </a:rPr>
              <a:t>Azure Storage, AWS …</a:t>
            </a:r>
          </a:p>
        </p:txBody>
      </p:sp>
      <p:sp>
        <p:nvSpPr>
          <p:cNvPr id="12" name="TextBox 11"/>
          <p:cNvSpPr txBox="1"/>
          <p:nvPr/>
        </p:nvSpPr>
        <p:spPr>
          <a:xfrm>
            <a:off x="450511" y="1192820"/>
            <a:ext cx="3164681" cy="1007269"/>
          </a:xfrm>
          <a:prstGeom prst="rect">
            <a:avLst/>
          </a:prstGeom>
          <a:noFill/>
        </p:spPr>
        <p:txBody>
          <a:bodyPr wrap="square" lIns="182880" tIns="146304" rIns="182880" bIns="146304" rtlCol="0">
            <a:noAutofit/>
          </a:bodyPr>
          <a:lstStyle/>
          <a:p>
            <a:pPr>
              <a:lnSpc>
                <a:spcPct val="90000"/>
              </a:lnSpc>
              <a:spcAft>
                <a:spcPts val="600"/>
              </a:spcAft>
            </a:pPr>
            <a:r>
              <a:rPr lang="en-US" altLang="zh-CN" sz="2400" dirty="0">
                <a:gradFill>
                  <a:gsLst>
                    <a:gs pos="2917">
                      <a:schemeClr val="tx1"/>
                    </a:gs>
                    <a:gs pos="30000">
                      <a:schemeClr val="tx1"/>
                    </a:gs>
                  </a:gsLst>
                  <a:lin ang="5400000" scaled="0"/>
                </a:gradFill>
              </a:rPr>
              <a:t>Diverse </a:t>
            </a:r>
            <a:r>
              <a:rPr lang="en-US" sz="2400" dirty="0">
                <a:gradFill>
                  <a:gsLst>
                    <a:gs pos="2917">
                      <a:schemeClr val="tx1"/>
                    </a:gs>
                    <a:gs pos="30000">
                      <a:schemeClr val="tx1"/>
                    </a:gs>
                  </a:gsLst>
                  <a:lin ang="5400000" scaled="0"/>
                </a:gradFill>
              </a:rPr>
              <a:t>Interface:</a:t>
            </a:r>
          </a:p>
          <a:p>
            <a:pPr>
              <a:lnSpc>
                <a:spcPct val="90000"/>
              </a:lnSpc>
              <a:spcAft>
                <a:spcPts val="600"/>
              </a:spcAft>
            </a:pPr>
            <a:r>
              <a:rPr lang="en-US" sz="1400" dirty="0">
                <a:gradFill>
                  <a:gsLst>
                    <a:gs pos="2917">
                      <a:schemeClr val="tx1"/>
                    </a:gs>
                    <a:gs pos="30000">
                      <a:schemeClr val="tx1"/>
                    </a:gs>
                  </a:gsLst>
                  <a:lin ang="5400000" scaled="0"/>
                </a:gradFill>
              </a:rPr>
              <a:t>Zeppelin, spark notebook …</a:t>
            </a:r>
          </a:p>
          <a:p>
            <a:pPr>
              <a:lnSpc>
                <a:spcPct val="90000"/>
              </a:lnSpc>
              <a:spcAft>
                <a:spcPts val="600"/>
              </a:spcAft>
            </a:pPr>
            <a:r>
              <a:rPr lang="en-US" sz="1400" dirty="0">
                <a:gradFill>
                  <a:gsLst>
                    <a:gs pos="2917">
                      <a:schemeClr val="tx1"/>
                    </a:gs>
                    <a:gs pos="30000">
                      <a:schemeClr val="tx1"/>
                    </a:gs>
                  </a:gsLst>
                  <a:lin ang="5400000" scaled="0"/>
                </a:gradFill>
              </a:rPr>
              <a:t>Tableau …</a:t>
            </a:r>
          </a:p>
          <a:p>
            <a:pPr>
              <a:lnSpc>
                <a:spcPct val="90000"/>
              </a:lnSpc>
              <a:spcAft>
                <a:spcPts val="600"/>
              </a:spcAft>
            </a:pPr>
            <a:r>
              <a:rPr lang="en-US" sz="1400" dirty="0">
                <a:gradFill>
                  <a:gsLst>
                    <a:gs pos="2917">
                      <a:schemeClr val="tx1"/>
                    </a:gs>
                    <a:gs pos="30000">
                      <a:schemeClr val="tx1"/>
                    </a:gs>
                  </a:gsLst>
                  <a:lin ang="5400000" scaled="0"/>
                </a:gradFill>
              </a:rPr>
              <a:t>JDBC, ODBC ..</a:t>
            </a:r>
          </a:p>
        </p:txBody>
      </p:sp>
      <p:sp>
        <p:nvSpPr>
          <p:cNvPr id="13" name="TextBox 12"/>
          <p:cNvSpPr txBox="1"/>
          <p:nvPr/>
        </p:nvSpPr>
        <p:spPr>
          <a:xfrm>
            <a:off x="4875603" y="451182"/>
            <a:ext cx="3164681" cy="1007269"/>
          </a:xfrm>
          <a:prstGeom prst="rect">
            <a:avLst/>
          </a:prstGeom>
          <a:noFill/>
        </p:spPr>
        <p:txBody>
          <a:bodyPr wrap="square" lIns="182880" tIns="146304" rIns="182880" bIns="146304" rtlCol="0">
            <a:noAutofit/>
          </a:bodyPr>
          <a:lstStyle/>
          <a:p>
            <a:pPr>
              <a:lnSpc>
                <a:spcPct val="90000"/>
              </a:lnSpc>
              <a:spcAft>
                <a:spcPts val="600"/>
              </a:spcAft>
            </a:pPr>
            <a:r>
              <a:rPr lang="en-US" altLang="zh-CN" sz="2400" dirty="0">
                <a:gradFill>
                  <a:gsLst>
                    <a:gs pos="2917">
                      <a:schemeClr val="tx1"/>
                    </a:gs>
                    <a:gs pos="30000">
                      <a:schemeClr val="tx1"/>
                    </a:gs>
                  </a:gsLst>
                  <a:lin ang="5400000" scaled="0"/>
                </a:gradFill>
              </a:rPr>
              <a:t>Diverse System</a:t>
            </a:r>
            <a:r>
              <a:rPr lang="en-US" sz="2400" dirty="0">
                <a:gradFill>
                  <a:gsLst>
                    <a:gs pos="2917">
                      <a:schemeClr val="tx1"/>
                    </a:gs>
                    <a:gs pos="30000">
                      <a:schemeClr val="tx1"/>
                    </a:gs>
                  </a:gsLst>
                  <a:lin ang="5400000" scaled="0"/>
                </a:gradFill>
              </a:rPr>
              <a:t>:</a:t>
            </a:r>
          </a:p>
          <a:p>
            <a:pPr>
              <a:lnSpc>
                <a:spcPct val="90000"/>
              </a:lnSpc>
              <a:spcAft>
                <a:spcPts val="600"/>
              </a:spcAft>
            </a:pPr>
            <a:r>
              <a:rPr lang="en-US" sz="1400" dirty="0">
                <a:gradFill>
                  <a:gsLst>
                    <a:gs pos="2917">
                      <a:schemeClr val="tx1"/>
                    </a:gs>
                    <a:gs pos="30000">
                      <a:schemeClr val="tx1"/>
                    </a:gs>
                  </a:gsLst>
                  <a:lin ang="5400000" scaled="0"/>
                </a:gradFill>
              </a:rPr>
              <a:t>Spark on Paddle</a:t>
            </a:r>
          </a:p>
          <a:p>
            <a:pPr>
              <a:lnSpc>
                <a:spcPct val="90000"/>
              </a:lnSpc>
              <a:spcAft>
                <a:spcPts val="600"/>
              </a:spcAft>
            </a:pPr>
            <a:r>
              <a:rPr lang="en-US" sz="1400" dirty="0">
                <a:gradFill>
                  <a:gsLst>
                    <a:gs pos="2917">
                      <a:schemeClr val="tx1"/>
                    </a:gs>
                    <a:gs pos="30000">
                      <a:schemeClr val="tx1"/>
                    </a:gs>
                  </a:gsLst>
                  <a:lin ang="5400000" scaled="0"/>
                </a:gradFill>
              </a:rPr>
              <a:t>Spark SQL on Druid, </a:t>
            </a:r>
            <a:r>
              <a:rPr lang="en-US" sz="1400" dirty="0" err="1">
                <a:gradFill>
                  <a:gsLst>
                    <a:gs pos="2917">
                      <a:schemeClr val="tx1"/>
                    </a:gs>
                    <a:gs pos="30000">
                      <a:schemeClr val="tx1"/>
                    </a:gs>
                  </a:gsLst>
                  <a:lin ang="5400000" scaled="0"/>
                </a:gradFill>
              </a:rPr>
              <a:t>HBase</a:t>
            </a:r>
            <a:endParaRPr lang="en-US" sz="1400" dirty="0">
              <a:gradFill>
                <a:gsLst>
                  <a:gs pos="2917">
                    <a:schemeClr val="tx1"/>
                  </a:gs>
                  <a:gs pos="30000">
                    <a:schemeClr val="tx1"/>
                  </a:gs>
                </a:gsLst>
                <a:lin ang="5400000" scaled="0"/>
              </a:gradFill>
            </a:endParaRPr>
          </a:p>
          <a:p>
            <a:pPr>
              <a:lnSpc>
                <a:spcPct val="90000"/>
              </a:lnSpc>
              <a:spcAft>
                <a:spcPts val="600"/>
              </a:spcAft>
            </a:pPr>
            <a:r>
              <a:rPr lang="en-US" sz="1400" dirty="0">
                <a:gradFill>
                  <a:gsLst>
                    <a:gs pos="2917">
                      <a:schemeClr val="tx1"/>
                    </a:gs>
                    <a:gs pos="30000">
                      <a:schemeClr val="tx1"/>
                    </a:gs>
                  </a:gsLst>
                  <a:lin ang="5400000" scaled="0"/>
                </a:gradFill>
              </a:rPr>
              <a:t>Streaming-CEP</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4" name="TextBox 13"/>
          <p:cNvSpPr txBox="1"/>
          <p:nvPr/>
        </p:nvSpPr>
        <p:spPr>
          <a:xfrm>
            <a:off x="8860632" y="918467"/>
            <a:ext cx="3164681" cy="1007269"/>
          </a:xfrm>
          <a:prstGeom prst="rect">
            <a:avLst/>
          </a:prstGeom>
          <a:noFill/>
        </p:spPr>
        <p:txBody>
          <a:bodyPr wrap="square" lIns="182880" tIns="146304" rIns="182880" bIns="146304" rtlCol="0">
            <a:noAutofit/>
          </a:bodyPr>
          <a:lstStyle/>
          <a:p>
            <a:pPr>
              <a:lnSpc>
                <a:spcPct val="90000"/>
              </a:lnSpc>
              <a:spcAft>
                <a:spcPts val="600"/>
              </a:spcAft>
            </a:pPr>
            <a:r>
              <a:rPr lang="en-US" altLang="zh-CN" sz="2400" dirty="0">
                <a:gradFill>
                  <a:gsLst>
                    <a:gs pos="2917">
                      <a:schemeClr val="tx1"/>
                    </a:gs>
                    <a:gs pos="30000">
                      <a:schemeClr val="tx1"/>
                    </a:gs>
                  </a:gsLst>
                  <a:lin ang="5400000" scaled="0"/>
                </a:gradFill>
              </a:rPr>
              <a:t>Diverse </a:t>
            </a:r>
            <a:r>
              <a:rPr lang="en-US" sz="2400" dirty="0" err="1">
                <a:gradFill>
                  <a:gsLst>
                    <a:gs pos="2917">
                      <a:schemeClr val="tx1"/>
                    </a:gs>
                    <a:gs pos="30000">
                      <a:schemeClr val="tx1"/>
                    </a:gs>
                  </a:gsLst>
                  <a:lin ang="5400000" scaled="0"/>
                </a:gradFill>
              </a:rPr>
              <a:t>Iib</a:t>
            </a:r>
            <a:r>
              <a:rPr lang="en-US" sz="2400" dirty="0">
                <a:gradFill>
                  <a:gsLst>
                    <a:gs pos="2917">
                      <a:schemeClr val="tx1"/>
                    </a:gs>
                    <a:gs pos="30000">
                      <a:schemeClr val="tx1"/>
                    </a:gs>
                  </a:gsLst>
                  <a:lin ang="5400000" scaled="0"/>
                </a:gradFill>
              </a:rPr>
              <a:t>:</a:t>
            </a:r>
          </a:p>
          <a:p>
            <a:pPr>
              <a:lnSpc>
                <a:spcPct val="90000"/>
              </a:lnSpc>
              <a:spcAft>
                <a:spcPts val="600"/>
              </a:spcAft>
            </a:pPr>
            <a:r>
              <a:rPr lang="en-US" sz="1400" dirty="0">
                <a:gradFill>
                  <a:gsLst>
                    <a:gs pos="2917">
                      <a:schemeClr val="tx1"/>
                    </a:gs>
                    <a:gs pos="30000">
                      <a:schemeClr val="tx1"/>
                    </a:gs>
                  </a:gsLst>
                  <a:lin ang="5400000" scaled="0"/>
                </a:gradFill>
              </a:rPr>
              <a:t>&gt;30</a:t>
            </a:r>
            <a:r>
              <a:rPr lang="en-US" altLang="zh-CN" sz="1400" dirty="0">
                <a:gradFill>
                  <a:gsLst>
                    <a:gs pos="2917">
                      <a:schemeClr val="tx1"/>
                    </a:gs>
                    <a:gs pos="30000">
                      <a:schemeClr val="tx1"/>
                    </a:gs>
                  </a:gsLst>
                  <a:lin ang="5400000" scaled="0"/>
                </a:gradFill>
              </a:rPr>
              <a:t>+ ML libs </a:t>
            </a:r>
          </a:p>
        </p:txBody>
      </p:sp>
      <p:sp>
        <p:nvSpPr>
          <p:cNvPr id="15" name="TextBox 14"/>
          <p:cNvSpPr txBox="1"/>
          <p:nvPr/>
        </p:nvSpPr>
        <p:spPr>
          <a:xfrm>
            <a:off x="9164234" y="2817018"/>
            <a:ext cx="3164681" cy="1007269"/>
          </a:xfrm>
          <a:prstGeom prst="rect">
            <a:avLst/>
          </a:prstGeom>
          <a:noFill/>
        </p:spPr>
        <p:txBody>
          <a:bodyPr wrap="square" lIns="182880" tIns="146304" rIns="182880" bIns="146304" rtlCol="0">
            <a:noAutofit/>
          </a:bodyPr>
          <a:lstStyle/>
          <a:p>
            <a:pPr>
              <a:lnSpc>
                <a:spcPct val="90000"/>
              </a:lnSpc>
              <a:spcAft>
                <a:spcPts val="600"/>
              </a:spcAft>
            </a:pPr>
            <a:r>
              <a:rPr lang="en-US" altLang="zh-CN" sz="2400" dirty="0">
                <a:gradFill>
                  <a:gsLst>
                    <a:gs pos="2917">
                      <a:schemeClr val="tx1"/>
                    </a:gs>
                    <a:gs pos="30000">
                      <a:schemeClr val="tx1"/>
                    </a:gs>
                  </a:gsLst>
                  <a:lin ang="5400000" scaled="0"/>
                </a:gradFill>
              </a:rPr>
              <a:t>Diverse </a:t>
            </a:r>
            <a:r>
              <a:rPr lang="en-US" sz="2400" dirty="0">
                <a:gradFill>
                  <a:gsLst>
                    <a:gs pos="2917">
                      <a:schemeClr val="tx1"/>
                    </a:gs>
                    <a:gs pos="30000">
                      <a:schemeClr val="tx1"/>
                    </a:gs>
                  </a:gsLst>
                  <a:lin ang="5400000" scaled="0"/>
                </a:gradFill>
              </a:rPr>
              <a:t>Sponsor and vendor:</a:t>
            </a:r>
          </a:p>
          <a:p>
            <a:pPr>
              <a:lnSpc>
                <a:spcPct val="90000"/>
              </a:lnSpc>
              <a:spcAft>
                <a:spcPts val="600"/>
              </a:spcAft>
            </a:pPr>
            <a:r>
              <a:rPr lang="en-US" sz="1400" dirty="0">
                <a:gradFill>
                  <a:gsLst>
                    <a:gs pos="2917">
                      <a:schemeClr val="tx1"/>
                    </a:gs>
                    <a:gs pos="30000">
                      <a:schemeClr val="tx1"/>
                    </a:gs>
                  </a:gsLst>
                  <a:lin ang="5400000" scaled="0"/>
                </a:gradFill>
              </a:rPr>
              <a:t>Data bricks, Cloudera …</a:t>
            </a:r>
          </a:p>
          <a:p>
            <a:pPr>
              <a:lnSpc>
                <a:spcPct val="90000"/>
              </a:lnSpc>
              <a:spcAft>
                <a:spcPts val="600"/>
              </a:spcAft>
            </a:pPr>
            <a:r>
              <a:rPr lang="en-US" sz="1400" dirty="0">
                <a:gradFill>
                  <a:gsLst>
                    <a:gs pos="2917">
                      <a:schemeClr val="tx1"/>
                    </a:gs>
                    <a:gs pos="30000">
                      <a:schemeClr val="tx1"/>
                    </a:gs>
                  </a:gsLst>
                  <a:lin ang="5400000" scaled="0"/>
                </a:gradFill>
              </a:rPr>
              <a:t>MS, IBM …</a:t>
            </a:r>
          </a:p>
          <a:p>
            <a:pPr>
              <a:lnSpc>
                <a:spcPct val="90000"/>
              </a:lnSpc>
              <a:spcAft>
                <a:spcPts val="600"/>
              </a:spcAft>
            </a:pPr>
            <a:r>
              <a:rPr lang="en-US" sz="1400" dirty="0">
                <a:gradFill>
                  <a:gsLst>
                    <a:gs pos="2917">
                      <a:schemeClr val="tx1"/>
                    </a:gs>
                    <a:gs pos="30000">
                      <a:schemeClr val="tx1"/>
                    </a:gs>
                  </a:gsLst>
                  <a:lin ang="5400000" scaled="0"/>
                </a:gradFill>
              </a:rPr>
              <a:t>Alibaba, Baidu …</a:t>
            </a:r>
          </a:p>
        </p:txBody>
      </p:sp>
      <p:sp>
        <p:nvSpPr>
          <p:cNvPr id="16" name="TextBox 15"/>
          <p:cNvSpPr txBox="1"/>
          <p:nvPr/>
        </p:nvSpPr>
        <p:spPr>
          <a:xfrm>
            <a:off x="450511" y="3083066"/>
            <a:ext cx="3164681" cy="1007269"/>
          </a:xfrm>
          <a:prstGeom prst="rect">
            <a:avLst/>
          </a:prstGeom>
          <a:noFill/>
        </p:spPr>
        <p:txBody>
          <a:bodyPr wrap="square" lIns="182880" tIns="146304" rIns="182880" bIns="146304" rtlCol="0">
            <a:noAutofit/>
          </a:bodyPr>
          <a:lstStyle/>
          <a:p>
            <a:pPr>
              <a:lnSpc>
                <a:spcPct val="90000"/>
              </a:lnSpc>
              <a:spcAft>
                <a:spcPts val="600"/>
              </a:spcAft>
            </a:pPr>
            <a:r>
              <a:rPr lang="en-US" altLang="zh-CN" sz="2400" dirty="0">
                <a:gradFill>
                  <a:gsLst>
                    <a:gs pos="2917">
                      <a:schemeClr val="tx1"/>
                    </a:gs>
                    <a:gs pos="30000">
                      <a:schemeClr val="tx1"/>
                    </a:gs>
                  </a:gsLst>
                  <a:lin ang="5400000" scaled="0"/>
                </a:gradFill>
              </a:rPr>
              <a:t>Diverse connect to other ecosystem</a:t>
            </a:r>
            <a:r>
              <a:rPr lang="en-US" sz="2400" dirty="0">
                <a:gradFill>
                  <a:gsLst>
                    <a:gs pos="2917">
                      <a:schemeClr val="tx1"/>
                    </a:gs>
                    <a:gs pos="30000">
                      <a:schemeClr val="tx1"/>
                    </a:gs>
                  </a:gsLst>
                  <a:lin ang="5400000" scaled="0"/>
                </a:gradFill>
              </a:rPr>
              <a:t>:</a:t>
            </a:r>
          </a:p>
          <a:p>
            <a:pPr>
              <a:lnSpc>
                <a:spcPct val="90000"/>
              </a:lnSpc>
              <a:spcAft>
                <a:spcPts val="600"/>
              </a:spcAft>
            </a:pPr>
            <a:r>
              <a:rPr lang="en-US" sz="1400" dirty="0">
                <a:gradFill>
                  <a:gsLst>
                    <a:gs pos="2917">
                      <a:schemeClr val="tx1"/>
                    </a:gs>
                    <a:gs pos="30000">
                      <a:schemeClr val="tx1"/>
                    </a:gs>
                  </a:gsLst>
                  <a:lin ang="5400000" scaled="0"/>
                </a:gradFill>
              </a:rPr>
              <a:t>Java, python, R, C# ecosystem</a:t>
            </a:r>
          </a:p>
          <a:p>
            <a:pPr>
              <a:lnSpc>
                <a:spcPct val="90000"/>
              </a:lnSpc>
              <a:spcAft>
                <a:spcPts val="600"/>
              </a:spcAft>
            </a:pPr>
            <a:r>
              <a:rPr lang="en-US" sz="1400" dirty="0">
                <a:gradFill>
                  <a:gsLst>
                    <a:gs pos="2917">
                      <a:schemeClr val="tx1"/>
                    </a:gs>
                    <a:gs pos="30000">
                      <a:schemeClr val="tx1"/>
                    </a:gs>
                  </a:gsLst>
                  <a:lin ang="5400000" scaled="0"/>
                </a:gradFill>
              </a:rPr>
              <a:t>Database </a:t>
            </a:r>
            <a:r>
              <a:rPr lang="en-US" altLang="zh-CN" sz="1400" dirty="0">
                <a:gradFill>
                  <a:gsLst>
                    <a:gs pos="2917">
                      <a:schemeClr val="tx1"/>
                    </a:gs>
                    <a:gs pos="30000">
                      <a:schemeClr val="tx1"/>
                    </a:gs>
                  </a:gsLst>
                  <a:lin ang="5400000" scaled="0"/>
                </a:gradFill>
              </a:rPr>
              <a:t>SQL ecosystem</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14431281"/>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487"/>
            <a:ext cx="5220356" cy="6857027"/>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5294" dirty="0">
              <a:solidFill>
                <a:srgbClr val="FFFFFF"/>
              </a:solidFill>
              <a:latin typeface="Segoe UI Light"/>
              <a:ea typeface="Segoe UI" pitchFamily="34" charset="0"/>
              <a:cs typeface="Segoe UI" pitchFamily="34" charset="0"/>
            </a:endParaRPr>
          </a:p>
          <a:p>
            <a:pPr defTabSz="914102" fontAlgn="base">
              <a:lnSpc>
                <a:spcPct val="90000"/>
              </a:lnSpc>
              <a:spcBef>
                <a:spcPct val="0"/>
              </a:spcBef>
              <a:spcAft>
                <a:spcPct val="0"/>
              </a:spcAft>
            </a:pPr>
            <a:endParaRPr lang="en-US" sz="5294" dirty="0">
              <a:solidFill>
                <a:srgbClr val="FFFFFF"/>
              </a:solidFill>
              <a:latin typeface="Segoe UI Light"/>
              <a:ea typeface="Segoe UI" pitchFamily="34" charset="0"/>
              <a:cs typeface="Segoe UI" pitchFamily="34" charset="0"/>
            </a:endParaRPr>
          </a:p>
        </p:txBody>
      </p:sp>
      <p:sp>
        <p:nvSpPr>
          <p:cNvPr id="5" name="Rectangle 4"/>
          <p:cNvSpPr/>
          <p:nvPr/>
        </p:nvSpPr>
        <p:spPr bwMode="auto">
          <a:xfrm>
            <a:off x="1" y="6319659"/>
            <a:ext cx="5220356" cy="537855"/>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endParaRPr lang="en-US" sz="2353" kern="0" dirty="0">
              <a:ln>
                <a:solidFill>
                  <a:srgbClr val="FFFFFF">
                    <a:alpha val="0"/>
                  </a:srgbClr>
                </a:solidFill>
              </a:ln>
              <a:solidFill>
                <a:srgbClr val="FFFFFF"/>
              </a:solidFill>
              <a:latin typeface="Segoe UI Semibold" panose="020B0702040204020203" pitchFamily="34" charset="0"/>
              <a:ea typeface="MS PGothic" charset="0"/>
              <a:cs typeface="Segoe UI Semibold" panose="020B0702040204020203" pitchFamily="34" charset="0"/>
            </a:endParaRPr>
          </a:p>
        </p:txBody>
      </p:sp>
      <p:sp>
        <p:nvSpPr>
          <p:cNvPr id="7" name="Rectangle 6"/>
          <p:cNvSpPr/>
          <p:nvPr/>
        </p:nvSpPr>
        <p:spPr>
          <a:xfrm>
            <a:off x="8929" y="1213304"/>
            <a:ext cx="5220355" cy="2291974"/>
          </a:xfrm>
          <a:prstGeom prst="rect">
            <a:avLst/>
          </a:prstGeom>
        </p:spPr>
        <p:txBody>
          <a:bodyPr wrap="square" lIns="268927">
            <a:spAutoFit/>
          </a:bodyPr>
          <a:lstStyle/>
          <a:p>
            <a:pPr defTabSz="914102" fontAlgn="base">
              <a:lnSpc>
                <a:spcPct val="90000"/>
              </a:lnSpc>
              <a:spcBef>
                <a:spcPct val="0"/>
              </a:spcBef>
              <a:spcAft>
                <a:spcPct val="0"/>
              </a:spcAft>
            </a:pPr>
            <a:r>
              <a:rPr lang="en-US" sz="5294" dirty="0">
                <a:solidFill>
                  <a:srgbClr val="FFFFFF"/>
                </a:solidFill>
                <a:latin typeface="Segoe UI Light"/>
                <a:ea typeface="Segoe UI" pitchFamily="34" charset="0"/>
                <a:cs typeface="Segoe UI" pitchFamily="34" charset="0"/>
              </a:rPr>
              <a:t>Concepts</a:t>
            </a:r>
          </a:p>
          <a:p>
            <a:pPr defTabSz="914102" fontAlgn="base">
              <a:lnSpc>
                <a:spcPct val="90000"/>
              </a:lnSpc>
              <a:spcBef>
                <a:spcPct val="0"/>
              </a:spcBef>
              <a:spcAft>
                <a:spcPct val="0"/>
              </a:spcAft>
            </a:pPr>
            <a:r>
              <a:rPr lang="en-US" sz="5294" dirty="0">
                <a:solidFill>
                  <a:srgbClr val="FFFFFF"/>
                </a:solidFill>
                <a:latin typeface="Segoe UI Light"/>
                <a:ea typeface="Segoe UI" pitchFamily="34" charset="0"/>
                <a:cs typeface="Segoe UI" pitchFamily="34" charset="0"/>
              </a:rPr>
              <a:t>and Scheduling Mechanism</a:t>
            </a:r>
          </a:p>
        </p:txBody>
      </p:sp>
      <p:sp>
        <p:nvSpPr>
          <p:cNvPr id="2" name="Slide Number Placeholder 1"/>
          <p:cNvSpPr>
            <a:spLocks noGrp="1"/>
          </p:cNvSpPr>
          <p:nvPr>
            <p:ph type="sldNum" sz="quarter" idx="11"/>
          </p:nvPr>
        </p:nvSpPr>
        <p:spPr/>
        <p:txBody>
          <a:bodyPr/>
          <a:lstStyle/>
          <a:p>
            <a:pPr>
              <a:defRPr/>
            </a:pPr>
            <a:fld id="{F8A0AC42-AA1D-4944-8D96-660DE70C7E1B}" type="slidenum">
              <a:rPr lang="en-IN"/>
              <a:pPr>
                <a:defRPr/>
              </a:pPr>
              <a:t>19</a:t>
            </a:fld>
            <a:endParaRPr lang="en-IN" dirty="0"/>
          </a:p>
        </p:txBody>
      </p:sp>
      <p:sp>
        <p:nvSpPr>
          <p:cNvPr id="8" name="TextBox 7"/>
          <p:cNvSpPr txBox="1"/>
          <p:nvPr/>
        </p:nvSpPr>
        <p:spPr>
          <a:xfrm>
            <a:off x="5220356" y="2145069"/>
            <a:ext cx="6553002" cy="2192055"/>
          </a:xfrm>
          <a:prstGeom prst="rect">
            <a:avLst/>
          </a:prstGeom>
          <a:noFill/>
        </p:spPr>
        <p:txBody>
          <a:bodyPr wrap="square" lIns="268927" tIns="143428" rIns="179285" bIns="143428" rtlCol="0">
            <a:noAutofit/>
          </a:bodyPr>
          <a:lstStyle/>
          <a:p>
            <a:pPr marL="52912" lvl="1" defTabSz="913770" fontAlgn="base">
              <a:spcBef>
                <a:spcPts val="1176"/>
              </a:spcBef>
              <a:buClr>
                <a:srgbClr val="68217A">
                  <a:lumMod val="50000"/>
                </a:srgbClr>
              </a:buClr>
            </a:pPr>
            <a:r>
              <a:rPr lang="en-US" sz="3137" dirty="0">
                <a:ln>
                  <a:solidFill>
                    <a:srgbClr val="FFFFFF">
                      <a:alpha val="0"/>
                    </a:srgbClr>
                  </a:solidFill>
                </a:ln>
                <a:solidFill>
                  <a:srgbClr val="68217A"/>
                </a:solidFill>
                <a:latin typeface="Segoe UI Light"/>
                <a:ea typeface="Segoe UI" pitchFamily="34" charset="0"/>
                <a:cs typeface="Segoe UI" pitchFamily="34" charset="0"/>
              </a:rPr>
              <a:t>Agenda</a:t>
            </a:r>
          </a:p>
          <a:p>
            <a:pPr marL="558686" lvl="1" indent="-448193" defTabSz="913770" fontAlgn="base">
              <a:buClr>
                <a:srgbClr val="68217A">
                  <a:lumMod val="50000"/>
                </a:srgbClr>
              </a:buClr>
              <a:buFont typeface="Arial" panose="020B0604020202020204" pitchFamily="34" charset="0"/>
              <a:buChar char="•"/>
            </a:pPr>
            <a:r>
              <a:rPr lang="en-US"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Cluster Architecture</a:t>
            </a:r>
          </a:p>
          <a:p>
            <a:pPr marL="558686" lvl="1" indent="-448193" defTabSz="913770" fontAlgn="base">
              <a:buClr>
                <a:srgbClr val="68217A">
                  <a:lumMod val="50000"/>
                </a:srgbClr>
              </a:buClr>
              <a:buFont typeface="Arial" panose="020B0604020202020204" pitchFamily="34" charset="0"/>
              <a:buChar char="•"/>
            </a:pPr>
            <a:r>
              <a:rPr lang="en-US"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RDD</a:t>
            </a:r>
          </a:p>
          <a:p>
            <a:pPr marL="558686" lvl="1" indent="-448193" defTabSz="913770" fontAlgn="base">
              <a:buClr>
                <a:srgbClr val="68217A">
                  <a:lumMod val="50000"/>
                </a:srgbClr>
              </a:buClr>
              <a:buFont typeface="Arial" panose="020B0604020202020204" pitchFamily="34" charset="0"/>
              <a:buChar char="•"/>
            </a:pPr>
            <a:r>
              <a:rPr lang="en-US"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Scheduler</a:t>
            </a:r>
          </a:p>
          <a:p>
            <a:pPr marL="558686" lvl="1" indent="-448193" defTabSz="913770" fontAlgn="base">
              <a:buClr>
                <a:srgbClr val="68217A">
                  <a:lumMod val="50000"/>
                </a:srgbClr>
              </a:buClr>
              <a:buFont typeface="Arial" panose="020B0604020202020204" pitchFamily="34" charset="0"/>
              <a:buChar char="•"/>
            </a:pPr>
            <a:endParaRPr lang="en-US"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a:p>
            <a:pPr marL="110493" lvl="1" defTabSz="913770" fontAlgn="base">
              <a:buClr>
                <a:srgbClr val="68217A">
                  <a:lumMod val="50000"/>
                </a:srgbClr>
              </a:buClr>
            </a:pPr>
            <a:endParaRPr lang="en-US"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p:txBody>
      </p:sp>
    </p:spTree>
    <p:extLst>
      <p:ext uri="{BB962C8B-B14F-4D97-AF65-F5344CB8AC3E}">
        <p14:creationId xmlns:p14="http://schemas.microsoft.com/office/powerpoint/2010/main" val="1540817693"/>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487"/>
            <a:ext cx="5220356" cy="6857027"/>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5294">
              <a:solidFill>
                <a:srgbClr val="FFFFFF"/>
              </a:solidFill>
              <a:latin typeface="Segoe UI Light"/>
              <a:ea typeface="Segoe UI" pitchFamily="34" charset="0"/>
              <a:cs typeface="Segoe UI" pitchFamily="34" charset="0"/>
            </a:endParaRPr>
          </a:p>
          <a:p>
            <a:pPr defTabSz="914102" fontAlgn="base">
              <a:lnSpc>
                <a:spcPct val="90000"/>
              </a:lnSpc>
              <a:spcBef>
                <a:spcPct val="0"/>
              </a:spcBef>
              <a:spcAft>
                <a:spcPct val="0"/>
              </a:spcAft>
            </a:pPr>
            <a:endParaRPr lang="en-US" sz="5294" dirty="0">
              <a:solidFill>
                <a:srgbClr val="FFFFFF"/>
              </a:solidFill>
              <a:latin typeface="Segoe UI Light"/>
              <a:ea typeface="Segoe UI" pitchFamily="34" charset="0"/>
              <a:cs typeface="Segoe UI" pitchFamily="34" charset="0"/>
            </a:endParaRPr>
          </a:p>
        </p:txBody>
      </p:sp>
      <p:sp>
        <p:nvSpPr>
          <p:cNvPr id="5" name="Rectangle 4"/>
          <p:cNvSpPr/>
          <p:nvPr/>
        </p:nvSpPr>
        <p:spPr bwMode="auto">
          <a:xfrm>
            <a:off x="1" y="6319659"/>
            <a:ext cx="5220356" cy="537855"/>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endParaRPr lang="en-US" sz="2353" kern="0" dirty="0">
              <a:ln>
                <a:solidFill>
                  <a:srgbClr val="FFFFFF">
                    <a:alpha val="0"/>
                  </a:srgbClr>
                </a:solidFill>
              </a:ln>
              <a:solidFill>
                <a:srgbClr val="FFFFFF"/>
              </a:solidFill>
              <a:latin typeface="Segoe UI Semibold" panose="020B0702040204020203" pitchFamily="34" charset="0"/>
              <a:ea typeface="MS PGothic" charset="0"/>
              <a:cs typeface="Segoe UI Semibold" panose="020B0702040204020203" pitchFamily="34" charset="0"/>
            </a:endParaRPr>
          </a:p>
        </p:txBody>
      </p:sp>
      <p:sp>
        <p:nvSpPr>
          <p:cNvPr id="7" name="Rectangle 6"/>
          <p:cNvSpPr/>
          <p:nvPr/>
        </p:nvSpPr>
        <p:spPr>
          <a:xfrm>
            <a:off x="8929" y="1213304"/>
            <a:ext cx="5220355" cy="825547"/>
          </a:xfrm>
          <a:prstGeom prst="rect">
            <a:avLst/>
          </a:prstGeom>
        </p:spPr>
        <p:txBody>
          <a:bodyPr wrap="square" lIns="268927">
            <a:spAutoFit/>
          </a:bodyPr>
          <a:lstStyle/>
          <a:p>
            <a:pPr defTabSz="914102" fontAlgn="base">
              <a:lnSpc>
                <a:spcPct val="90000"/>
              </a:lnSpc>
              <a:spcBef>
                <a:spcPct val="0"/>
              </a:spcBef>
              <a:spcAft>
                <a:spcPct val="0"/>
              </a:spcAft>
            </a:pPr>
            <a:r>
              <a:rPr lang="en-US" sz="5294" dirty="0">
                <a:solidFill>
                  <a:srgbClr val="FFFFFF"/>
                </a:solidFill>
                <a:latin typeface="Segoe UI Light"/>
                <a:ea typeface="Segoe UI" pitchFamily="34" charset="0"/>
                <a:cs typeface="Segoe UI" pitchFamily="34" charset="0"/>
              </a:rPr>
              <a:t>Spark</a:t>
            </a:r>
          </a:p>
        </p:txBody>
      </p:sp>
      <p:sp>
        <p:nvSpPr>
          <p:cNvPr id="2" name="Slide Number Placeholder 1"/>
          <p:cNvSpPr>
            <a:spLocks noGrp="1"/>
          </p:cNvSpPr>
          <p:nvPr>
            <p:ph type="sldNum" sz="quarter" idx="11"/>
          </p:nvPr>
        </p:nvSpPr>
        <p:spPr/>
        <p:txBody>
          <a:bodyPr/>
          <a:lstStyle/>
          <a:p>
            <a:pPr>
              <a:defRPr/>
            </a:pPr>
            <a:fld id="{F8A0AC42-AA1D-4944-8D96-660DE70C7E1B}" type="slidenum">
              <a:rPr lang="en-IN"/>
              <a:pPr>
                <a:defRPr/>
              </a:pPr>
              <a:t>2</a:t>
            </a:fld>
            <a:endParaRPr lang="en-IN" dirty="0"/>
          </a:p>
        </p:txBody>
      </p:sp>
      <p:sp>
        <p:nvSpPr>
          <p:cNvPr id="8" name="TextBox 7"/>
          <p:cNvSpPr txBox="1"/>
          <p:nvPr/>
        </p:nvSpPr>
        <p:spPr>
          <a:xfrm>
            <a:off x="5220356" y="1283299"/>
            <a:ext cx="6553002" cy="3072391"/>
          </a:xfrm>
          <a:prstGeom prst="rect">
            <a:avLst/>
          </a:prstGeom>
          <a:noFill/>
        </p:spPr>
        <p:txBody>
          <a:bodyPr wrap="square" lIns="268927" tIns="143428" rIns="179285" bIns="143428" rtlCol="0">
            <a:noAutofit/>
          </a:bodyPr>
          <a:lstStyle/>
          <a:p>
            <a:pPr marL="52912" lvl="1" defTabSz="913770" fontAlgn="base">
              <a:spcBef>
                <a:spcPts val="1176"/>
              </a:spcBef>
              <a:buClr>
                <a:srgbClr val="68217A">
                  <a:lumMod val="50000"/>
                </a:srgbClr>
              </a:buClr>
            </a:pPr>
            <a:r>
              <a:rPr lang="en-US" sz="3200" dirty="0">
                <a:ln>
                  <a:solidFill>
                    <a:srgbClr val="FFFFFF">
                      <a:alpha val="0"/>
                    </a:srgbClr>
                  </a:solidFill>
                </a:ln>
                <a:solidFill>
                  <a:srgbClr val="68217A"/>
                </a:solidFill>
                <a:latin typeface="Segoe UI Light"/>
                <a:ea typeface="Segoe UI" pitchFamily="34" charset="0"/>
                <a:cs typeface="Segoe UI" pitchFamily="34" charset="0"/>
              </a:rPr>
              <a:t>Agenda</a:t>
            </a:r>
          </a:p>
          <a:p>
            <a:pPr marL="558686" lvl="1" indent="-448193" defTabSz="913770" fontAlgn="base">
              <a:buClr>
                <a:srgbClr val="68217A">
                  <a:lumMod val="50000"/>
                </a:srgbClr>
              </a:buClr>
              <a:buFont typeface="Arial" panose="020B0604020202020204" pitchFamily="34" charset="0"/>
              <a:buChar char="•"/>
            </a:pPr>
            <a:r>
              <a:rPr lang="en-US"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Apache Spark Overview</a:t>
            </a:r>
          </a:p>
          <a:p>
            <a:pPr marL="558686" lvl="1" indent="-448193" defTabSz="913770" fontAlgn="base">
              <a:buClr>
                <a:srgbClr val="68217A">
                  <a:lumMod val="50000"/>
                </a:srgbClr>
              </a:buClr>
              <a:buFont typeface="Arial" panose="020B0604020202020204" pitchFamily="34" charset="0"/>
              <a:buChar char="•"/>
            </a:pPr>
            <a:r>
              <a:rPr lang="en-US"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Concept and Scheduling Mechanism</a:t>
            </a:r>
          </a:p>
          <a:p>
            <a:pPr marL="558686" lvl="1" indent="-448193" defTabSz="913770" fontAlgn="base">
              <a:buClr>
                <a:srgbClr val="68217A">
                  <a:lumMod val="50000"/>
                </a:srgbClr>
              </a:buClr>
              <a:buFont typeface="Arial" panose="020B0604020202020204" pitchFamily="34" charset="0"/>
              <a:buChar char="•"/>
            </a:pPr>
            <a:r>
              <a:rPr lang="en-US"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Other Components Quick Overview</a:t>
            </a:r>
          </a:p>
          <a:p>
            <a:pPr marL="558686" lvl="1" indent="-448193" defTabSz="913770" fontAlgn="base">
              <a:buClr>
                <a:srgbClr val="68217A">
                  <a:lumMod val="50000"/>
                </a:srgbClr>
              </a:buClr>
              <a:buFont typeface="Arial" panose="020B0604020202020204" pitchFamily="34" charset="0"/>
              <a:buChar char="•"/>
            </a:pPr>
            <a:endParaRPr lang="en-US"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a:p>
            <a:pPr marL="110493" lvl="1" defTabSz="913770" fontAlgn="base">
              <a:buClr>
                <a:srgbClr val="68217A">
                  <a:lumMod val="50000"/>
                </a:srgbClr>
              </a:buClr>
            </a:pPr>
            <a:endParaRPr lang="en-US"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p:txBody>
      </p:sp>
    </p:spTree>
    <p:extLst>
      <p:ext uri="{BB962C8B-B14F-4D97-AF65-F5344CB8AC3E}">
        <p14:creationId xmlns:p14="http://schemas.microsoft.com/office/powerpoint/2010/main" val="1874291417"/>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Spark Cluster and Job</a:t>
            </a:r>
          </a:p>
        </p:txBody>
      </p:sp>
      <p:sp>
        <p:nvSpPr>
          <p:cNvPr id="3" name="Content Placeholder 2"/>
          <p:cNvSpPr>
            <a:spLocks noGrp="1"/>
          </p:cNvSpPr>
          <p:nvPr>
            <p:ph idx="4294967295"/>
          </p:nvPr>
        </p:nvSpPr>
        <p:spPr>
          <a:xfrm>
            <a:off x="1023519" y="1835541"/>
            <a:ext cx="10972800" cy="4525963"/>
          </a:xfrm>
        </p:spPr>
        <p:txBody>
          <a:bodyPr>
            <a:normAutofit/>
          </a:bodyPr>
          <a:lstStyle/>
          <a:p>
            <a:pPr marL="0" indent="0">
              <a:buNone/>
            </a:pPr>
            <a:r>
              <a:rPr lang="en-US" sz="2133" dirty="0" err="1">
                <a:latin typeface="Consolas"/>
                <a:cs typeface="Consolas"/>
              </a:rPr>
              <a:t>val</a:t>
            </a:r>
            <a:r>
              <a:rPr lang="en-US" sz="2133" dirty="0">
                <a:latin typeface="Consolas"/>
                <a:cs typeface="Consolas"/>
              </a:rPr>
              <a:t> log = </a:t>
            </a:r>
            <a:r>
              <a:rPr lang="en-US" sz="2133" dirty="0" err="1">
                <a:latin typeface="Consolas"/>
                <a:cs typeface="Consolas"/>
              </a:rPr>
              <a:t>sc.textFile</a:t>
            </a:r>
            <a:r>
              <a:rPr lang="en-US" sz="2133" dirty="0">
                <a:latin typeface="Consolas"/>
                <a:cs typeface="Consolas"/>
              </a:rPr>
              <a:t>(“</a:t>
            </a:r>
            <a:r>
              <a:rPr lang="en-US" sz="2133" dirty="0" err="1">
                <a:latin typeface="Consolas"/>
                <a:cs typeface="Consolas"/>
              </a:rPr>
              <a:t>hdfs</a:t>
            </a:r>
            <a:r>
              <a:rPr lang="en-US" sz="2133" dirty="0">
                <a:latin typeface="Consolas"/>
                <a:cs typeface="Consolas"/>
              </a:rPr>
              <a:t>://...”)</a:t>
            </a:r>
          </a:p>
          <a:p>
            <a:pPr marL="0" indent="0">
              <a:buNone/>
            </a:pPr>
            <a:r>
              <a:rPr lang="en-US" sz="2133" dirty="0" err="1">
                <a:latin typeface="Consolas"/>
                <a:cs typeface="Consolas"/>
              </a:rPr>
              <a:t>val</a:t>
            </a:r>
            <a:r>
              <a:rPr lang="en-US" sz="2133" dirty="0">
                <a:latin typeface="Consolas"/>
                <a:cs typeface="Consolas"/>
              </a:rPr>
              <a:t> errors = </a:t>
            </a:r>
            <a:r>
              <a:rPr lang="en-US" sz="2133" dirty="0" err="1">
                <a:latin typeface="Consolas"/>
                <a:cs typeface="Consolas"/>
              </a:rPr>
              <a:t>file.</a:t>
            </a:r>
            <a:r>
              <a:rPr lang="en-US" sz="2133" dirty="0" err="1">
                <a:solidFill>
                  <a:srgbClr val="0000FF"/>
                </a:solidFill>
                <a:latin typeface="Consolas"/>
                <a:cs typeface="Consolas"/>
              </a:rPr>
              <a:t>filter</a:t>
            </a:r>
            <a:r>
              <a:rPr lang="en-US" sz="2133" dirty="0">
                <a:latin typeface="Consolas"/>
                <a:cs typeface="Consolas"/>
              </a:rPr>
              <a:t>(</a:t>
            </a:r>
            <a:r>
              <a:rPr lang="en-US" sz="2133" dirty="0">
                <a:solidFill>
                  <a:srgbClr val="FF0000"/>
                </a:solidFill>
                <a:latin typeface="Consolas"/>
                <a:cs typeface="Consolas"/>
              </a:rPr>
              <a:t>_.contains(“ERROR”)</a:t>
            </a:r>
            <a:r>
              <a:rPr lang="en-US" sz="2133" dirty="0">
                <a:latin typeface="Consolas"/>
                <a:cs typeface="Consolas"/>
              </a:rPr>
              <a:t>)</a:t>
            </a:r>
          </a:p>
          <a:p>
            <a:pPr marL="0" indent="0">
              <a:buNone/>
            </a:pPr>
            <a:r>
              <a:rPr lang="en-US" sz="2133" dirty="0" err="1">
                <a:latin typeface="Consolas"/>
                <a:cs typeface="Consolas"/>
              </a:rPr>
              <a:t>errors.</a:t>
            </a:r>
            <a:r>
              <a:rPr lang="en-US" sz="2133" dirty="0" err="1">
                <a:solidFill>
                  <a:srgbClr val="0000FF"/>
                </a:solidFill>
                <a:latin typeface="Consolas"/>
                <a:cs typeface="Consolas"/>
              </a:rPr>
              <a:t>cache</a:t>
            </a:r>
            <a:r>
              <a:rPr lang="en-US" sz="2133" dirty="0">
                <a:latin typeface="Consolas"/>
                <a:cs typeface="Consolas"/>
              </a:rPr>
              <a:t>()</a:t>
            </a:r>
          </a:p>
          <a:p>
            <a:pPr marL="0" indent="0">
              <a:buNone/>
            </a:pPr>
            <a:endParaRPr lang="en-US" sz="2133" dirty="0">
              <a:latin typeface="Consolas"/>
              <a:cs typeface="Consolas"/>
            </a:endParaRPr>
          </a:p>
          <a:p>
            <a:pPr marL="0" indent="0">
              <a:buNone/>
            </a:pPr>
            <a:r>
              <a:rPr lang="en-US" sz="2133" dirty="0" err="1">
                <a:latin typeface="Consolas"/>
                <a:cs typeface="Consolas"/>
              </a:rPr>
              <a:t>errors.</a:t>
            </a:r>
            <a:r>
              <a:rPr lang="en-US" sz="2133" dirty="0" err="1">
                <a:solidFill>
                  <a:srgbClr val="0000FF"/>
                </a:solidFill>
                <a:latin typeface="Consolas"/>
                <a:cs typeface="Consolas"/>
              </a:rPr>
              <a:t>filter</a:t>
            </a:r>
            <a:r>
              <a:rPr lang="en-US" sz="2133" dirty="0">
                <a:latin typeface="Consolas"/>
                <a:cs typeface="Consolas"/>
              </a:rPr>
              <a:t>(</a:t>
            </a:r>
            <a:r>
              <a:rPr lang="en-US" sz="2133" dirty="0">
                <a:solidFill>
                  <a:srgbClr val="FF0000"/>
                </a:solidFill>
                <a:latin typeface="Consolas"/>
                <a:cs typeface="Consolas"/>
              </a:rPr>
              <a:t>_.contains(“I/O”)</a:t>
            </a:r>
            <a:r>
              <a:rPr lang="en-US" sz="2133" dirty="0">
                <a:latin typeface="Consolas"/>
                <a:cs typeface="Consolas"/>
              </a:rPr>
              <a:t>).</a:t>
            </a:r>
            <a:r>
              <a:rPr lang="en-US" sz="2133" dirty="0">
                <a:solidFill>
                  <a:srgbClr val="0000FF"/>
                </a:solidFill>
                <a:latin typeface="Consolas"/>
                <a:cs typeface="Consolas"/>
              </a:rPr>
              <a:t>count</a:t>
            </a:r>
            <a:r>
              <a:rPr lang="en-US" sz="2133" dirty="0">
                <a:latin typeface="Consolas"/>
                <a:cs typeface="Consolas"/>
              </a:rPr>
              <a:t>()</a:t>
            </a:r>
          </a:p>
          <a:p>
            <a:pPr marL="0" indent="0">
              <a:buNone/>
            </a:pPr>
            <a:r>
              <a:rPr lang="en-US" sz="2133" dirty="0" err="1">
                <a:latin typeface="Consolas"/>
                <a:cs typeface="Consolas"/>
              </a:rPr>
              <a:t>errors.</a:t>
            </a:r>
            <a:r>
              <a:rPr lang="en-US" sz="2133" dirty="0" err="1">
                <a:solidFill>
                  <a:srgbClr val="0000FF"/>
                </a:solidFill>
                <a:latin typeface="Consolas"/>
                <a:cs typeface="Consolas"/>
              </a:rPr>
              <a:t>filter</a:t>
            </a:r>
            <a:r>
              <a:rPr lang="en-US" sz="2133" dirty="0">
                <a:latin typeface="Consolas"/>
                <a:cs typeface="Consolas"/>
              </a:rPr>
              <a:t>(</a:t>
            </a:r>
            <a:r>
              <a:rPr lang="en-US" sz="2133" dirty="0">
                <a:solidFill>
                  <a:srgbClr val="FF0000"/>
                </a:solidFill>
                <a:latin typeface="Consolas"/>
                <a:cs typeface="Consolas"/>
              </a:rPr>
              <a:t>_.contains(“timeout”)</a:t>
            </a:r>
            <a:r>
              <a:rPr lang="en-US" sz="2133" dirty="0">
                <a:latin typeface="Consolas"/>
                <a:cs typeface="Consolas"/>
              </a:rPr>
              <a:t>).</a:t>
            </a:r>
            <a:r>
              <a:rPr lang="en-US" sz="2133" dirty="0">
                <a:solidFill>
                  <a:srgbClr val="0000FF"/>
                </a:solidFill>
                <a:latin typeface="Consolas"/>
                <a:cs typeface="Consolas"/>
              </a:rPr>
              <a:t>count</a:t>
            </a:r>
            <a:r>
              <a:rPr lang="en-US" sz="2133" dirty="0">
                <a:latin typeface="Consolas"/>
                <a:cs typeface="Consolas"/>
              </a:rPr>
              <a:t>()</a:t>
            </a:r>
          </a:p>
        </p:txBody>
      </p:sp>
      <p:sp>
        <p:nvSpPr>
          <p:cNvPr id="4" name="TextBox 3"/>
          <p:cNvSpPr txBox="1"/>
          <p:nvPr/>
        </p:nvSpPr>
        <p:spPr>
          <a:xfrm>
            <a:off x="3118345" y="1899696"/>
            <a:ext cx="184731" cy="461665"/>
          </a:xfrm>
          <a:prstGeom prst="rect">
            <a:avLst/>
          </a:prstGeom>
          <a:noFill/>
        </p:spPr>
        <p:txBody>
          <a:bodyPr wrap="none" rtlCol="0">
            <a:spAutoFit/>
          </a:bodyPr>
          <a:lstStyle/>
          <a:p>
            <a:endParaRPr lang="en-US" sz="2400" dirty="0"/>
          </a:p>
        </p:txBody>
      </p:sp>
      <p:sp>
        <p:nvSpPr>
          <p:cNvPr id="5" name="TextBox 4"/>
          <p:cNvSpPr txBox="1"/>
          <p:nvPr/>
        </p:nvSpPr>
        <p:spPr>
          <a:xfrm>
            <a:off x="1920570" y="2643054"/>
            <a:ext cx="184731" cy="461665"/>
          </a:xfrm>
          <a:prstGeom prst="rect">
            <a:avLst/>
          </a:prstGeom>
          <a:noFill/>
        </p:spPr>
        <p:txBody>
          <a:bodyPr wrap="none" rtlCol="0">
            <a:spAutoFit/>
          </a:bodyPr>
          <a:lstStyle/>
          <a:p>
            <a:endParaRPr lang="en-US" sz="2400" dirty="0"/>
          </a:p>
        </p:txBody>
      </p:sp>
      <p:grpSp>
        <p:nvGrpSpPr>
          <p:cNvPr id="44" name="Group 43"/>
          <p:cNvGrpSpPr/>
          <p:nvPr/>
        </p:nvGrpSpPr>
        <p:grpSpPr>
          <a:xfrm>
            <a:off x="9001656" y="1317265"/>
            <a:ext cx="1719977" cy="1963807"/>
            <a:chOff x="6751241" y="987948"/>
            <a:chExt cx="1289983" cy="1472855"/>
          </a:xfrm>
        </p:grpSpPr>
        <p:pic>
          <p:nvPicPr>
            <p:cNvPr id="6" name="Picture 5"/>
            <p:cNvPicPr>
              <a:picLocks noChangeAspect="1"/>
            </p:cNvPicPr>
            <p:nvPr/>
          </p:nvPicPr>
          <p:blipFill>
            <a:blip r:embed="rId2"/>
            <a:stretch>
              <a:fillRect/>
            </a:stretch>
          </p:blipFill>
          <p:spPr>
            <a:xfrm>
              <a:off x="7181235" y="987948"/>
              <a:ext cx="859989" cy="1472855"/>
            </a:xfrm>
            <a:prstGeom prst="rect">
              <a:avLst/>
            </a:prstGeom>
          </p:spPr>
        </p:pic>
        <p:sp>
          <p:nvSpPr>
            <p:cNvPr id="10" name="Rounded Rectangle 9"/>
            <p:cNvSpPr/>
            <p:nvPr/>
          </p:nvSpPr>
          <p:spPr>
            <a:xfrm>
              <a:off x="6751241" y="1020880"/>
              <a:ext cx="1098070" cy="358540"/>
            </a:xfrm>
            <a:prstGeom prst="round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sz="2667" dirty="0"/>
                <a:t>Driver</a:t>
              </a:r>
              <a:endParaRPr lang="en-US" sz="2133" dirty="0">
                <a:latin typeface="Consolas"/>
                <a:cs typeface="Consolas"/>
              </a:endParaRPr>
            </a:p>
          </p:txBody>
        </p:sp>
      </p:grpSp>
      <p:grpSp>
        <p:nvGrpSpPr>
          <p:cNvPr id="45" name="Group 44"/>
          <p:cNvGrpSpPr/>
          <p:nvPr/>
        </p:nvGrpSpPr>
        <p:grpSpPr>
          <a:xfrm>
            <a:off x="5493084" y="4559346"/>
            <a:ext cx="1464093" cy="1963807"/>
            <a:chOff x="4119813" y="3419509"/>
            <a:chExt cx="1098070" cy="1472855"/>
          </a:xfrm>
        </p:grpSpPr>
        <p:pic>
          <p:nvPicPr>
            <p:cNvPr id="7" name="Picture 6"/>
            <p:cNvPicPr>
              <a:picLocks noChangeAspect="1"/>
            </p:cNvPicPr>
            <p:nvPr/>
          </p:nvPicPr>
          <p:blipFill>
            <a:blip r:embed="rId2"/>
            <a:stretch>
              <a:fillRect/>
            </a:stretch>
          </p:blipFill>
          <p:spPr>
            <a:xfrm>
              <a:off x="4357894" y="3419509"/>
              <a:ext cx="859989" cy="1472855"/>
            </a:xfrm>
            <a:prstGeom prst="rect">
              <a:avLst/>
            </a:prstGeom>
          </p:spPr>
        </p:pic>
        <p:sp>
          <p:nvSpPr>
            <p:cNvPr id="11" name="Rounded Rectangle 10"/>
            <p:cNvSpPr/>
            <p:nvPr/>
          </p:nvSpPr>
          <p:spPr>
            <a:xfrm>
              <a:off x="4119813" y="3427188"/>
              <a:ext cx="1098070" cy="358540"/>
            </a:xfrm>
            <a:prstGeom prst="round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sz="2667" dirty="0"/>
                <a:t>Worker</a:t>
              </a:r>
              <a:endParaRPr lang="en-US" sz="2133" dirty="0">
                <a:latin typeface="Consolas"/>
                <a:cs typeface="Consolas"/>
              </a:endParaRPr>
            </a:p>
          </p:txBody>
        </p:sp>
      </p:grpSp>
      <p:grpSp>
        <p:nvGrpSpPr>
          <p:cNvPr id="46" name="Group 45"/>
          <p:cNvGrpSpPr/>
          <p:nvPr/>
        </p:nvGrpSpPr>
        <p:grpSpPr>
          <a:xfrm>
            <a:off x="7537562" y="4538710"/>
            <a:ext cx="1464093" cy="1963807"/>
            <a:chOff x="5653171" y="3404032"/>
            <a:chExt cx="1098070" cy="1472855"/>
          </a:xfrm>
        </p:grpSpPr>
        <p:pic>
          <p:nvPicPr>
            <p:cNvPr id="8" name="Picture 7"/>
            <p:cNvPicPr>
              <a:picLocks noChangeAspect="1"/>
            </p:cNvPicPr>
            <p:nvPr/>
          </p:nvPicPr>
          <p:blipFill>
            <a:blip r:embed="rId2"/>
            <a:stretch>
              <a:fillRect/>
            </a:stretch>
          </p:blipFill>
          <p:spPr>
            <a:xfrm>
              <a:off x="5891252" y="3404032"/>
              <a:ext cx="859989" cy="1472855"/>
            </a:xfrm>
            <a:prstGeom prst="rect">
              <a:avLst/>
            </a:prstGeom>
          </p:spPr>
        </p:pic>
        <p:sp>
          <p:nvSpPr>
            <p:cNvPr id="13" name="Rounded Rectangle 12"/>
            <p:cNvSpPr/>
            <p:nvPr/>
          </p:nvSpPr>
          <p:spPr>
            <a:xfrm>
              <a:off x="5653171" y="3427188"/>
              <a:ext cx="1098070" cy="358540"/>
            </a:xfrm>
            <a:prstGeom prst="round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sz="2667" dirty="0"/>
                <a:t>Worker</a:t>
              </a:r>
              <a:endParaRPr lang="en-US" sz="2133" dirty="0">
                <a:latin typeface="Consolas"/>
                <a:cs typeface="Consolas"/>
              </a:endParaRPr>
            </a:p>
          </p:txBody>
        </p:sp>
      </p:grpSp>
      <p:grpSp>
        <p:nvGrpSpPr>
          <p:cNvPr id="47" name="Group 46"/>
          <p:cNvGrpSpPr/>
          <p:nvPr/>
        </p:nvGrpSpPr>
        <p:grpSpPr>
          <a:xfrm>
            <a:off x="9574981" y="4538710"/>
            <a:ext cx="1472161" cy="1963807"/>
            <a:chOff x="7181235" y="3404032"/>
            <a:chExt cx="1104121" cy="1472855"/>
          </a:xfrm>
        </p:grpSpPr>
        <p:pic>
          <p:nvPicPr>
            <p:cNvPr id="9" name="Picture 8"/>
            <p:cNvPicPr>
              <a:picLocks noChangeAspect="1"/>
            </p:cNvPicPr>
            <p:nvPr/>
          </p:nvPicPr>
          <p:blipFill>
            <a:blip r:embed="rId2"/>
            <a:stretch>
              <a:fillRect/>
            </a:stretch>
          </p:blipFill>
          <p:spPr>
            <a:xfrm>
              <a:off x="7425367" y="3404032"/>
              <a:ext cx="859989" cy="1472855"/>
            </a:xfrm>
            <a:prstGeom prst="rect">
              <a:avLst/>
            </a:prstGeom>
          </p:spPr>
        </p:pic>
        <p:sp>
          <p:nvSpPr>
            <p:cNvPr id="14" name="Rounded Rectangle 13"/>
            <p:cNvSpPr/>
            <p:nvPr/>
          </p:nvSpPr>
          <p:spPr>
            <a:xfrm>
              <a:off x="7181235" y="3427188"/>
              <a:ext cx="1098070" cy="358540"/>
            </a:xfrm>
            <a:prstGeom prst="round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sz="2667" dirty="0"/>
                <a:t>Worker</a:t>
              </a:r>
              <a:endParaRPr lang="en-US" sz="2133" dirty="0">
                <a:latin typeface="Consolas"/>
                <a:cs typeface="Consolas"/>
              </a:endParaRPr>
            </a:p>
          </p:txBody>
        </p:sp>
      </p:grpSp>
      <p:grpSp>
        <p:nvGrpSpPr>
          <p:cNvPr id="49" name="Group 48"/>
          <p:cNvGrpSpPr/>
          <p:nvPr/>
        </p:nvGrpSpPr>
        <p:grpSpPr>
          <a:xfrm>
            <a:off x="5493084" y="5887137"/>
            <a:ext cx="5545989" cy="492156"/>
            <a:chOff x="4119813" y="4415352"/>
            <a:chExt cx="4159492" cy="369117"/>
          </a:xfrm>
        </p:grpSpPr>
        <p:sp>
          <p:nvSpPr>
            <p:cNvPr id="15" name="Rounded Rectangle 14"/>
            <p:cNvSpPr/>
            <p:nvPr/>
          </p:nvSpPr>
          <p:spPr>
            <a:xfrm>
              <a:off x="7181235" y="4415352"/>
              <a:ext cx="1098070" cy="358540"/>
            </a:xfrm>
            <a:prstGeom prst="roundRect">
              <a:avLst/>
            </a:prstGeom>
            <a:ln>
              <a:headEnd type="none" w="med" len="med"/>
              <a:tailEnd type="none"/>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sz="2667" dirty="0"/>
                <a:t>Block3</a:t>
              </a:r>
              <a:endParaRPr lang="en-US" sz="2133" dirty="0">
                <a:latin typeface="Consolas"/>
                <a:cs typeface="Consolas"/>
              </a:endParaRPr>
            </a:p>
          </p:txBody>
        </p:sp>
        <p:sp>
          <p:nvSpPr>
            <p:cNvPr id="16" name="Rounded Rectangle 15"/>
            <p:cNvSpPr/>
            <p:nvPr/>
          </p:nvSpPr>
          <p:spPr>
            <a:xfrm>
              <a:off x="4119813" y="4425929"/>
              <a:ext cx="1098070" cy="358540"/>
            </a:xfrm>
            <a:prstGeom prst="roundRect">
              <a:avLst/>
            </a:prstGeom>
            <a:ln>
              <a:headEnd type="none" w="med" len="med"/>
              <a:tailEnd type="none"/>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sz="2667" dirty="0"/>
                <a:t>Block1</a:t>
              </a:r>
              <a:endParaRPr lang="en-US" sz="2133" dirty="0">
                <a:latin typeface="Consolas"/>
                <a:cs typeface="Consolas"/>
              </a:endParaRPr>
            </a:p>
          </p:txBody>
        </p:sp>
        <p:sp>
          <p:nvSpPr>
            <p:cNvPr id="17" name="Rounded Rectangle 16"/>
            <p:cNvSpPr/>
            <p:nvPr/>
          </p:nvSpPr>
          <p:spPr>
            <a:xfrm>
              <a:off x="5653171" y="4415352"/>
              <a:ext cx="1098070" cy="358540"/>
            </a:xfrm>
            <a:prstGeom prst="roundRect">
              <a:avLst/>
            </a:prstGeom>
            <a:ln>
              <a:headEnd type="none" w="med" len="med"/>
              <a:tailEnd type="none"/>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sz="2667" dirty="0"/>
                <a:t>Block2</a:t>
              </a:r>
              <a:endParaRPr lang="en-US" sz="2133" dirty="0">
                <a:latin typeface="Consolas"/>
                <a:cs typeface="Consolas"/>
              </a:endParaRPr>
            </a:p>
          </p:txBody>
        </p:sp>
      </p:grpSp>
      <p:grpSp>
        <p:nvGrpSpPr>
          <p:cNvPr id="48" name="Group 47"/>
          <p:cNvGrpSpPr/>
          <p:nvPr/>
        </p:nvGrpSpPr>
        <p:grpSpPr>
          <a:xfrm>
            <a:off x="5810526" y="5047637"/>
            <a:ext cx="5554057" cy="504731"/>
            <a:chOff x="4357894" y="3785728"/>
            <a:chExt cx="4165543" cy="378548"/>
          </a:xfrm>
        </p:grpSpPr>
        <p:sp>
          <p:nvSpPr>
            <p:cNvPr id="18" name="Rounded Rectangle 17"/>
            <p:cNvSpPr/>
            <p:nvPr/>
          </p:nvSpPr>
          <p:spPr>
            <a:xfrm>
              <a:off x="4357894" y="3785728"/>
              <a:ext cx="1098070" cy="358540"/>
            </a:xfrm>
            <a:prstGeom prst="round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b"/>
            <a:lstStyle/>
            <a:p>
              <a:pPr algn="ctr"/>
              <a:r>
                <a:rPr lang="en-US" sz="2667" dirty="0"/>
                <a:t>Cache1</a:t>
              </a:r>
              <a:endParaRPr lang="en-US" sz="2133" dirty="0">
                <a:latin typeface="Consolas"/>
                <a:cs typeface="Consolas"/>
              </a:endParaRPr>
            </a:p>
          </p:txBody>
        </p:sp>
        <p:sp>
          <p:nvSpPr>
            <p:cNvPr id="19" name="Rounded Rectangle 18"/>
            <p:cNvSpPr/>
            <p:nvPr/>
          </p:nvSpPr>
          <p:spPr>
            <a:xfrm>
              <a:off x="5891252" y="3805736"/>
              <a:ext cx="1098070" cy="358540"/>
            </a:xfrm>
            <a:prstGeom prst="round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b"/>
            <a:lstStyle/>
            <a:p>
              <a:pPr algn="ctr"/>
              <a:r>
                <a:rPr lang="en-US" sz="2667" dirty="0"/>
                <a:t>Cache2</a:t>
              </a:r>
              <a:endParaRPr lang="en-US" sz="2133" dirty="0">
                <a:latin typeface="Consolas"/>
                <a:cs typeface="Consolas"/>
              </a:endParaRPr>
            </a:p>
          </p:txBody>
        </p:sp>
        <p:sp>
          <p:nvSpPr>
            <p:cNvPr id="20" name="Rounded Rectangle 19"/>
            <p:cNvSpPr/>
            <p:nvPr/>
          </p:nvSpPr>
          <p:spPr>
            <a:xfrm>
              <a:off x="7425367" y="3785728"/>
              <a:ext cx="1098070" cy="358540"/>
            </a:xfrm>
            <a:prstGeom prst="roundRect">
              <a:avLst/>
            </a:prstGeom>
            <a:ln>
              <a:headEnd type="none" w="med" len="med"/>
              <a:tailEnd type="none"/>
            </a:ln>
          </p:spPr>
          <p:style>
            <a:lnRef idx="1">
              <a:schemeClr val="accent3"/>
            </a:lnRef>
            <a:fillRef idx="2">
              <a:schemeClr val="accent3"/>
            </a:fillRef>
            <a:effectRef idx="1">
              <a:schemeClr val="accent3"/>
            </a:effectRef>
            <a:fontRef idx="minor">
              <a:schemeClr val="dk1"/>
            </a:fontRef>
          </p:style>
          <p:txBody>
            <a:bodyPr rtlCol="0" anchor="b"/>
            <a:lstStyle/>
            <a:p>
              <a:pPr algn="ctr"/>
              <a:r>
                <a:rPr lang="en-US" sz="2667" dirty="0"/>
                <a:t>Cache2</a:t>
              </a:r>
              <a:endParaRPr lang="en-US" sz="2133" dirty="0">
                <a:latin typeface="Consolas"/>
                <a:cs typeface="Consolas"/>
              </a:endParaRPr>
            </a:p>
          </p:txBody>
        </p:sp>
      </p:grpSp>
      <p:grpSp>
        <p:nvGrpSpPr>
          <p:cNvPr id="51" name="Group 50"/>
          <p:cNvGrpSpPr/>
          <p:nvPr/>
        </p:nvGrpSpPr>
        <p:grpSpPr>
          <a:xfrm>
            <a:off x="6225131" y="3291124"/>
            <a:ext cx="4081896" cy="1288513"/>
            <a:chOff x="4668848" y="2460803"/>
            <a:chExt cx="3061422" cy="966385"/>
          </a:xfrm>
        </p:grpSpPr>
        <p:cxnSp>
          <p:nvCxnSpPr>
            <p:cNvPr id="25" name="Straight Arrow Connector 24"/>
            <p:cNvCxnSpPr>
              <a:stCxn id="6" idx="2"/>
              <a:endCxn id="11" idx="0"/>
            </p:cNvCxnSpPr>
            <p:nvPr/>
          </p:nvCxnSpPr>
          <p:spPr>
            <a:xfrm flipH="1">
              <a:off x="4668848" y="2460803"/>
              <a:ext cx="2942382" cy="9663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6" idx="2"/>
              <a:endCxn id="8" idx="0"/>
            </p:cNvCxnSpPr>
            <p:nvPr/>
          </p:nvCxnSpPr>
          <p:spPr>
            <a:xfrm flipH="1">
              <a:off x="6321247" y="2460803"/>
              <a:ext cx="1289983" cy="9432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6" idx="2"/>
              <a:endCxn id="14" idx="0"/>
            </p:cNvCxnSpPr>
            <p:nvPr/>
          </p:nvCxnSpPr>
          <p:spPr>
            <a:xfrm>
              <a:off x="7611230" y="2460803"/>
              <a:ext cx="119040" cy="9663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52" name="Group 51"/>
          <p:cNvGrpSpPr/>
          <p:nvPr/>
        </p:nvGrpSpPr>
        <p:grpSpPr>
          <a:xfrm>
            <a:off x="6476999" y="3291124"/>
            <a:ext cx="3988749" cy="1288513"/>
            <a:chOff x="4882439" y="2414612"/>
            <a:chExt cx="2991562" cy="966385"/>
          </a:xfrm>
        </p:grpSpPr>
        <p:cxnSp>
          <p:nvCxnSpPr>
            <p:cNvPr id="31" name="Straight Arrow Connector 30"/>
            <p:cNvCxnSpPr/>
            <p:nvPr/>
          </p:nvCxnSpPr>
          <p:spPr>
            <a:xfrm flipH="1" flipV="1">
              <a:off x="7754959" y="2414612"/>
              <a:ext cx="119042" cy="9587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6522856" y="2414612"/>
              <a:ext cx="1232103" cy="9432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4882439" y="2493809"/>
              <a:ext cx="2872520" cy="8871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54" name="Rounded Rectangular Callout 53"/>
          <p:cNvSpPr/>
          <p:nvPr/>
        </p:nvSpPr>
        <p:spPr>
          <a:xfrm>
            <a:off x="7467006" y="2914047"/>
            <a:ext cx="1464093" cy="482672"/>
          </a:xfrm>
          <a:prstGeom prst="wedgeRoundRectCallout">
            <a:avLst>
              <a:gd name="adj1" fmla="val -71915"/>
              <a:gd name="adj2" fmla="val 100506"/>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Action!</a:t>
            </a:r>
          </a:p>
        </p:txBody>
      </p:sp>
      <p:sp>
        <p:nvSpPr>
          <p:cNvPr id="35" name="Rounded Rectangle 34"/>
          <p:cNvSpPr/>
          <p:nvPr/>
        </p:nvSpPr>
        <p:spPr>
          <a:xfrm>
            <a:off x="5701908" y="6285354"/>
            <a:ext cx="1464093" cy="478053"/>
          </a:xfrm>
          <a:prstGeom prst="round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sz="2667" dirty="0"/>
              <a:t>Driver</a:t>
            </a:r>
            <a:endParaRPr lang="en-US" sz="2133" dirty="0">
              <a:latin typeface="Consolas"/>
              <a:cs typeface="Consolas"/>
            </a:endParaRPr>
          </a:p>
        </p:txBody>
      </p:sp>
      <p:pic>
        <p:nvPicPr>
          <p:cNvPr id="37" name="Picture 36"/>
          <p:cNvPicPr>
            <a:picLocks noChangeAspect="1"/>
          </p:cNvPicPr>
          <p:nvPr/>
        </p:nvPicPr>
        <p:blipFill>
          <a:blip r:embed="rId2"/>
          <a:stretch>
            <a:fillRect/>
          </a:stretch>
        </p:blipFill>
        <p:spPr>
          <a:xfrm>
            <a:off x="3447597" y="4098522"/>
            <a:ext cx="1146652" cy="1963807"/>
          </a:xfrm>
          <a:prstGeom prst="rect">
            <a:avLst/>
          </a:prstGeom>
        </p:spPr>
      </p:pic>
      <p:sp>
        <p:nvSpPr>
          <p:cNvPr id="38" name="Rounded Rectangle 37"/>
          <p:cNvSpPr/>
          <p:nvPr/>
        </p:nvSpPr>
        <p:spPr>
          <a:xfrm>
            <a:off x="3286949" y="4321969"/>
            <a:ext cx="1659480" cy="752345"/>
          </a:xfrm>
          <a:prstGeom prst="roundRect">
            <a:avLst/>
          </a:prstGeom>
          <a:solidFill>
            <a:schemeClr val="accent5">
              <a:lumMod val="60000"/>
              <a:lumOff val="40000"/>
            </a:schemeClr>
          </a:solidFill>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sz="2133" dirty="0">
                <a:latin typeface="Consolas"/>
                <a:cs typeface="Consolas"/>
              </a:rPr>
              <a:t>Cluster</a:t>
            </a:r>
          </a:p>
          <a:p>
            <a:pPr algn="ctr"/>
            <a:r>
              <a:rPr lang="en-US" sz="2133" dirty="0">
                <a:latin typeface="Consolas"/>
                <a:cs typeface="Consolas"/>
              </a:rPr>
              <a:t>Manager</a:t>
            </a:r>
          </a:p>
        </p:txBody>
      </p:sp>
    </p:spTree>
    <p:extLst>
      <p:ext uri="{BB962C8B-B14F-4D97-AF65-F5344CB8AC3E}">
        <p14:creationId xmlns:p14="http://schemas.microsoft.com/office/powerpoint/2010/main" val="1211841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54"/>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5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5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4" grpId="0" animBg="1"/>
      <p:bldP spid="54" grpId="1" animBg="1"/>
      <p:bldP spid="35" grpId="0" animBg="1"/>
      <p:bldP spid="3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RDD view</a:t>
            </a:r>
          </a:p>
        </p:txBody>
      </p:sp>
      <p:sp>
        <p:nvSpPr>
          <p:cNvPr id="4" name="Rounded Rectangle 3"/>
          <p:cNvSpPr/>
          <p:nvPr/>
        </p:nvSpPr>
        <p:spPr>
          <a:xfrm>
            <a:off x="2149881" y="2458017"/>
            <a:ext cx="3531808" cy="1053580"/>
          </a:xfrm>
          <a:prstGeom prst="round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sz="2667" dirty="0" err="1"/>
              <a:t>HadoopRDD</a:t>
            </a:r>
            <a:br>
              <a:rPr lang="en-US" sz="2667" dirty="0"/>
            </a:br>
            <a:r>
              <a:rPr lang="en-US" sz="2133" dirty="0">
                <a:latin typeface="Consolas"/>
                <a:cs typeface="Consolas"/>
              </a:rPr>
              <a:t>path = </a:t>
            </a:r>
            <a:r>
              <a:rPr lang="en-US" sz="2133" dirty="0" err="1">
                <a:latin typeface="Consolas"/>
                <a:cs typeface="Consolas"/>
              </a:rPr>
              <a:t>hdfs</a:t>
            </a:r>
            <a:r>
              <a:rPr lang="en-US" sz="2133" dirty="0">
                <a:latin typeface="Consolas"/>
                <a:cs typeface="Consolas"/>
              </a:rPr>
              <a:t>://...</a:t>
            </a:r>
          </a:p>
        </p:txBody>
      </p:sp>
      <p:sp>
        <p:nvSpPr>
          <p:cNvPr id="5" name="Rounded Rectangle 4"/>
          <p:cNvSpPr/>
          <p:nvPr/>
        </p:nvSpPr>
        <p:spPr>
          <a:xfrm>
            <a:off x="2149881" y="4331973"/>
            <a:ext cx="3531808" cy="1483681"/>
          </a:xfrm>
          <a:prstGeom prst="round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sz="2667" dirty="0" err="1"/>
              <a:t>FilteredRDD</a:t>
            </a:r>
            <a:br>
              <a:rPr lang="en-US" sz="2667" dirty="0"/>
            </a:br>
            <a:r>
              <a:rPr lang="en-US" sz="2133" dirty="0" err="1">
                <a:latin typeface="Consolas"/>
                <a:cs typeface="Consolas"/>
              </a:rPr>
              <a:t>func</a:t>
            </a:r>
            <a:r>
              <a:rPr lang="en-US" sz="2133" dirty="0">
                <a:latin typeface="Consolas"/>
                <a:cs typeface="Consolas"/>
              </a:rPr>
              <a:t> = _.contains(…)</a:t>
            </a:r>
            <a:br>
              <a:rPr lang="en-US" sz="2133" dirty="0">
                <a:latin typeface="Consolas"/>
                <a:cs typeface="Consolas"/>
              </a:rPr>
            </a:br>
            <a:r>
              <a:rPr lang="en-US" sz="2133" dirty="0" err="1">
                <a:latin typeface="Consolas"/>
                <a:cs typeface="Consolas"/>
              </a:rPr>
              <a:t>shouldCache</a:t>
            </a:r>
            <a:r>
              <a:rPr lang="en-US" sz="2133" dirty="0">
                <a:latin typeface="Consolas"/>
                <a:cs typeface="Consolas"/>
              </a:rPr>
              <a:t> = true</a:t>
            </a:r>
          </a:p>
        </p:txBody>
      </p:sp>
      <p:cxnSp>
        <p:nvCxnSpPr>
          <p:cNvPr id="6" name="Straight Arrow Connector 5"/>
          <p:cNvCxnSpPr>
            <a:stCxn id="4" idx="2"/>
            <a:endCxn id="5" idx="0"/>
          </p:cNvCxnSpPr>
          <p:nvPr/>
        </p:nvCxnSpPr>
        <p:spPr>
          <a:xfrm>
            <a:off x="3915785" y="3511596"/>
            <a:ext cx="0" cy="82037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174284" y="2353192"/>
            <a:ext cx="744114" cy="502766"/>
          </a:xfrm>
          <a:prstGeom prst="rect">
            <a:avLst/>
          </a:prstGeom>
          <a:noFill/>
        </p:spPr>
        <p:txBody>
          <a:bodyPr wrap="none" rtlCol="0">
            <a:spAutoFit/>
          </a:bodyPr>
          <a:lstStyle/>
          <a:p>
            <a:r>
              <a:rPr lang="en-US" sz="2667" dirty="0">
                <a:cs typeface="Corbel"/>
              </a:rPr>
              <a:t>log:</a:t>
            </a:r>
          </a:p>
        </p:txBody>
      </p:sp>
      <p:sp>
        <p:nvSpPr>
          <p:cNvPr id="8" name="TextBox 7"/>
          <p:cNvSpPr txBox="1"/>
          <p:nvPr/>
        </p:nvSpPr>
        <p:spPr>
          <a:xfrm>
            <a:off x="670341" y="4235213"/>
            <a:ext cx="1043555" cy="461665"/>
          </a:xfrm>
          <a:prstGeom prst="rect">
            <a:avLst/>
          </a:prstGeom>
          <a:noFill/>
        </p:spPr>
        <p:txBody>
          <a:bodyPr wrap="none" rtlCol="0">
            <a:spAutoFit/>
          </a:bodyPr>
          <a:lstStyle/>
          <a:p>
            <a:r>
              <a:rPr lang="en-US" sz="2400" dirty="0">
                <a:cs typeface="Corbel"/>
              </a:rPr>
              <a:t>errors:</a:t>
            </a:r>
          </a:p>
        </p:txBody>
      </p:sp>
      <p:sp>
        <p:nvSpPr>
          <p:cNvPr id="10" name="Rounded Rectangle 9"/>
          <p:cNvSpPr/>
          <p:nvPr/>
        </p:nvSpPr>
        <p:spPr>
          <a:xfrm>
            <a:off x="7374838" y="2558625"/>
            <a:ext cx="3938433" cy="826695"/>
          </a:xfrm>
          <a:prstGeom prst="roundRect">
            <a:avLst/>
          </a:prstGeom>
          <a:solidFill>
            <a:sysClr val="window" lastClr="FFFFFF"/>
          </a:solidFill>
          <a:ln w="22225" cap="flat" cmpd="sng" algn="ctr">
            <a:solidFill>
              <a:srgbClr val="4F81BD"/>
            </a:solidFill>
            <a:prstDash val="solid"/>
          </a:ln>
          <a:effectLst/>
        </p:spPr>
        <p:txBody>
          <a:bodyPr rtlCol="0" anchor="ctr"/>
          <a:lstStyle/>
          <a:p>
            <a:pPr algn="ctr" defTabSz="1219170">
              <a:defRPr/>
            </a:pPr>
            <a:endParaRPr lang="en-US" sz="2133" kern="0">
              <a:solidFill>
                <a:sysClr val="windowText" lastClr="000000"/>
              </a:solidFill>
              <a:cs typeface="Corbel"/>
            </a:endParaRPr>
          </a:p>
        </p:txBody>
      </p:sp>
      <p:grpSp>
        <p:nvGrpSpPr>
          <p:cNvPr id="36" name="Group 35"/>
          <p:cNvGrpSpPr/>
          <p:nvPr/>
        </p:nvGrpSpPr>
        <p:grpSpPr>
          <a:xfrm>
            <a:off x="7384476" y="2707178"/>
            <a:ext cx="3938433" cy="2656921"/>
            <a:chOff x="5538356" y="2030383"/>
            <a:chExt cx="2953825" cy="1992691"/>
          </a:xfrm>
        </p:grpSpPr>
        <p:sp>
          <p:nvSpPr>
            <p:cNvPr id="11" name="Rounded Rectangle 10"/>
            <p:cNvSpPr/>
            <p:nvPr/>
          </p:nvSpPr>
          <p:spPr>
            <a:xfrm>
              <a:off x="5725901" y="2030383"/>
              <a:ext cx="485730" cy="41263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1219170">
                <a:defRPr/>
              </a:pPr>
              <a:endParaRPr lang="en-US" sz="2133" kern="0" dirty="0">
                <a:solidFill>
                  <a:sysClr val="window" lastClr="FFFFFF"/>
                </a:solidFill>
                <a:cs typeface="Corbel"/>
              </a:endParaRPr>
            </a:p>
          </p:txBody>
        </p:sp>
        <p:sp>
          <p:nvSpPr>
            <p:cNvPr id="12" name="Rounded Rectangle 11"/>
            <p:cNvSpPr/>
            <p:nvPr/>
          </p:nvSpPr>
          <p:spPr>
            <a:xfrm>
              <a:off x="6421576" y="2030383"/>
              <a:ext cx="485730" cy="41263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1219170">
                <a:defRPr/>
              </a:pPr>
              <a:endParaRPr lang="en-US" sz="2133" kern="0">
                <a:solidFill>
                  <a:sysClr val="window" lastClr="FFFFFF"/>
                </a:solidFill>
                <a:cs typeface="Corbel"/>
              </a:endParaRPr>
            </a:p>
          </p:txBody>
        </p:sp>
        <p:sp>
          <p:nvSpPr>
            <p:cNvPr id="13" name="Rounded Rectangle 12"/>
            <p:cNvSpPr/>
            <p:nvPr/>
          </p:nvSpPr>
          <p:spPr>
            <a:xfrm>
              <a:off x="7117251" y="2030383"/>
              <a:ext cx="485730" cy="41263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1219170">
                <a:defRPr/>
              </a:pPr>
              <a:endParaRPr lang="en-US" sz="2133" kern="0">
                <a:solidFill>
                  <a:sysClr val="window" lastClr="FFFFFF"/>
                </a:solidFill>
                <a:cs typeface="Corbel"/>
              </a:endParaRPr>
            </a:p>
          </p:txBody>
        </p:sp>
        <p:sp>
          <p:nvSpPr>
            <p:cNvPr id="14" name="Rounded Rectangle 13"/>
            <p:cNvSpPr/>
            <p:nvPr/>
          </p:nvSpPr>
          <p:spPr>
            <a:xfrm>
              <a:off x="7812927" y="2030383"/>
              <a:ext cx="485730" cy="41263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1219170">
                <a:defRPr/>
              </a:pPr>
              <a:endParaRPr lang="en-US" sz="2133" kern="0">
                <a:solidFill>
                  <a:sysClr val="window" lastClr="FFFFFF"/>
                </a:solidFill>
                <a:cs typeface="Corbel"/>
              </a:endParaRPr>
            </a:p>
          </p:txBody>
        </p:sp>
        <p:sp>
          <p:nvSpPr>
            <p:cNvPr id="15" name="Rounded Rectangle 14"/>
            <p:cNvSpPr/>
            <p:nvPr/>
          </p:nvSpPr>
          <p:spPr>
            <a:xfrm>
              <a:off x="5538356" y="3403053"/>
              <a:ext cx="2953825" cy="620021"/>
            </a:xfrm>
            <a:prstGeom prst="roundRect">
              <a:avLst/>
            </a:prstGeom>
            <a:solidFill>
              <a:sysClr val="window" lastClr="FFFFFF"/>
            </a:solidFill>
            <a:ln w="22225" cap="flat" cmpd="sng" algn="ctr">
              <a:solidFill>
                <a:srgbClr val="4F81BD"/>
              </a:solidFill>
              <a:prstDash val="solid"/>
            </a:ln>
            <a:effectLst/>
          </p:spPr>
          <p:txBody>
            <a:bodyPr rtlCol="0" anchor="ctr"/>
            <a:lstStyle/>
            <a:p>
              <a:pPr algn="ctr" defTabSz="1219170">
                <a:defRPr/>
              </a:pPr>
              <a:endParaRPr lang="en-US" sz="2133" kern="0">
                <a:solidFill>
                  <a:sysClr val="windowText" lastClr="000000"/>
                </a:solidFill>
                <a:cs typeface="Corbel"/>
              </a:endParaRPr>
            </a:p>
          </p:txBody>
        </p:sp>
        <p:sp>
          <p:nvSpPr>
            <p:cNvPr id="16" name="Rounded Rectangle 15"/>
            <p:cNvSpPr/>
            <p:nvPr/>
          </p:nvSpPr>
          <p:spPr>
            <a:xfrm>
              <a:off x="5733128" y="3514468"/>
              <a:ext cx="485730" cy="41263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1219170">
                <a:defRPr/>
              </a:pPr>
              <a:endParaRPr lang="en-US" sz="2133" kern="0">
                <a:solidFill>
                  <a:sysClr val="window" lastClr="FFFFFF"/>
                </a:solidFill>
                <a:cs typeface="Corbel"/>
              </a:endParaRPr>
            </a:p>
          </p:txBody>
        </p:sp>
        <p:sp>
          <p:nvSpPr>
            <p:cNvPr id="17" name="Rounded Rectangle 16"/>
            <p:cNvSpPr/>
            <p:nvPr/>
          </p:nvSpPr>
          <p:spPr>
            <a:xfrm>
              <a:off x="6428804" y="3514468"/>
              <a:ext cx="485730" cy="41263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1219170">
                <a:defRPr/>
              </a:pPr>
              <a:endParaRPr lang="en-US" sz="2133" kern="0">
                <a:solidFill>
                  <a:sysClr val="window" lastClr="FFFFFF"/>
                </a:solidFill>
                <a:cs typeface="Corbel"/>
              </a:endParaRPr>
            </a:p>
          </p:txBody>
        </p:sp>
        <p:sp>
          <p:nvSpPr>
            <p:cNvPr id="18" name="Rounded Rectangle 17"/>
            <p:cNvSpPr/>
            <p:nvPr/>
          </p:nvSpPr>
          <p:spPr>
            <a:xfrm>
              <a:off x="7124479" y="3514468"/>
              <a:ext cx="485730" cy="41263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1219170">
                <a:defRPr/>
              </a:pPr>
              <a:endParaRPr lang="en-US" sz="2133" kern="0">
                <a:solidFill>
                  <a:sysClr val="window" lastClr="FFFFFF"/>
                </a:solidFill>
                <a:cs typeface="Corbel"/>
              </a:endParaRPr>
            </a:p>
          </p:txBody>
        </p:sp>
        <p:sp>
          <p:nvSpPr>
            <p:cNvPr id="19" name="Rounded Rectangle 18"/>
            <p:cNvSpPr/>
            <p:nvPr/>
          </p:nvSpPr>
          <p:spPr>
            <a:xfrm>
              <a:off x="7820154" y="3514468"/>
              <a:ext cx="485730" cy="41263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1219170">
                <a:defRPr/>
              </a:pPr>
              <a:endParaRPr lang="en-US" sz="2133" kern="0">
                <a:solidFill>
                  <a:sysClr val="window" lastClr="FFFFFF"/>
                </a:solidFill>
                <a:cs typeface="Corbel"/>
              </a:endParaRPr>
            </a:p>
          </p:txBody>
        </p:sp>
        <p:cxnSp>
          <p:nvCxnSpPr>
            <p:cNvPr id="20" name="Straight Arrow Connector 19"/>
            <p:cNvCxnSpPr>
              <a:stCxn id="11" idx="2"/>
              <a:endCxn id="16" idx="0"/>
            </p:cNvCxnSpPr>
            <p:nvPr/>
          </p:nvCxnSpPr>
          <p:spPr>
            <a:xfrm>
              <a:off x="5968766" y="2443019"/>
              <a:ext cx="7227" cy="1071449"/>
            </a:xfrm>
            <a:prstGeom prst="straightConnector1">
              <a:avLst/>
            </a:prstGeom>
            <a:noFill/>
            <a:ln w="19050" cap="flat" cmpd="sng" algn="ctr">
              <a:solidFill>
                <a:srgbClr val="000000"/>
              </a:solidFill>
              <a:prstDash val="solid"/>
              <a:round/>
              <a:headEnd type="none"/>
              <a:tailEnd type="triangle" w="med" len="lg"/>
            </a:ln>
            <a:effectLst/>
          </p:spPr>
        </p:cxnSp>
        <p:cxnSp>
          <p:nvCxnSpPr>
            <p:cNvPr id="21" name="Straight Arrow Connector 20"/>
            <p:cNvCxnSpPr>
              <a:stCxn id="12" idx="2"/>
              <a:endCxn id="17" idx="0"/>
            </p:cNvCxnSpPr>
            <p:nvPr/>
          </p:nvCxnSpPr>
          <p:spPr>
            <a:xfrm>
              <a:off x="6664441" y="2443019"/>
              <a:ext cx="7228" cy="1071449"/>
            </a:xfrm>
            <a:prstGeom prst="straightConnector1">
              <a:avLst/>
            </a:prstGeom>
            <a:noFill/>
            <a:ln w="19050" cap="flat" cmpd="sng" algn="ctr">
              <a:solidFill>
                <a:srgbClr val="000000"/>
              </a:solidFill>
              <a:prstDash val="solid"/>
              <a:round/>
              <a:headEnd type="none"/>
              <a:tailEnd type="triangle" w="med" len="lg"/>
            </a:ln>
            <a:effectLst/>
          </p:spPr>
        </p:cxnSp>
        <p:cxnSp>
          <p:nvCxnSpPr>
            <p:cNvPr id="22" name="Straight Arrow Connector 21"/>
            <p:cNvCxnSpPr>
              <a:stCxn id="13" idx="2"/>
              <a:endCxn id="18" idx="0"/>
            </p:cNvCxnSpPr>
            <p:nvPr/>
          </p:nvCxnSpPr>
          <p:spPr>
            <a:xfrm>
              <a:off x="7360116" y="2443019"/>
              <a:ext cx="7228" cy="1071449"/>
            </a:xfrm>
            <a:prstGeom prst="straightConnector1">
              <a:avLst/>
            </a:prstGeom>
            <a:noFill/>
            <a:ln w="19050" cap="flat" cmpd="sng" algn="ctr">
              <a:solidFill>
                <a:srgbClr val="000000"/>
              </a:solidFill>
              <a:prstDash val="solid"/>
              <a:round/>
              <a:headEnd type="none"/>
              <a:tailEnd type="triangle" w="med" len="lg"/>
            </a:ln>
            <a:effectLst/>
          </p:spPr>
        </p:cxnSp>
        <p:cxnSp>
          <p:nvCxnSpPr>
            <p:cNvPr id="23" name="Straight Arrow Connector 22"/>
            <p:cNvCxnSpPr>
              <a:stCxn id="14" idx="2"/>
              <a:endCxn id="19" idx="0"/>
            </p:cNvCxnSpPr>
            <p:nvPr/>
          </p:nvCxnSpPr>
          <p:spPr>
            <a:xfrm>
              <a:off x="8055792" y="2443019"/>
              <a:ext cx="7227" cy="1071449"/>
            </a:xfrm>
            <a:prstGeom prst="straightConnector1">
              <a:avLst/>
            </a:prstGeom>
            <a:noFill/>
            <a:ln w="19050" cap="flat" cmpd="sng" algn="ctr">
              <a:solidFill>
                <a:srgbClr val="000000"/>
              </a:solidFill>
              <a:prstDash val="solid"/>
              <a:round/>
              <a:headEnd type="none"/>
              <a:tailEnd type="triangle" w="med" len="lg"/>
            </a:ln>
            <a:effectLst/>
          </p:spPr>
        </p:cxnSp>
      </p:grpSp>
      <p:sp>
        <p:nvSpPr>
          <p:cNvPr id="24" name="TextBox 23"/>
          <p:cNvSpPr txBox="1"/>
          <p:nvPr/>
        </p:nvSpPr>
        <p:spPr>
          <a:xfrm>
            <a:off x="7651924" y="1730199"/>
            <a:ext cx="3123034" cy="502766"/>
          </a:xfrm>
          <a:prstGeom prst="rect">
            <a:avLst/>
          </a:prstGeom>
          <a:noFill/>
        </p:spPr>
        <p:txBody>
          <a:bodyPr wrap="none" rtlCol="0">
            <a:spAutoFit/>
          </a:bodyPr>
          <a:lstStyle/>
          <a:p>
            <a:r>
              <a:rPr lang="en-US" sz="2667" dirty="0">
                <a:cs typeface="Corbel"/>
              </a:rPr>
              <a:t>Partition-level view:</a:t>
            </a:r>
          </a:p>
        </p:txBody>
      </p:sp>
      <p:sp>
        <p:nvSpPr>
          <p:cNvPr id="25" name="TextBox 24"/>
          <p:cNvSpPr txBox="1"/>
          <p:nvPr/>
        </p:nvSpPr>
        <p:spPr>
          <a:xfrm>
            <a:off x="761560" y="1662019"/>
            <a:ext cx="2994346" cy="502766"/>
          </a:xfrm>
          <a:prstGeom prst="rect">
            <a:avLst/>
          </a:prstGeom>
          <a:noFill/>
        </p:spPr>
        <p:txBody>
          <a:bodyPr wrap="none" rtlCol="0">
            <a:spAutoFit/>
          </a:bodyPr>
          <a:lstStyle/>
          <a:p>
            <a:r>
              <a:rPr lang="en-US" sz="2667" dirty="0">
                <a:cs typeface="Corbel"/>
              </a:rPr>
              <a:t>Dataset-level view:</a:t>
            </a:r>
          </a:p>
        </p:txBody>
      </p:sp>
      <p:sp>
        <p:nvSpPr>
          <p:cNvPr id="26" name="Rounded Rectangle 25"/>
          <p:cNvSpPr/>
          <p:nvPr/>
        </p:nvSpPr>
        <p:spPr>
          <a:xfrm>
            <a:off x="7549194" y="2474141"/>
            <a:ext cx="1701716" cy="2970592"/>
          </a:xfrm>
          <a:prstGeom prst="roundRect">
            <a:avLst/>
          </a:prstGeom>
          <a:solidFill>
            <a:schemeClr val="accent2">
              <a:lumMod val="60000"/>
              <a:lumOff val="40000"/>
              <a:alpha val="19000"/>
            </a:schemeClr>
          </a:solidFill>
          <a:ln w="19050" cmpd="sng">
            <a:solidFill>
              <a:schemeClr val="accent2">
                <a:lumMod val="75000"/>
              </a:schemeClr>
            </a:solidFill>
            <a:prstDash val="solid"/>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solidFill>
                <a:srgbClr val="FF0000"/>
              </a:solidFill>
            </a:endParaRPr>
          </a:p>
        </p:txBody>
      </p:sp>
      <p:sp>
        <p:nvSpPr>
          <p:cNvPr id="28" name="Rounded Rectangle 27"/>
          <p:cNvSpPr/>
          <p:nvPr/>
        </p:nvSpPr>
        <p:spPr>
          <a:xfrm>
            <a:off x="9415086" y="2461241"/>
            <a:ext cx="1786314" cy="2970592"/>
          </a:xfrm>
          <a:prstGeom prst="roundRect">
            <a:avLst/>
          </a:prstGeom>
          <a:solidFill>
            <a:srgbClr val="C0504D">
              <a:alpha val="19000"/>
            </a:srgbClr>
          </a:solidFill>
          <a:ln w="19050" cmpd="sng">
            <a:solidFill>
              <a:schemeClr val="accent2">
                <a:lumMod val="75000"/>
              </a:schemeClr>
            </a:solidFill>
            <a:prstDash val="solid"/>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30" name="TextBox 29"/>
          <p:cNvSpPr txBox="1"/>
          <p:nvPr/>
        </p:nvSpPr>
        <p:spPr>
          <a:xfrm>
            <a:off x="7421493" y="5493115"/>
            <a:ext cx="730393" cy="338554"/>
          </a:xfrm>
          <a:prstGeom prst="rect">
            <a:avLst/>
          </a:prstGeom>
          <a:noFill/>
        </p:spPr>
        <p:txBody>
          <a:bodyPr wrap="none" rtlCol="0">
            <a:spAutoFit/>
          </a:bodyPr>
          <a:lstStyle/>
          <a:p>
            <a:r>
              <a:rPr lang="en-US" sz="1600" dirty="0">
                <a:solidFill>
                  <a:schemeClr val="accent2">
                    <a:lumMod val="75000"/>
                  </a:schemeClr>
                </a:solidFill>
                <a:cs typeface="Corbel"/>
              </a:rPr>
              <a:t>Task 1</a:t>
            </a:r>
          </a:p>
        </p:txBody>
      </p:sp>
      <p:sp>
        <p:nvSpPr>
          <p:cNvPr id="31" name="TextBox 30"/>
          <p:cNvSpPr txBox="1"/>
          <p:nvPr/>
        </p:nvSpPr>
        <p:spPr>
          <a:xfrm>
            <a:off x="9472343" y="5493115"/>
            <a:ext cx="730393" cy="338554"/>
          </a:xfrm>
          <a:prstGeom prst="rect">
            <a:avLst/>
          </a:prstGeom>
          <a:noFill/>
        </p:spPr>
        <p:txBody>
          <a:bodyPr wrap="none" rtlCol="0">
            <a:spAutoFit/>
          </a:bodyPr>
          <a:lstStyle/>
          <a:p>
            <a:r>
              <a:rPr lang="en-US" sz="1600" dirty="0">
                <a:solidFill>
                  <a:schemeClr val="accent2">
                    <a:lumMod val="75000"/>
                  </a:schemeClr>
                </a:solidFill>
                <a:cs typeface="Corbel"/>
              </a:rPr>
              <a:t>Task 3</a:t>
            </a:r>
          </a:p>
        </p:txBody>
      </p:sp>
      <p:sp>
        <p:nvSpPr>
          <p:cNvPr id="37" name="TextBox 36"/>
          <p:cNvSpPr txBox="1"/>
          <p:nvPr/>
        </p:nvSpPr>
        <p:spPr>
          <a:xfrm>
            <a:off x="-3147052" y="6367805"/>
            <a:ext cx="10972800" cy="379656"/>
          </a:xfrm>
          <a:prstGeom prst="rect">
            <a:avLst/>
          </a:prstGeom>
          <a:noFill/>
        </p:spPr>
        <p:txBody>
          <a:bodyPr wrap="square" rtlCol="0">
            <a:spAutoFit/>
          </a:bodyPr>
          <a:lstStyle/>
          <a:p>
            <a:pPr algn="r"/>
            <a:r>
              <a:rPr lang="en-US" sz="1867" dirty="0">
                <a:latin typeface="Calibri"/>
                <a:cs typeface="Calibri"/>
              </a:rPr>
              <a:t>source: https://</a:t>
            </a:r>
            <a:r>
              <a:rPr lang="en-US" sz="1867" dirty="0" err="1">
                <a:latin typeface="Calibri"/>
                <a:cs typeface="Calibri"/>
              </a:rPr>
              <a:t>cwiki.apache.org</a:t>
            </a:r>
            <a:r>
              <a:rPr lang="en-US" sz="1867" dirty="0">
                <a:latin typeface="Calibri"/>
                <a:cs typeface="Calibri"/>
              </a:rPr>
              <a:t>/confluence/display/SPARK/</a:t>
            </a:r>
            <a:r>
              <a:rPr lang="en-US" sz="1867" dirty="0" err="1">
                <a:latin typeface="Calibri"/>
                <a:cs typeface="Calibri"/>
              </a:rPr>
              <a:t>Spark+Internals</a:t>
            </a:r>
            <a:endParaRPr lang="en-US" sz="1867" dirty="0">
              <a:latin typeface="Calibri"/>
              <a:cs typeface="Calibri"/>
            </a:endParaRPr>
          </a:p>
        </p:txBody>
      </p:sp>
      <p:sp>
        <p:nvSpPr>
          <p:cNvPr id="33" name="Rounded Rectangle 32"/>
          <p:cNvSpPr/>
          <p:nvPr/>
        </p:nvSpPr>
        <p:spPr>
          <a:xfrm>
            <a:off x="7922534" y="6189317"/>
            <a:ext cx="801511" cy="624864"/>
          </a:xfrm>
          <a:prstGeom prst="roundRect">
            <a:avLst/>
          </a:prstGeom>
          <a:solidFill>
            <a:schemeClr val="accent2">
              <a:lumMod val="60000"/>
              <a:lumOff val="40000"/>
              <a:alpha val="19000"/>
            </a:schemeClr>
          </a:solidFill>
          <a:ln w="19050" cmpd="sng">
            <a:solidFill>
              <a:schemeClr val="accent2">
                <a:lumMod val="75000"/>
              </a:schemeClr>
            </a:solidFill>
            <a:prstDash val="solid"/>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1200" dirty="0"/>
              <a:t>Node1</a:t>
            </a:r>
          </a:p>
        </p:txBody>
      </p:sp>
      <p:sp>
        <p:nvSpPr>
          <p:cNvPr id="34" name="Rounded Rectangle 33"/>
          <p:cNvSpPr/>
          <p:nvPr/>
        </p:nvSpPr>
        <p:spPr>
          <a:xfrm>
            <a:off x="8808987" y="6181535"/>
            <a:ext cx="801511" cy="619746"/>
          </a:xfrm>
          <a:prstGeom prst="roundRect">
            <a:avLst/>
          </a:prstGeom>
          <a:solidFill>
            <a:srgbClr val="C0504D">
              <a:alpha val="19000"/>
            </a:srgbClr>
          </a:solidFill>
          <a:ln w="19050" cmpd="sng">
            <a:solidFill>
              <a:schemeClr val="accent2">
                <a:lumMod val="75000"/>
              </a:schemeClr>
            </a:solidFill>
            <a:prstDash val="solid"/>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1200" dirty="0"/>
              <a:t>Node2</a:t>
            </a:r>
          </a:p>
        </p:txBody>
      </p:sp>
      <p:sp>
        <p:nvSpPr>
          <p:cNvPr id="45" name="TextBox 44"/>
          <p:cNvSpPr txBox="1"/>
          <p:nvPr/>
        </p:nvSpPr>
        <p:spPr>
          <a:xfrm>
            <a:off x="7648836" y="2826052"/>
            <a:ext cx="1515035" cy="207965"/>
          </a:xfrm>
          <a:prstGeom prst="rect">
            <a:avLst/>
          </a:prstGeom>
          <a:noFill/>
        </p:spPr>
        <p:txBody>
          <a:bodyPr wrap="square" lIns="182880" tIns="146304" rIns="182880" bIns="146304" rtlCol="0">
            <a:noAutofit/>
          </a:bodyPr>
          <a:lstStyle/>
          <a:p>
            <a:pPr>
              <a:lnSpc>
                <a:spcPct val="90000"/>
              </a:lnSpc>
              <a:spcAft>
                <a:spcPts val="600"/>
              </a:spcAft>
            </a:pPr>
            <a:r>
              <a:rPr lang="en-US" sz="1100" dirty="0">
                <a:gradFill>
                  <a:gsLst>
                    <a:gs pos="2917">
                      <a:schemeClr val="tx1"/>
                    </a:gs>
                    <a:gs pos="30000">
                      <a:schemeClr val="tx1"/>
                    </a:gs>
                  </a:gsLst>
                  <a:lin ang="5400000" scaled="0"/>
                </a:gradFill>
              </a:rPr>
              <a:t>block</a:t>
            </a:r>
          </a:p>
        </p:txBody>
      </p:sp>
      <p:sp>
        <p:nvSpPr>
          <p:cNvPr id="46" name="TextBox 45"/>
          <p:cNvSpPr txBox="1"/>
          <p:nvPr/>
        </p:nvSpPr>
        <p:spPr>
          <a:xfrm>
            <a:off x="7633659" y="4808365"/>
            <a:ext cx="1515035" cy="207965"/>
          </a:xfrm>
          <a:prstGeom prst="rect">
            <a:avLst/>
          </a:prstGeom>
          <a:noFill/>
        </p:spPr>
        <p:txBody>
          <a:bodyPr wrap="square" lIns="182880" tIns="146304" rIns="182880" bIns="146304" rtlCol="0">
            <a:noAutofit/>
          </a:bodyPr>
          <a:lstStyle/>
          <a:p>
            <a:pPr>
              <a:lnSpc>
                <a:spcPct val="90000"/>
              </a:lnSpc>
              <a:spcAft>
                <a:spcPts val="600"/>
              </a:spcAft>
            </a:pPr>
            <a:r>
              <a:rPr lang="en-US" sz="1100" dirty="0">
                <a:gradFill>
                  <a:gsLst>
                    <a:gs pos="2917">
                      <a:schemeClr val="tx1"/>
                    </a:gs>
                    <a:gs pos="30000">
                      <a:schemeClr val="tx1"/>
                    </a:gs>
                  </a:gsLst>
                  <a:lin ang="5400000" scaled="0"/>
                </a:gradFill>
              </a:rPr>
              <a:t>block</a:t>
            </a:r>
          </a:p>
        </p:txBody>
      </p:sp>
      <p:cxnSp>
        <p:nvCxnSpPr>
          <p:cNvPr id="49" name="Straight Arrow Connector 48"/>
          <p:cNvCxnSpPr>
            <a:stCxn id="4" idx="3"/>
            <a:endCxn id="10" idx="1"/>
          </p:cNvCxnSpPr>
          <p:nvPr/>
        </p:nvCxnSpPr>
        <p:spPr>
          <a:xfrm flipV="1">
            <a:off x="5681689" y="2971973"/>
            <a:ext cx="1693149" cy="128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5" idx="3"/>
            <a:endCxn id="15" idx="1"/>
          </p:cNvCxnSpPr>
          <p:nvPr/>
        </p:nvCxnSpPr>
        <p:spPr>
          <a:xfrm flipV="1">
            <a:off x="5681689" y="4950752"/>
            <a:ext cx="1702787" cy="12306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2671685" y="3581234"/>
            <a:ext cx="3388060" cy="376518"/>
          </a:xfrm>
          <a:prstGeom prst="rect">
            <a:avLst/>
          </a:prstGeom>
          <a:noFill/>
        </p:spPr>
        <p:txBody>
          <a:bodyPr wrap="squar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Filter Transformation</a:t>
            </a:r>
          </a:p>
        </p:txBody>
      </p:sp>
      <p:sp>
        <p:nvSpPr>
          <p:cNvPr id="53" name="TextBox 52"/>
          <p:cNvSpPr txBox="1"/>
          <p:nvPr/>
        </p:nvSpPr>
        <p:spPr>
          <a:xfrm>
            <a:off x="7737630" y="3626190"/>
            <a:ext cx="3388060" cy="376518"/>
          </a:xfrm>
          <a:prstGeom prst="rect">
            <a:avLst/>
          </a:prstGeom>
          <a:noFill/>
        </p:spPr>
        <p:txBody>
          <a:bodyPr wrap="squar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Filter Transformation</a:t>
            </a:r>
          </a:p>
        </p:txBody>
      </p:sp>
      <p:sp>
        <p:nvSpPr>
          <p:cNvPr id="41" name="TextBox 40"/>
          <p:cNvSpPr txBox="1"/>
          <p:nvPr/>
        </p:nvSpPr>
        <p:spPr>
          <a:xfrm>
            <a:off x="8494107" y="5478499"/>
            <a:ext cx="730393" cy="338554"/>
          </a:xfrm>
          <a:prstGeom prst="rect">
            <a:avLst/>
          </a:prstGeom>
          <a:noFill/>
        </p:spPr>
        <p:txBody>
          <a:bodyPr wrap="none" rtlCol="0">
            <a:spAutoFit/>
          </a:bodyPr>
          <a:lstStyle/>
          <a:p>
            <a:r>
              <a:rPr lang="en-US" sz="1600" dirty="0">
                <a:solidFill>
                  <a:schemeClr val="accent2">
                    <a:lumMod val="75000"/>
                  </a:schemeClr>
                </a:solidFill>
                <a:cs typeface="Corbel"/>
              </a:rPr>
              <a:t>Task 2</a:t>
            </a:r>
          </a:p>
        </p:txBody>
      </p:sp>
      <p:sp>
        <p:nvSpPr>
          <p:cNvPr id="42" name="TextBox 41"/>
          <p:cNvSpPr txBox="1"/>
          <p:nvPr/>
        </p:nvSpPr>
        <p:spPr>
          <a:xfrm>
            <a:off x="10426744" y="5490832"/>
            <a:ext cx="730393" cy="338554"/>
          </a:xfrm>
          <a:prstGeom prst="rect">
            <a:avLst/>
          </a:prstGeom>
          <a:noFill/>
        </p:spPr>
        <p:txBody>
          <a:bodyPr wrap="none" rtlCol="0">
            <a:spAutoFit/>
          </a:bodyPr>
          <a:lstStyle/>
          <a:p>
            <a:r>
              <a:rPr lang="en-US" sz="1600" dirty="0">
                <a:solidFill>
                  <a:schemeClr val="accent2">
                    <a:lumMod val="75000"/>
                  </a:schemeClr>
                </a:solidFill>
                <a:cs typeface="Corbel"/>
              </a:rPr>
              <a:t>Task 4</a:t>
            </a:r>
          </a:p>
        </p:txBody>
      </p:sp>
    </p:spTree>
    <p:extLst>
      <p:ext uri="{BB962C8B-B14F-4D97-AF65-F5344CB8AC3E}">
        <p14:creationId xmlns:p14="http://schemas.microsoft.com/office/powerpoint/2010/main" val="962581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4" grpId="0"/>
      <p:bldP spid="26" grpId="0" animBg="1"/>
      <p:bldP spid="28" grpId="0" animBg="1"/>
      <p:bldP spid="30" grpId="0"/>
      <p:bldP spid="31" grpId="0"/>
      <p:bldP spid="33" grpId="0" animBg="1"/>
      <p:bldP spid="34" grpId="0" animBg="1"/>
      <p:bldP spid="41" grpId="0"/>
      <p:bldP spid="4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462160" y="1333499"/>
            <a:ext cx="4962525" cy="3705225"/>
          </a:xfrm>
          <a:prstGeom prst="rect">
            <a:avLst/>
          </a:prstGeom>
        </p:spPr>
      </p:pic>
      <p:sp>
        <p:nvSpPr>
          <p:cNvPr id="2" name="标题 1"/>
          <p:cNvSpPr>
            <a:spLocks noGrp="1"/>
          </p:cNvSpPr>
          <p:nvPr>
            <p:ph type="title"/>
          </p:nvPr>
        </p:nvSpPr>
        <p:spPr>
          <a:xfrm>
            <a:off x="333073" y="380797"/>
            <a:ext cx="8229600" cy="1143000"/>
          </a:xfrm>
        </p:spPr>
        <p:txBody>
          <a:bodyPr/>
          <a:lstStyle/>
          <a:p>
            <a:pPr algn="l"/>
            <a:r>
              <a:rPr lang="en-US" altLang="zh-CN" sz="4800" dirty="0">
                <a:solidFill>
                  <a:schemeClr val="tx1"/>
                </a:solidFill>
              </a:rPr>
              <a:t>Jobs</a:t>
            </a:r>
            <a:endParaRPr lang="zh-CN" altLang="en-US" sz="4800" dirty="0">
              <a:solidFill>
                <a:schemeClr val="tx1"/>
              </a:solidFill>
            </a:endParaRPr>
          </a:p>
        </p:txBody>
      </p:sp>
      <p:grpSp>
        <p:nvGrpSpPr>
          <p:cNvPr id="10" name="组合 9"/>
          <p:cNvGrpSpPr/>
          <p:nvPr/>
        </p:nvGrpSpPr>
        <p:grpSpPr>
          <a:xfrm>
            <a:off x="1775521" y="1568124"/>
            <a:ext cx="1928079" cy="2393776"/>
            <a:chOff x="251520" y="2475384"/>
            <a:chExt cx="1928079" cy="2393776"/>
          </a:xfrm>
        </p:grpSpPr>
        <p:sp>
          <p:nvSpPr>
            <p:cNvPr id="4" name="椭圆 3"/>
            <p:cNvSpPr/>
            <p:nvPr/>
          </p:nvSpPr>
          <p:spPr>
            <a:xfrm>
              <a:off x="251520" y="2475384"/>
              <a:ext cx="1152128" cy="432048"/>
            </a:xfrm>
            <a:prstGeom prst="ellipse">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微软雅黑" pitchFamily="34" charset="-122"/>
                  <a:ea typeface="微软雅黑" pitchFamily="34" charset="-122"/>
                </a:rPr>
                <a:t>Action</a:t>
              </a:r>
              <a:endParaRPr lang="zh-CN" altLang="en-US" sz="1600" dirty="0">
                <a:solidFill>
                  <a:schemeClr val="tx1"/>
                </a:solidFill>
                <a:latin typeface="微软雅黑" pitchFamily="34" charset="-122"/>
                <a:ea typeface="微软雅黑" pitchFamily="34" charset="-122"/>
              </a:endParaRPr>
            </a:p>
          </p:txBody>
        </p:sp>
        <p:sp>
          <p:nvSpPr>
            <p:cNvPr id="7" name="右箭头 6"/>
            <p:cNvSpPr/>
            <p:nvPr/>
          </p:nvSpPr>
          <p:spPr>
            <a:xfrm>
              <a:off x="1843223" y="2637440"/>
              <a:ext cx="336376" cy="539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51520" y="3437281"/>
              <a:ext cx="1152128" cy="432048"/>
            </a:xfrm>
            <a:prstGeom prst="ellipse">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微软雅黑" pitchFamily="34" charset="-122"/>
                  <a:ea typeface="微软雅黑" pitchFamily="34" charset="-122"/>
                </a:rPr>
                <a:t>Action</a:t>
              </a:r>
              <a:endParaRPr lang="zh-CN" altLang="en-US" sz="1600" dirty="0">
                <a:solidFill>
                  <a:schemeClr val="tx1"/>
                </a:solidFill>
                <a:latin typeface="微软雅黑" pitchFamily="34" charset="-122"/>
                <a:ea typeface="微软雅黑" pitchFamily="34" charset="-122"/>
              </a:endParaRPr>
            </a:p>
          </p:txBody>
        </p:sp>
        <p:sp>
          <p:nvSpPr>
            <p:cNvPr id="13" name="右箭头 12"/>
            <p:cNvSpPr/>
            <p:nvPr/>
          </p:nvSpPr>
          <p:spPr>
            <a:xfrm>
              <a:off x="1843223" y="3582572"/>
              <a:ext cx="336376" cy="539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59047" y="4437112"/>
              <a:ext cx="1152128" cy="432048"/>
            </a:xfrm>
            <a:prstGeom prst="ellipse">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微软雅黑" pitchFamily="34" charset="-122"/>
                  <a:ea typeface="微软雅黑" pitchFamily="34" charset="-122"/>
                </a:rPr>
                <a:t>Action</a:t>
              </a:r>
              <a:endParaRPr lang="zh-CN" altLang="en-US" sz="1600" dirty="0">
                <a:solidFill>
                  <a:schemeClr val="tx1"/>
                </a:solidFill>
                <a:latin typeface="微软雅黑" pitchFamily="34" charset="-122"/>
                <a:ea typeface="微软雅黑" pitchFamily="34" charset="-122"/>
              </a:endParaRPr>
            </a:p>
          </p:txBody>
        </p:sp>
        <p:sp>
          <p:nvSpPr>
            <p:cNvPr id="16" name="右箭头 15"/>
            <p:cNvSpPr/>
            <p:nvPr/>
          </p:nvSpPr>
          <p:spPr>
            <a:xfrm>
              <a:off x="1843223" y="4626152"/>
              <a:ext cx="336376" cy="539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362173" y="5372598"/>
            <a:ext cx="7056784" cy="656451"/>
            <a:chOff x="539552" y="6268670"/>
            <a:chExt cx="7056784" cy="656451"/>
          </a:xfrm>
        </p:grpSpPr>
        <p:sp>
          <p:nvSpPr>
            <p:cNvPr id="17" name="圆角矩形 16"/>
            <p:cNvSpPr/>
            <p:nvPr/>
          </p:nvSpPr>
          <p:spPr>
            <a:xfrm>
              <a:off x="539552" y="6309320"/>
              <a:ext cx="432048" cy="28803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2812657" y="6309320"/>
              <a:ext cx="432048" cy="288032"/>
            </a:xfrm>
            <a:prstGeom prst="round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5381807" y="6309320"/>
              <a:ext cx="432048" cy="2880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1028912" y="6268670"/>
              <a:ext cx="1063983" cy="369332"/>
            </a:xfrm>
            <a:prstGeom prst="rect">
              <a:avLst/>
            </a:prstGeom>
            <a:noFill/>
          </p:spPr>
          <p:txBody>
            <a:bodyPr wrap="square" rtlCol="0">
              <a:spAutoFit/>
            </a:bodyPr>
            <a:lstStyle/>
            <a:p>
              <a:r>
                <a:rPr lang="en-US" altLang="zh-CN" dirty="0"/>
                <a:t>partition</a:t>
              </a:r>
              <a:endParaRPr lang="zh-CN" altLang="en-US" dirty="0"/>
            </a:p>
          </p:txBody>
        </p:sp>
        <p:sp>
          <p:nvSpPr>
            <p:cNvPr id="21" name="TextBox 20"/>
            <p:cNvSpPr txBox="1"/>
            <p:nvPr/>
          </p:nvSpPr>
          <p:spPr>
            <a:xfrm>
              <a:off x="3280495" y="6278790"/>
              <a:ext cx="1817919" cy="646331"/>
            </a:xfrm>
            <a:prstGeom prst="rect">
              <a:avLst/>
            </a:prstGeom>
            <a:noFill/>
          </p:spPr>
          <p:txBody>
            <a:bodyPr wrap="square" rtlCol="0">
              <a:spAutoFit/>
            </a:bodyPr>
            <a:lstStyle/>
            <a:p>
              <a:r>
                <a:rPr lang="en-US" altLang="zh-CN" dirty="0"/>
                <a:t>cached partition</a:t>
              </a:r>
              <a:endParaRPr lang="zh-CN" altLang="en-US" dirty="0"/>
            </a:p>
          </p:txBody>
        </p:sp>
        <p:sp>
          <p:nvSpPr>
            <p:cNvPr id="22" name="TextBox 21"/>
            <p:cNvSpPr txBox="1"/>
            <p:nvPr/>
          </p:nvSpPr>
          <p:spPr>
            <a:xfrm>
              <a:off x="5940152" y="6268670"/>
              <a:ext cx="1656184" cy="369332"/>
            </a:xfrm>
            <a:prstGeom prst="rect">
              <a:avLst/>
            </a:prstGeom>
            <a:noFill/>
          </p:spPr>
          <p:txBody>
            <a:bodyPr wrap="square" rtlCol="0">
              <a:spAutoFit/>
            </a:bodyPr>
            <a:lstStyle/>
            <a:p>
              <a:r>
                <a:rPr lang="en-US" altLang="zh-CN" dirty="0"/>
                <a:t>RDD</a:t>
              </a:r>
            </a:p>
          </p:txBody>
        </p:sp>
      </p:grpSp>
      <p:sp>
        <p:nvSpPr>
          <p:cNvPr id="24" name="TextBox 23"/>
          <p:cNvSpPr txBox="1"/>
          <p:nvPr/>
        </p:nvSpPr>
        <p:spPr>
          <a:xfrm>
            <a:off x="4519643" y="855041"/>
            <a:ext cx="5077128" cy="707886"/>
          </a:xfrm>
          <a:prstGeom prst="rect">
            <a:avLst/>
          </a:prstGeom>
          <a:noFill/>
        </p:spPr>
        <p:txBody>
          <a:bodyPr wrap="square" rtlCol="0">
            <a:spAutoFit/>
          </a:bodyPr>
          <a:lstStyle/>
          <a:p>
            <a:r>
              <a:rPr lang="en-US" altLang="zh-CN" sz="2000" dirty="0"/>
              <a:t>Build a DAG according to RDD’s lineage graph</a:t>
            </a:r>
            <a:endParaRPr lang="zh-CN" altLang="en-US" sz="2000" dirty="0"/>
          </a:p>
        </p:txBody>
      </p:sp>
      <p:sp>
        <p:nvSpPr>
          <p:cNvPr id="6" name="Freeform 5"/>
          <p:cNvSpPr/>
          <p:nvPr/>
        </p:nvSpPr>
        <p:spPr bwMode="auto">
          <a:xfrm>
            <a:off x="6693694" y="1400175"/>
            <a:ext cx="2843212" cy="2750344"/>
          </a:xfrm>
          <a:custGeom>
            <a:avLst/>
            <a:gdLst>
              <a:gd name="connsiteX0" fmla="*/ 92869 w 2843212"/>
              <a:gd name="connsiteY0" fmla="*/ 0 h 2750344"/>
              <a:gd name="connsiteX1" fmla="*/ 92869 w 2843212"/>
              <a:gd name="connsiteY1" fmla="*/ 0 h 2750344"/>
              <a:gd name="connsiteX2" fmla="*/ 78581 w 2843212"/>
              <a:gd name="connsiteY2" fmla="*/ 228600 h 2750344"/>
              <a:gd name="connsiteX3" fmla="*/ 0 w 2843212"/>
              <a:gd name="connsiteY3" fmla="*/ 607219 h 2750344"/>
              <a:gd name="connsiteX4" fmla="*/ 142875 w 2843212"/>
              <a:gd name="connsiteY4" fmla="*/ 1271588 h 2750344"/>
              <a:gd name="connsiteX5" fmla="*/ 578644 w 2843212"/>
              <a:gd name="connsiteY5" fmla="*/ 1571625 h 2750344"/>
              <a:gd name="connsiteX6" fmla="*/ 1028700 w 2843212"/>
              <a:gd name="connsiteY6" fmla="*/ 1600200 h 2750344"/>
              <a:gd name="connsiteX7" fmla="*/ 1464469 w 2843212"/>
              <a:gd name="connsiteY7" fmla="*/ 1821656 h 2750344"/>
              <a:gd name="connsiteX8" fmla="*/ 1785937 w 2843212"/>
              <a:gd name="connsiteY8" fmla="*/ 2264569 h 2750344"/>
              <a:gd name="connsiteX9" fmla="*/ 2135981 w 2843212"/>
              <a:gd name="connsiteY9" fmla="*/ 2750344 h 2750344"/>
              <a:gd name="connsiteX10" fmla="*/ 2800350 w 2843212"/>
              <a:gd name="connsiteY10" fmla="*/ 2593181 h 2750344"/>
              <a:gd name="connsiteX11" fmla="*/ 2843212 w 2843212"/>
              <a:gd name="connsiteY11" fmla="*/ 1528763 h 2750344"/>
              <a:gd name="connsiteX12" fmla="*/ 2586037 w 2843212"/>
              <a:gd name="connsiteY12" fmla="*/ 771525 h 2750344"/>
              <a:gd name="connsiteX13" fmla="*/ 1600200 w 2843212"/>
              <a:gd name="connsiteY13" fmla="*/ 264319 h 2750344"/>
              <a:gd name="connsiteX14" fmla="*/ 535781 w 2843212"/>
              <a:gd name="connsiteY14" fmla="*/ 35719 h 2750344"/>
              <a:gd name="connsiteX15" fmla="*/ 171450 w 2843212"/>
              <a:gd name="connsiteY15" fmla="*/ 7144 h 2750344"/>
              <a:gd name="connsiteX16" fmla="*/ 92869 w 2843212"/>
              <a:gd name="connsiteY16" fmla="*/ 0 h 27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43212" h="2750344">
                <a:moveTo>
                  <a:pt x="92869" y="0"/>
                </a:moveTo>
                <a:lnTo>
                  <a:pt x="92869" y="0"/>
                </a:lnTo>
                <a:cubicBezTo>
                  <a:pt x="71701" y="137587"/>
                  <a:pt x="78581" y="61548"/>
                  <a:pt x="78581" y="228600"/>
                </a:cubicBezTo>
                <a:lnTo>
                  <a:pt x="0" y="607219"/>
                </a:lnTo>
                <a:lnTo>
                  <a:pt x="142875" y="1271588"/>
                </a:lnTo>
                <a:lnTo>
                  <a:pt x="578644" y="1571625"/>
                </a:lnTo>
                <a:lnTo>
                  <a:pt x="1028700" y="1600200"/>
                </a:lnTo>
                <a:lnTo>
                  <a:pt x="1464469" y="1821656"/>
                </a:lnTo>
                <a:lnTo>
                  <a:pt x="1785937" y="2264569"/>
                </a:lnTo>
                <a:lnTo>
                  <a:pt x="2135981" y="2750344"/>
                </a:lnTo>
                <a:lnTo>
                  <a:pt x="2800350" y="2593181"/>
                </a:lnTo>
                <a:lnTo>
                  <a:pt x="2843212" y="1528763"/>
                </a:lnTo>
                <a:lnTo>
                  <a:pt x="2586037" y="771525"/>
                </a:lnTo>
                <a:lnTo>
                  <a:pt x="1600200" y="264319"/>
                </a:lnTo>
                <a:lnTo>
                  <a:pt x="535781" y="35719"/>
                </a:lnTo>
                <a:lnTo>
                  <a:pt x="171450" y="7144"/>
                </a:lnTo>
                <a:lnTo>
                  <a:pt x="92869" y="0"/>
                </a:lnTo>
                <a:close/>
              </a:path>
            </a:pathLst>
          </a:custGeom>
          <a:noFill/>
          <a:ln w="38100">
            <a:solidFill>
              <a:schemeClr val="bg2">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782340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1"/>
                </a:solidFill>
                <a:latin typeface="Segoe UI Light" panose="020B0502040204020203" pitchFamily="34" charset="0"/>
                <a:cs typeface="Segoe UI Light" panose="020B0502040204020203" pitchFamily="34" charset="0"/>
              </a:rPr>
              <a:t>Job scheduling</a:t>
            </a:r>
          </a:p>
        </p:txBody>
      </p:sp>
      <p:grpSp>
        <p:nvGrpSpPr>
          <p:cNvPr id="4" name="Group 3"/>
          <p:cNvGrpSpPr/>
          <p:nvPr/>
        </p:nvGrpSpPr>
        <p:grpSpPr>
          <a:xfrm>
            <a:off x="769257" y="2639183"/>
            <a:ext cx="1808039" cy="1112763"/>
            <a:chOff x="515410" y="2667000"/>
            <a:chExt cx="1433286" cy="1231295"/>
          </a:xfrm>
        </p:grpSpPr>
        <p:sp>
          <p:nvSpPr>
            <p:cNvPr id="5" name="Rounded Rectangle 4"/>
            <p:cNvSpPr/>
            <p:nvPr/>
          </p:nvSpPr>
          <p:spPr>
            <a:xfrm>
              <a:off x="932695" y="3136295"/>
              <a:ext cx="580572" cy="304800"/>
            </a:xfrm>
            <a:prstGeom prst="round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6" name="Rounded Rectangle 5"/>
            <p:cNvSpPr/>
            <p:nvPr/>
          </p:nvSpPr>
          <p:spPr>
            <a:xfrm>
              <a:off x="1353610" y="2667000"/>
              <a:ext cx="595086" cy="304800"/>
            </a:xfrm>
            <a:prstGeom prst="round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7" name="Rounded Rectangle 6"/>
            <p:cNvSpPr/>
            <p:nvPr/>
          </p:nvSpPr>
          <p:spPr>
            <a:xfrm>
              <a:off x="515410" y="2673048"/>
              <a:ext cx="595086" cy="304800"/>
            </a:xfrm>
            <a:prstGeom prst="round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8" name="Rounded Rectangle 7"/>
            <p:cNvSpPr/>
            <p:nvPr/>
          </p:nvSpPr>
          <p:spPr>
            <a:xfrm>
              <a:off x="932695" y="3593495"/>
              <a:ext cx="580572" cy="304800"/>
            </a:xfrm>
            <a:prstGeom prst="roundRect">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grpSp>
      <p:cxnSp>
        <p:nvCxnSpPr>
          <p:cNvPr id="9" name="Straight Connector 8"/>
          <p:cNvCxnSpPr>
            <a:stCxn id="7" idx="2"/>
            <a:endCxn id="5" idx="0"/>
          </p:cNvCxnSpPr>
          <p:nvPr/>
        </p:nvCxnSpPr>
        <p:spPr>
          <a:xfrm>
            <a:off x="1144595" y="2920109"/>
            <a:ext cx="517235" cy="143193"/>
          </a:xfrm>
          <a:prstGeom prst="line">
            <a:avLst/>
          </a:prstGeom>
          <a:ln w="19050" cmpd="sng">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6" idx="2"/>
            <a:endCxn id="5" idx="0"/>
          </p:cNvCxnSpPr>
          <p:nvPr/>
        </p:nvCxnSpPr>
        <p:spPr>
          <a:xfrm flipH="1">
            <a:off x="1661831" y="2914641"/>
            <a:ext cx="540124" cy="148659"/>
          </a:xfrm>
          <a:prstGeom prst="line">
            <a:avLst/>
          </a:prstGeom>
          <a:ln w="19050" cmpd="sng">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8" idx="0"/>
            <a:endCxn id="5" idx="2"/>
          </p:cNvCxnSpPr>
          <p:nvPr/>
        </p:nvCxnSpPr>
        <p:spPr>
          <a:xfrm flipV="1">
            <a:off x="1661829" y="3338760"/>
            <a:ext cx="0" cy="137729"/>
          </a:xfrm>
          <a:prstGeom prst="line">
            <a:avLst/>
          </a:prstGeom>
          <a:ln w="19050" cmpd="sng">
            <a:solidFill>
              <a:schemeClr val="tx1"/>
            </a:solidFill>
            <a:headEnd type="triangle" w="med" len="med"/>
            <a:tailEnd type="none"/>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6661" y="4147462"/>
            <a:ext cx="1689758" cy="984693"/>
          </a:xfrm>
          <a:prstGeom prst="rect">
            <a:avLst/>
          </a:prstGeom>
          <a:noFill/>
        </p:spPr>
        <p:txBody>
          <a:bodyPr wrap="none" rtlCol="0">
            <a:spAutoFit/>
          </a:bodyPr>
          <a:lstStyle/>
          <a:p>
            <a:r>
              <a:rPr lang="en-US" sz="1933" dirty="0">
                <a:latin typeface="Segoe UI Light" panose="020B0502040204020203" pitchFamily="34" charset="0"/>
                <a:cs typeface="Segoe UI Light" panose="020B0502040204020203" pitchFamily="34" charset="0"/>
              </a:rPr>
              <a:t>rdd1.</a:t>
            </a:r>
            <a:r>
              <a:rPr lang="en-US" sz="1933" dirty="0">
                <a:solidFill>
                  <a:srgbClr val="3366FF"/>
                </a:solidFill>
                <a:latin typeface="Segoe UI Light" panose="020B0502040204020203" pitchFamily="34" charset="0"/>
                <a:cs typeface="Segoe UI Light" panose="020B0502040204020203" pitchFamily="34" charset="0"/>
              </a:rPr>
              <a:t>join</a:t>
            </a:r>
            <a:r>
              <a:rPr lang="en-US" sz="1933" dirty="0">
                <a:latin typeface="Segoe UI Light" panose="020B0502040204020203" pitchFamily="34" charset="0"/>
                <a:cs typeface="Segoe UI Light" panose="020B0502040204020203" pitchFamily="34" charset="0"/>
              </a:rPr>
              <a:t>(rdd2)</a:t>
            </a:r>
            <a:br>
              <a:rPr lang="en-US" sz="1933" dirty="0">
                <a:latin typeface="Segoe UI Light" panose="020B0502040204020203" pitchFamily="34" charset="0"/>
                <a:cs typeface="Segoe UI Light" panose="020B0502040204020203" pitchFamily="34" charset="0"/>
              </a:rPr>
            </a:br>
            <a:r>
              <a:rPr lang="en-US" sz="1933" dirty="0">
                <a:latin typeface="Segoe UI Light" panose="020B0502040204020203" pitchFamily="34" charset="0"/>
                <a:cs typeface="Segoe UI Light" panose="020B0502040204020203" pitchFamily="34" charset="0"/>
              </a:rPr>
              <a:t>    .</a:t>
            </a:r>
            <a:r>
              <a:rPr lang="en-US" sz="1933" dirty="0" err="1">
                <a:solidFill>
                  <a:srgbClr val="3366FF"/>
                </a:solidFill>
                <a:latin typeface="Segoe UI Light" panose="020B0502040204020203" pitchFamily="34" charset="0"/>
                <a:cs typeface="Segoe UI Light" panose="020B0502040204020203" pitchFamily="34" charset="0"/>
              </a:rPr>
              <a:t>groupBy</a:t>
            </a:r>
            <a:r>
              <a:rPr lang="en-US" sz="1933" dirty="0">
                <a:latin typeface="Segoe UI Light" panose="020B0502040204020203" pitchFamily="34" charset="0"/>
                <a:cs typeface="Segoe UI Light" panose="020B0502040204020203" pitchFamily="34" charset="0"/>
              </a:rPr>
              <a:t>(…)</a:t>
            </a:r>
          </a:p>
          <a:p>
            <a:r>
              <a:rPr lang="en-US" sz="1933" dirty="0">
                <a:latin typeface="Segoe UI Light" panose="020B0502040204020203" pitchFamily="34" charset="0"/>
                <a:cs typeface="Segoe UI Light" panose="020B0502040204020203" pitchFamily="34" charset="0"/>
              </a:rPr>
              <a:t>    .</a:t>
            </a:r>
            <a:r>
              <a:rPr lang="en-US" sz="1933" dirty="0">
                <a:solidFill>
                  <a:srgbClr val="3366FF"/>
                </a:solidFill>
                <a:latin typeface="Segoe UI Light" panose="020B0502040204020203" pitchFamily="34" charset="0"/>
                <a:cs typeface="Segoe UI Light" panose="020B0502040204020203" pitchFamily="34" charset="0"/>
              </a:rPr>
              <a:t>filter</a:t>
            </a:r>
            <a:r>
              <a:rPr lang="en-US" sz="1933" dirty="0">
                <a:latin typeface="Segoe UI Light" panose="020B0502040204020203" pitchFamily="34" charset="0"/>
                <a:cs typeface="Segoe UI Light" panose="020B0502040204020203" pitchFamily="34" charset="0"/>
              </a:rPr>
              <a:t>(…)</a:t>
            </a:r>
          </a:p>
        </p:txBody>
      </p:sp>
      <p:cxnSp>
        <p:nvCxnSpPr>
          <p:cNvPr id="13" name="Straight Arrow Connector 12"/>
          <p:cNvCxnSpPr/>
          <p:nvPr/>
        </p:nvCxnSpPr>
        <p:spPr>
          <a:xfrm flipV="1">
            <a:off x="623916" y="3759205"/>
            <a:ext cx="374145" cy="312057"/>
          </a:xfrm>
          <a:prstGeom prst="straightConnector1">
            <a:avLst/>
          </a:prstGeom>
          <a:ln w="57150" cmpd="sng">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7203" y="1773541"/>
            <a:ext cx="2190023" cy="543675"/>
          </a:xfrm>
          <a:prstGeom prst="rect">
            <a:avLst/>
          </a:prstGeom>
          <a:noFill/>
        </p:spPr>
        <p:txBody>
          <a:bodyPr wrap="none" rtlCol="0">
            <a:spAutoFit/>
          </a:bodyPr>
          <a:lstStyle/>
          <a:p>
            <a:r>
              <a:rPr lang="en-US" sz="2933" dirty="0">
                <a:latin typeface="Segoe UI Light" panose="020B0502040204020203" pitchFamily="34" charset="0"/>
                <a:cs typeface="Segoe UI Light" panose="020B0502040204020203" pitchFamily="34" charset="0"/>
              </a:rPr>
              <a:t>RDD Objects</a:t>
            </a:r>
          </a:p>
        </p:txBody>
      </p:sp>
      <p:sp>
        <p:nvSpPr>
          <p:cNvPr id="15" name="TextBox 14"/>
          <p:cNvSpPr txBox="1"/>
          <p:nvPr/>
        </p:nvSpPr>
        <p:spPr>
          <a:xfrm>
            <a:off x="130470" y="5106615"/>
            <a:ext cx="3046551" cy="482120"/>
          </a:xfrm>
          <a:prstGeom prst="rect">
            <a:avLst/>
          </a:prstGeom>
          <a:noFill/>
        </p:spPr>
        <p:txBody>
          <a:bodyPr wrap="square" rtlCol="0">
            <a:spAutoFit/>
          </a:bodyPr>
          <a:lstStyle/>
          <a:p>
            <a:r>
              <a:rPr lang="en-US" sz="2533" dirty="0">
                <a:latin typeface="Segoe UI Light" panose="020B0502040204020203" pitchFamily="34" charset="0"/>
                <a:cs typeface="Segoe UI Light" panose="020B0502040204020203" pitchFamily="34" charset="0"/>
              </a:rPr>
              <a:t>build operator DAG</a:t>
            </a:r>
            <a:endParaRPr lang="en-US" sz="2533" i="1" dirty="0">
              <a:latin typeface="Segoe UI Light" panose="020B0502040204020203" pitchFamily="34" charset="0"/>
              <a:cs typeface="Segoe UI Light" panose="020B0502040204020203" pitchFamily="34" charset="0"/>
            </a:endParaRPr>
          </a:p>
        </p:txBody>
      </p:sp>
      <p:grpSp>
        <p:nvGrpSpPr>
          <p:cNvPr id="16" name="Group 15"/>
          <p:cNvGrpSpPr/>
          <p:nvPr/>
        </p:nvGrpSpPr>
        <p:grpSpPr>
          <a:xfrm>
            <a:off x="2635849" y="1778004"/>
            <a:ext cx="3331296" cy="4267200"/>
            <a:chOff x="1976887" y="1981200"/>
            <a:chExt cx="2498472" cy="4267200"/>
          </a:xfrm>
        </p:grpSpPr>
        <p:sp>
          <p:nvSpPr>
            <p:cNvPr id="17" name="TextBox 16"/>
            <p:cNvSpPr txBox="1"/>
            <p:nvPr/>
          </p:nvSpPr>
          <p:spPr>
            <a:xfrm>
              <a:off x="2613260" y="1981200"/>
              <a:ext cx="1842957" cy="543675"/>
            </a:xfrm>
            <a:prstGeom prst="rect">
              <a:avLst/>
            </a:prstGeom>
            <a:noFill/>
          </p:spPr>
          <p:txBody>
            <a:bodyPr wrap="none" rtlCol="0">
              <a:spAutoFit/>
            </a:bodyPr>
            <a:lstStyle/>
            <a:p>
              <a:r>
                <a:rPr lang="en-US" sz="2933" dirty="0" err="1">
                  <a:latin typeface="Segoe UI Light" panose="020B0502040204020203" pitchFamily="34" charset="0"/>
                  <a:cs typeface="Segoe UI Light" panose="020B0502040204020203" pitchFamily="34" charset="0"/>
                </a:rPr>
                <a:t>DAGScheduler</a:t>
              </a:r>
              <a:endParaRPr lang="en-US" sz="2933" dirty="0">
                <a:latin typeface="Segoe UI Light" panose="020B0502040204020203" pitchFamily="34" charset="0"/>
                <a:cs typeface="Segoe UI Light" panose="020B0502040204020203" pitchFamily="34" charset="0"/>
              </a:endParaRPr>
            </a:p>
          </p:txBody>
        </p:sp>
        <p:sp>
          <p:nvSpPr>
            <p:cNvPr id="18" name="Rounded Rectangle 17"/>
            <p:cNvSpPr/>
            <p:nvPr/>
          </p:nvSpPr>
          <p:spPr>
            <a:xfrm>
              <a:off x="2699655" y="3497960"/>
              <a:ext cx="377066" cy="540640"/>
            </a:xfrm>
            <a:prstGeom prst="roundRect">
              <a:avLst/>
            </a:prstGeom>
            <a:solidFill>
              <a:sysClr val="window" lastClr="FFFFFF"/>
            </a:solidFill>
            <a:ln w="12700" cap="flat" cmpd="sng" algn="ctr">
              <a:solidFill>
                <a:srgbClr val="4F81BD"/>
              </a:solidFill>
              <a:prstDash val="solid"/>
            </a:ln>
            <a:effectLst/>
          </p:spPr>
          <p:txBody>
            <a:bodyPr rtlCol="0" anchor="ctr"/>
            <a:lstStyle/>
            <a:p>
              <a:pPr algn="ctr" defTabSz="1219170">
                <a:defRPr/>
              </a:pPr>
              <a:endParaRPr lang="en-US" sz="2133" kern="0">
                <a:solidFill>
                  <a:sysClr val="windowText" lastClr="000000"/>
                </a:solidFill>
                <a:latin typeface="Segoe UI Light" panose="020B0502040204020203" pitchFamily="34" charset="0"/>
                <a:cs typeface="Segoe UI Light" panose="020B0502040204020203" pitchFamily="34" charset="0"/>
              </a:endParaRPr>
            </a:p>
          </p:txBody>
        </p:sp>
        <p:sp>
          <p:nvSpPr>
            <p:cNvPr id="19" name="Rounded Rectangle 18"/>
            <p:cNvSpPr/>
            <p:nvPr/>
          </p:nvSpPr>
          <p:spPr>
            <a:xfrm>
              <a:off x="2759309" y="3553314"/>
              <a:ext cx="259233" cy="18116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1219170">
                <a:defRPr/>
              </a:pPr>
              <a:endParaRPr lang="en-US" sz="2133" kern="0">
                <a:solidFill>
                  <a:sysClr val="window" lastClr="FFFFFF"/>
                </a:solidFill>
                <a:latin typeface="Segoe UI Light" panose="020B0502040204020203" pitchFamily="34" charset="0"/>
                <a:cs typeface="Segoe UI Light" panose="020B0502040204020203" pitchFamily="34" charset="0"/>
              </a:endParaRPr>
            </a:p>
          </p:txBody>
        </p:sp>
        <p:sp>
          <p:nvSpPr>
            <p:cNvPr id="20" name="Rounded Rectangle 19"/>
            <p:cNvSpPr/>
            <p:nvPr/>
          </p:nvSpPr>
          <p:spPr>
            <a:xfrm>
              <a:off x="2759309" y="3802083"/>
              <a:ext cx="259233" cy="18116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1219170">
                <a:defRPr/>
              </a:pPr>
              <a:endParaRPr lang="en-US" sz="2133" kern="0">
                <a:solidFill>
                  <a:sysClr val="window" lastClr="FFFFFF"/>
                </a:solidFill>
                <a:latin typeface="Segoe UI Light" panose="020B0502040204020203" pitchFamily="34" charset="0"/>
                <a:cs typeface="Segoe UI Light" panose="020B0502040204020203" pitchFamily="34" charset="0"/>
              </a:endParaRPr>
            </a:p>
          </p:txBody>
        </p:sp>
        <p:sp>
          <p:nvSpPr>
            <p:cNvPr id="21" name="Rounded Rectangle 20"/>
            <p:cNvSpPr/>
            <p:nvPr/>
          </p:nvSpPr>
          <p:spPr>
            <a:xfrm>
              <a:off x="3392162" y="3055362"/>
              <a:ext cx="377066" cy="786781"/>
            </a:xfrm>
            <a:prstGeom prst="roundRect">
              <a:avLst/>
            </a:prstGeom>
            <a:solidFill>
              <a:sysClr val="window" lastClr="FFFFFF"/>
            </a:solidFill>
            <a:ln w="12700" cap="flat" cmpd="sng" algn="ctr">
              <a:solidFill>
                <a:srgbClr val="4F81BD"/>
              </a:solidFill>
              <a:prstDash val="solid"/>
            </a:ln>
            <a:effectLst/>
          </p:spPr>
          <p:txBody>
            <a:bodyPr rtlCol="0" anchor="ctr"/>
            <a:lstStyle/>
            <a:p>
              <a:pPr algn="ctr" defTabSz="1219170">
                <a:defRPr/>
              </a:pPr>
              <a:endParaRPr lang="en-US" sz="2133" kern="0">
                <a:solidFill>
                  <a:sysClr val="windowText" lastClr="000000"/>
                </a:solidFill>
                <a:latin typeface="Segoe UI Light" panose="020B0502040204020203" pitchFamily="34" charset="0"/>
                <a:cs typeface="Segoe UI Light" panose="020B0502040204020203" pitchFamily="34" charset="0"/>
              </a:endParaRPr>
            </a:p>
          </p:txBody>
        </p:sp>
        <p:sp>
          <p:nvSpPr>
            <p:cNvPr id="22" name="Rounded Rectangle 21"/>
            <p:cNvSpPr/>
            <p:nvPr/>
          </p:nvSpPr>
          <p:spPr>
            <a:xfrm>
              <a:off x="3451817" y="3110717"/>
              <a:ext cx="259233" cy="18116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1219170">
                <a:defRPr/>
              </a:pPr>
              <a:endParaRPr lang="en-US" sz="2133" kern="0">
                <a:solidFill>
                  <a:sysClr val="window" lastClr="FFFFFF"/>
                </a:solidFill>
                <a:latin typeface="Segoe UI Light" panose="020B0502040204020203" pitchFamily="34" charset="0"/>
                <a:cs typeface="Segoe UI Light" panose="020B0502040204020203" pitchFamily="34" charset="0"/>
              </a:endParaRPr>
            </a:p>
          </p:txBody>
        </p:sp>
        <p:sp>
          <p:nvSpPr>
            <p:cNvPr id="23" name="Rounded Rectangle 22"/>
            <p:cNvSpPr/>
            <p:nvPr/>
          </p:nvSpPr>
          <p:spPr>
            <a:xfrm>
              <a:off x="3451817" y="3359486"/>
              <a:ext cx="259233" cy="18116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1219170">
                <a:defRPr/>
              </a:pPr>
              <a:endParaRPr lang="en-US" sz="2133" kern="0">
                <a:solidFill>
                  <a:sysClr val="window" lastClr="FFFFFF"/>
                </a:solidFill>
                <a:latin typeface="Segoe UI Light" panose="020B0502040204020203" pitchFamily="34" charset="0"/>
                <a:cs typeface="Segoe UI Light" panose="020B0502040204020203" pitchFamily="34" charset="0"/>
              </a:endParaRPr>
            </a:p>
          </p:txBody>
        </p:sp>
        <p:sp>
          <p:nvSpPr>
            <p:cNvPr id="24" name="Rounded Rectangle 23"/>
            <p:cNvSpPr/>
            <p:nvPr/>
          </p:nvSpPr>
          <p:spPr>
            <a:xfrm>
              <a:off x="3451817" y="3596002"/>
              <a:ext cx="259233" cy="18116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1219170">
                <a:defRPr/>
              </a:pPr>
              <a:endParaRPr lang="en-US" sz="2133" kern="0">
                <a:solidFill>
                  <a:sysClr val="window" lastClr="FFFFFF"/>
                </a:solidFill>
                <a:latin typeface="Segoe UI Light" panose="020B0502040204020203" pitchFamily="34" charset="0"/>
                <a:cs typeface="Segoe UI Light" panose="020B0502040204020203" pitchFamily="34" charset="0"/>
              </a:endParaRPr>
            </a:p>
          </p:txBody>
        </p:sp>
        <p:sp>
          <p:nvSpPr>
            <p:cNvPr id="25" name="Rounded Rectangle 24"/>
            <p:cNvSpPr/>
            <p:nvPr/>
          </p:nvSpPr>
          <p:spPr>
            <a:xfrm>
              <a:off x="3922485" y="3059526"/>
              <a:ext cx="377066" cy="786781"/>
            </a:xfrm>
            <a:prstGeom prst="roundRect">
              <a:avLst/>
            </a:prstGeom>
            <a:solidFill>
              <a:sysClr val="window" lastClr="FFFFFF"/>
            </a:solidFill>
            <a:ln w="12700" cap="flat" cmpd="sng" algn="ctr">
              <a:solidFill>
                <a:srgbClr val="4F81BD"/>
              </a:solidFill>
              <a:prstDash val="solid"/>
            </a:ln>
            <a:effectLst/>
          </p:spPr>
          <p:txBody>
            <a:bodyPr rtlCol="0" anchor="ctr"/>
            <a:lstStyle/>
            <a:p>
              <a:pPr algn="ctr" defTabSz="1219170">
                <a:defRPr/>
              </a:pPr>
              <a:endParaRPr lang="en-US" sz="2133" kern="0">
                <a:solidFill>
                  <a:sysClr val="windowText" lastClr="000000"/>
                </a:solidFill>
                <a:latin typeface="Segoe UI Light" panose="020B0502040204020203" pitchFamily="34" charset="0"/>
                <a:cs typeface="Segoe UI Light" panose="020B0502040204020203" pitchFamily="34" charset="0"/>
              </a:endParaRPr>
            </a:p>
          </p:txBody>
        </p:sp>
        <p:sp>
          <p:nvSpPr>
            <p:cNvPr id="26" name="Rounded Rectangle 25"/>
            <p:cNvSpPr/>
            <p:nvPr/>
          </p:nvSpPr>
          <p:spPr>
            <a:xfrm>
              <a:off x="3982139" y="3114879"/>
              <a:ext cx="259233" cy="181162"/>
            </a:xfrm>
            <a:prstGeom prst="roundRect">
              <a:avLst/>
            </a:prstGeom>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defRPr/>
              </a:pPr>
              <a:endParaRPr lang="en-US" sz="2133" kern="0">
                <a:solidFill>
                  <a:sysClr val="window" lastClr="FFFFFF"/>
                </a:solidFill>
                <a:latin typeface="Segoe UI Light" panose="020B0502040204020203" pitchFamily="34" charset="0"/>
                <a:cs typeface="Segoe UI Light" panose="020B0502040204020203" pitchFamily="34" charset="0"/>
              </a:endParaRPr>
            </a:p>
          </p:txBody>
        </p:sp>
        <p:sp>
          <p:nvSpPr>
            <p:cNvPr id="27" name="Rounded Rectangle 26"/>
            <p:cNvSpPr/>
            <p:nvPr/>
          </p:nvSpPr>
          <p:spPr>
            <a:xfrm>
              <a:off x="3982139" y="3363649"/>
              <a:ext cx="259233" cy="181162"/>
            </a:xfrm>
            <a:prstGeom prst="roundRect">
              <a:avLst/>
            </a:prstGeom>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defRPr/>
              </a:pPr>
              <a:endParaRPr lang="en-US" sz="2133" kern="0">
                <a:solidFill>
                  <a:sysClr val="window" lastClr="FFFFFF"/>
                </a:solidFill>
                <a:latin typeface="Segoe UI Light" panose="020B0502040204020203" pitchFamily="34" charset="0"/>
                <a:cs typeface="Segoe UI Light" panose="020B0502040204020203" pitchFamily="34" charset="0"/>
              </a:endParaRPr>
            </a:p>
          </p:txBody>
        </p:sp>
        <p:sp>
          <p:nvSpPr>
            <p:cNvPr id="28" name="Rounded Rectangle 27"/>
            <p:cNvSpPr/>
            <p:nvPr/>
          </p:nvSpPr>
          <p:spPr>
            <a:xfrm>
              <a:off x="3982139" y="3600166"/>
              <a:ext cx="259233" cy="181162"/>
            </a:xfrm>
            <a:prstGeom prst="roundRect">
              <a:avLst/>
            </a:prstGeom>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defRPr/>
              </a:pPr>
              <a:endParaRPr lang="en-US" sz="2133" kern="0">
                <a:solidFill>
                  <a:sysClr val="window" lastClr="FFFFFF"/>
                </a:solidFill>
                <a:latin typeface="Segoe UI Light" panose="020B0502040204020203" pitchFamily="34" charset="0"/>
                <a:cs typeface="Segoe UI Light" panose="020B0502040204020203" pitchFamily="34" charset="0"/>
              </a:endParaRPr>
            </a:p>
          </p:txBody>
        </p:sp>
        <p:cxnSp>
          <p:nvCxnSpPr>
            <p:cNvPr id="29" name="Straight Arrow Connector 28"/>
            <p:cNvCxnSpPr>
              <a:stCxn id="23" idx="3"/>
              <a:endCxn id="27" idx="1"/>
            </p:cNvCxnSpPr>
            <p:nvPr/>
          </p:nvCxnSpPr>
          <p:spPr>
            <a:xfrm>
              <a:off x="3711050" y="3450067"/>
              <a:ext cx="271089" cy="4163"/>
            </a:xfrm>
            <a:prstGeom prst="straightConnector1">
              <a:avLst/>
            </a:prstGeom>
            <a:noFill/>
            <a:ln w="12700" cap="flat" cmpd="sng" algn="ctr">
              <a:solidFill>
                <a:srgbClr val="000000"/>
              </a:solidFill>
              <a:prstDash val="solid"/>
              <a:round/>
              <a:headEnd type="none"/>
              <a:tailEnd type="triangle"/>
            </a:ln>
            <a:effectLst/>
          </p:spPr>
        </p:cxnSp>
        <p:cxnSp>
          <p:nvCxnSpPr>
            <p:cNvPr id="30" name="Straight Arrow Connector 29"/>
            <p:cNvCxnSpPr>
              <a:stCxn id="22" idx="3"/>
              <a:endCxn id="26" idx="1"/>
            </p:cNvCxnSpPr>
            <p:nvPr/>
          </p:nvCxnSpPr>
          <p:spPr>
            <a:xfrm>
              <a:off x="3711050" y="3201298"/>
              <a:ext cx="271089" cy="4162"/>
            </a:xfrm>
            <a:prstGeom prst="straightConnector1">
              <a:avLst/>
            </a:prstGeom>
            <a:noFill/>
            <a:ln w="12700" cap="flat" cmpd="sng" algn="ctr">
              <a:solidFill>
                <a:srgbClr val="000000"/>
              </a:solidFill>
              <a:prstDash val="solid"/>
              <a:round/>
              <a:headEnd type="none"/>
              <a:tailEnd type="triangle"/>
            </a:ln>
            <a:effectLst/>
          </p:spPr>
        </p:cxnSp>
        <p:cxnSp>
          <p:nvCxnSpPr>
            <p:cNvPr id="31" name="Straight Arrow Connector 30"/>
            <p:cNvCxnSpPr>
              <a:stCxn id="24" idx="3"/>
              <a:endCxn id="28" idx="1"/>
            </p:cNvCxnSpPr>
            <p:nvPr/>
          </p:nvCxnSpPr>
          <p:spPr>
            <a:xfrm>
              <a:off x="3711050" y="3686583"/>
              <a:ext cx="271089" cy="4164"/>
            </a:xfrm>
            <a:prstGeom prst="straightConnector1">
              <a:avLst/>
            </a:prstGeom>
            <a:noFill/>
            <a:ln w="12700" cap="flat" cmpd="sng" algn="ctr">
              <a:solidFill>
                <a:srgbClr val="000000"/>
              </a:solidFill>
              <a:prstDash val="solid"/>
              <a:round/>
              <a:headEnd type="none"/>
              <a:tailEnd type="triangle"/>
            </a:ln>
            <a:effectLst/>
          </p:spPr>
        </p:cxnSp>
        <p:cxnSp>
          <p:nvCxnSpPr>
            <p:cNvPr id="32" name="Straight Arrow Connector 31"/>
            <p:cNvCxnSpPr>
              <a:stCxn id="41" idx="3"/>
              <a:endCxn id="23" idx="1"/>
            </p:cNvCxnSpPr>
            <p:nvPr/>
          </p:nvCxnSpPr>
          <p:spPr>
            <a:xfrm>
              <a:off x="3018542" y="3271066"/>
              <a:ext cx="433275" cy="179001"/>
            </a:xfrm>
            <a:prstGeom prst="straightConnector1">
              <a:avLst/>
            </a:prstGeom>
            <a:noFill/>
            <a:ln w="12700" cap="flat" cmpd="sng" algn="ctr">
              <a:solidFill>
                <a:srgbClr val="000000"/>
              </a:solidFill>
              <a:prstDash val="solid"/>
              <a:round/>
              <a:headEnd type="none"/>
              <a:tailEnd type="triangle"/>
            </a:ln>
            <a:effectLst/>
          </p:spPr>
        </p:cxnSp>
        <p:cxnSp>
          <p:nvCxnSpPr>
            <p:cNvPr id="33" name="Straight Arrow Connector 32"/>
            <p:cNvCxnSpPr>
              <a:stCxn id="20" idx="3"/>
              <a:endCxn id="24" idx="1"/>
            </p:cNvCxnSpPr>
            <p:nvPr/>
          </p:nvCxnSpPr>
          <p:spPr>
            <a:xfrm flipV="1">
              <a:off x="3018542" y="3686583"/>
              <a:ext cx="433275" cy="206081"/>
            </a:xfrm>
            <a:prstGeom prst="straightConnector1">
              <a:avLst/>
            </a:prstGeom>
            <a:noFill/>
            <a:ln w="12700" cap="flat" cmpd="sng" algn="ctr">
              <a:solidFill>
                <a:srgbClr val="000000"/>
              </a:solidFill>
              <a:prstDash val="solid"/>
              <a:round/>
              <a:headEnd type="none"/>
              <a:tailEnd type="triangle"/>
            </a:ln>
            <a:effectLst/>
          </p:spPr>
        </p:cxnSp>
        <p:cxnSp>
          <p:nvCxnSpPr>
            <p:cNvPr id="34" name="Straight Arrow Connector 33"/>
            <p:cNvCxnSpPr>
              <a:stCxn id="20" idx="3"/>
              <a:endCxn id="23" idx="1"/>
            </p:cNvCxnSpPr>
            <p:nvPr/>
          </p:nvCxnSpPr>
          <p:spPr>
            <a:xfrm flipV="1">
              <a:off x="3018542" y="3450067"/>
              <a:ext cx="433275" cy="442597"/>
            </a:xfrm>
            <a:prstGeom prst="straightConnector1">
              <a:avLst/>
            </a:prstGeom>
            <a:noFill/>
            <a:ln w="12700" cap="flat" cmpd="sng" algn="ctr">
              <a:solidFill>
                <a:srgbClr val="000000"/>
              </a:solidFill>
              <a:prstDash val="solid"/>
              <a:round/>
              <a:headEnd type="none"/>
              <a:tailEnd type="triangle"/>
            </a:ln>
            <a:effectLst/>
          </p:spPr>
        </p:cxnSp>
        <p:cxnSp>
          <p:nvCxnSpPr>
            <p:cNvPr id="35" name="Straight Arrow Connector 34"/>
            <p:cNvCxnSpPr>
              <a:stCxn id="19" idx="3"/>
              <a:endCxn id="22" idx="1"/>
            </p:cNvCxnSpPr>
            <p:nvPr/>
          </p:nvCxnSpPr>
          <p:spPr>
            <a:xfrm flipV="1">
              <a:off x="3018542" y="3201298"/>
              <a:ext cx="433275" cy="442597"/>
            </a:xfrm>
            <a:prstGeom prst="straightConnector1">
              <a:avLst/>
            </a:prstGeom>
            <a:noFill/>
            <a:ln w="12700" cap="flat" cmpd="sng" algn="ctr">
              <a:solidFill>
                <a:srgbClr val="000000"/>
              </a:solidFill>
              <a:prstDash val="solid"/>
              <a:round/>
              <a:headEnd type="none"/>
              <a:tailEnd type="triangle"/>
            </a:ln>
            <a:effectLst/>
          </p:spPr>
        </p:cxnSp>
        <p:cxnSp>
          <p:nvCxnSpPr>
            <p:cNvPr id="36" name="Straight Arrow Connector 35"/>
            <p:cNvCxnSpPr>
              <a:stCxn id="19" idx="3"/>
              <a:endCxn id="23" idx="1"/>
            </p:cNvCxnSpPr>
            <p:nvPr/>
          </p:nvCxnSpPr>
          <p:spPr>
            <a:xfrm flipV="1">
              <a:off x="3018542" y="3450067"/>
              <a:ext cx="433275" cy="193828"/>
            </a:xfrm>
            <a:prstGeom prst="straightConnector1">
              <a:avLst/>
            </a:prstGeom>
            <a:noFill/>
            <a:ln w="12700" cap="flat" cmpd="sng" algn="ctr">
              <a:solidFill>
                <a:srgbClr val="000000"/>
              </a:solidFill>
              <a:prstDash val="solid"/>
              <a:round/>
              <a:headEnd type="none"/>
              <a:tailEnd type="triangle"/>
            </a:ln>
            <a:effectLst/>
          </p:spPr>
        </p:cxnSp>
        <p:cxnSp>
          <p:nvCxnSpPr>
            <p:cNvPr id="37" name="Straight Arrow Connector 36"/>
            <p:cNvCxnSpPr>
              <a:stCxn id="20" idx="3"/>
              <a:endCxn id="22" idx="1"/>
            </p:cNvCxnSpPr>
            <p:nvPr/>
          </p:nvCxnSpPr>
          <p:spPr>
            <a:xfrm flipV="1">
              <a:off x="3018542" y="3201298"/>
              <a:ext cx="433275" cy="691366"/>
            </a:xfrm>
            <a:prstGeom prst="straightConnector1">
              <a:avLst/>
            </a:prstGeom>
            <a:noFill/>
            <a:ln w="12700" cap="flat" cmpd="sng" algn="ctr">
              <a:solidFill>
                <a:srgbClr val="000000"/>
              </a:solidFill>
              <a:prstDash val="solid"/>
              <a:round/>
              <a:headEnd type="none"/>
              <a:tailEnd type="triangle"/>
            </a:ln>
            <a:effectLst/>
          </p:spPr>
        </p:cxnSp>
        <p:cxnSp>
          <p:nvCxnSpPr>
            <p:cNvPr id="38" name="Straight Arrow Connector 37"/>
            <p:cNvCxnSpPr>
              <a:stCxn id="19" idx="3"/>
              <a:endCxn id="24" idx="1"/>
            </p:cNvCxnSpPr>
            <p:nvPr/>
          </p:nvCxnSpPr>
          <p:spPr>
            <a:xfrm>
              <a:off x="3018542" y="3643895"/>
              <a:ext cx="433275" cy="42688"/>
            </a:xfrm>
            <a:prstGeom prst="straightConnector1">
              <a:avLst/>
            </a:prstGeom>
            <a:noFill/>
            <a:ln w="12700" cap="flat" cmpd="sng" algn="ctr">
              <a:solidFill>
                <a:srgbClr val="000000"/>
              </a:solidFill>
              <a:prstDash val="solid"/>
              <a:round/>
              <a:headEnd type="none"/>
              <a:tailEnd type="triangle"/>
            </a:ln>
            <a:effectLst/>
          </p:spPr>
        </p:cxnSp>
        <p:sp>
          <p:nvSpPr>
            <p:cNvPr id="39" name="Rounded Rectangle 38"/>
            <p:cNvSpPr/>
            <p:nvPr/>
          </p:nvSpPr>
          <p:spPr>
            <a:xfrm>
              <a:off x="2699655" y="2876361"/>
              <a:ext cx="377066" cy="540640"/>
            </a:xfrm>
            <a:prstGeom prst="roundRect">
              <a:avLst/>
            </a:prstGeom>
            <a:solidFill>
              <a:sysClr val="window" lastClr="FFFFFF"/>
            </a:solidFill>
            <a:ln w="12700" cap="flat" cmpd="sng" algn="ctr">
              <a:solidFill>
                <a:srgbClr val="4F81BD"/>
              </a:solidFill>
              <a:prstDash val="solid"/>
            </a:ln>
            <a:effectLst/>
          </p:spPr>
          <p:txBody>
            <a:bodyPr rtlCol="0" anchor="ctr"/>
            <a:lstStyle/>
            <a:p>
              <a:pPr algn="ctr" defTabSz="1219170">
                <a:defRPr/>
              </a:pPr>
              <a:endParaRPr lang="en-US" sz="2133" kern="0">
                <a:solidFill>
                  <a:sysClr val="windowText" lastClr="000000"/>
                </a:solidFill>
                <a:latin typeface="Segoe UI Light" panose="020B0502040204020203" pitchFamily="34" charset="0"/>
                <a:cs typeface="Segoe UI Light" panose="020B0502040204020203" pitchFamily="34" charset="0"/>
              </a:endParaRPr>
            </a:p>
          </p:txBody>
        </p:sp>
        <p:sp>
          <p:nvSpPr>
            <p:cNvPr id="40" name="Rounded Rectangle 39"/>
            <p:cNvSpPr/>
            <p:nvPr/>
          </p:nvSpPr>
          <p:spPr>
            <a:xfrm>
              <a:off x="2759309" y="2931716"/>
              <a:ext cx="259233" cy="18116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1219170">
                <a:defRPr/>
              </a:pPr>
              <a:endParaRPr lang="en-US" sz="2133" kern="0">
                <a:solidFill>
                  <a:sysClr val="window" lastClr="FFFFFF"/>
                </a:solidFill>
                <a:latin typeface="Segoe UI Light" panose="020B0502040204020203" pitchFamily="34" charset="0"/>
                <a:cs typeface="Segoe UI Light" panose="020B0502040204020203" pitchFamily="34" charset="0"/>
              </a:endParaRPr>
            </a:p>
          </p:txBody>
        </p:sp>
        <p:sp>
          <p:nvSpPr>
            <p:cNvPr id="41" name="Rounded Rectangle 40"/>
            <p:cNvSpPr/>
            <p:nvPr/>
          </p:nvSpPr>
          <p:spPr>
            <a:xfrm>
              <a:off x="2759309" y="3180485"/>
              <a:ext cx="259233" cy="18116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1219170">
                <a:defRPr/>
              </a:pPr>
              <a:endParaRPr lang="en-US" sz="2133" kern="0">
                <a:solidFill>
                  <a:sysClr val="window" lastClr="FFFFFF"/>
                </a:solidFill>
                <a:latin typeface="Segoe UI Light" panose="020B0502040204020203" pitchFamily="34" charset="0"/>
                <a:cs typeface="Segoe UI Light" panose="020B0502040204020203" pitchFamily="34" charset="0"/>
              </a:endParaRPr>
            </a:p>
          </p:txBody>
        </p:sp>
        <p:cxnSp>
          <p:nvCxnSpPr>
            <p:cNvPr id="42" name="Straight Arrow Connector 41"/>
            <p:cNvCxnSpPr>
              <a:stCxn id="40" idx="3"/>
              <a:endCxn id="22" idx="1"/>
            </p:cNvCxnSpPr>
            <p:nvPr/>
          </p:nvCxnSpPr>
          <p:spPr>
            <a:xfrm>
              <a:off x="3018542" y="3022297"/>
              <a:ext cx="433275" cy="179001"/>
            </a:xfrm>
            <a:prstGeom prst="straightConnector1">
              <a:avLst/>
            </a:prstGeom>
            <a:noFill/>
            <a:ln w="12700" cap="flat" cmpd="sng" algn="ctr">
              <a:solidFill>
                <a:srgbClr val="000000"/>
              </a:solidFill>
              <a:prstDash val="solid"/>
              <a:round/>
              <a:headEnd type="none"/>
              <a:tailEnd type="triangle"/>
            </a:ln>
            <a:effectLst/>
          </p:spPr>
        </p:cxnSp>
        <p:cxnSp>
          <p:nvCxnSpPr>
            <p:cNvPr id="43" name="Straight Arrow Connector 42"/>
            <p:cNvCxnSpPr>
              <a:stCxn id="40" idx="3"/>
              <a:endCxn id="24" idx="1"/>
            </p:cNvCxnSpPr>
            <p:nvPr/>
          </p:nvCxnSpPr>
          <p:spPr>
            <a:xfrm>
              <a:off x="3018542" y="3022297"/>
              <a:ext cx="433275" cy="664286"/>
            </a:xfrm>
            <a:prstGeom prst="straightConnector1">
              <a:avLst/>
            </a:prstGeom>
            <a:noFill/>
            <a:ln w="12700" cap="flat" cmpd="sng" algn="ctr">
              <a:solidFill>
                <a:srgbClr val="000000"/>
              </a:solidFill>
              <a:prstDash val="solid"/>
              <a:round/>
              <a:headEnd type="none"/>
              <a:tailEnd type="triangle"/>
            </a:ln>
            <a:effectLst/>
          </p:spPr>
        </p:cxnSp>
        <p:cxnSp>
          <p:nvCxnSpPr>
            <p:cNvPr id="44" name="Straight Arrow Connector 43"/>
            <p:cNvCxnSpPr>
              <a:stCxn id="41" idx="3"/>
              <a:endCxn id="24" idx="1"/>
            </p:cNvCxnSpPr>
            <p:nvPr/>
          </p:nvCxnSpPr>
          <p:spPr>
            <a:xfrm>
              <a:off x="3018542" y="3271066"/>
              <a:ext cx="433275" cy="415517"/>
            </a:xfrm>
            <a:prstGeom prst="straightConnector1">
              <a:avLst/>
            </a:prstGeom>
            <a:noFill/>
            <a:ln w="12700" cap="flat" cmpd="sng" algn="ctr">
              <a:solidFill>
                <a:srgbClr val="000000"/>
              </a:solidFill>
              <a:prstDash val="solid"/>
              <a:round/>
              <a:headEnd type="none"/>
              <a:tailEnd type="triangle"/>
            </a:ln>
            <a:effectLst/>
          </p:spPr>
        </p:cxnSp>
        <p:cxnSp>
          <p:nvCxnSpPr>
            <p:cNvPr id="45" name="Straight Arrow Connector 44"/>
            <p:cNvCxnSpPr>
              <a:stCxn id="41" idx="3"/>
              <a:endCxn id="22" idx="1"/>
            </p:cNvCxnSpPr>
            <p:nvPr/>
          </p:nvCxnSpPr>
          <p:spPr>
            <a:xfrm flipV="1">
              <a:off x="3018542" y="3201298"/>
              <a:ext cx="433275" cy="69768"/>
            </a:xfrm>
            <a:prstGeom prst="straightConnector1">
              <a:avLst/>
            </a:prstGeom>
            <a:noFill/>
            <a:ln w="12700" cap="flat" cmpd="sng" algn="ctr">
              <a:solidFill>
                <a:srgbClr val="000000"/>
              </a:solidFill>
              <a:prstDash val="solid"/>
              <a:round/>
              <a:headEnd type="none"/>
              <a:tailEnd type="triangle"/>
            </a:ln>
            <a:effectLst/>
          </p:spPr>
        </p:cxnSp>
        <p:cxnSp>
          <p:nvCxnSpPr>
            <p:cNvPr id="46" name="Straight Arrow Connector 45"/>
            <p:cNvCxnSpPr>
              <a:stCxn id="41" idx="3"/>
              <a:endCxn id="23" idx="1"/>
            </p:cNvCxnSpPr>
            <p:nvPr/>
          </p:nvCxnSpPr>
          <p:spPr>
            <a:xfrm>
              <a:off x="3018542" y="3271066"/>
              <a:ext cx="433275" cy="179001"/>
            </a:xfrm>
            <a:prstGeom prst="straightConnector1">
              <a:avLst/>
            </a:prstGeom>
            <a:noFill/>
            <a:ln w="12700" cap="flat" cmpd="sng" algn="ctr">
              <a:solidFill>
                <a:srgbClr val="000000"/>
              </a:solidFill>
              <a:prstDash val="solid"/>
              <a:round/>
              <a:headEnd type="none"/>
              <a:tailEnd type="triangle"/>
            </a:ln>
            <a:effectLst/>
          </p:spPr>
        </p:cxnSp>
        <p:cxnSp>
          <p:nvCxnSpPr>
            <p:cNvPr id="47" name="Straight Arrow Connector 46"/>
            <p:cNvCxnSpPr>
              <a:stCxn id="40" idx="3"/>
              <a:endCxn id="24" idx="1"/>
            </p:cNvCxnSpPr>
            <p:nvPr/>
          </p:nvCxnSpPr>
          <p:spPr>
            <a:xfrm>
              <a:off x="3018542" y="3022297"/>
              <a:ext cx="433275" cy="664286"/>
            </a:xfrm>
            <a:prstGeom prst="straightConnector1">
              <a:avLst/>
            </a:prstGeom>
            <a:noFill/>
            <a:ln w="12700" cap="flat" cmpd="sng" algn="ctr">
              <a:solidFill>
                <a:srgbClr val="000000"/>
              </a:solidFill>
              <a:prstDash val="solid"/>
              <a:round/>
              <a:headEnd type="none"/>
              <a:tailEnd type="triangle"/>
            </a:ln>
            <a:effectLst/>
          </p:spPr>
        </p:cxnSp>
        <p:cxnSp>
          <p:nvCxnSpPr>
            <p:cNvPr id="48" name="Straight Arrow Connector 47"/>
            <p:cNvCxnSpPr>
              <a:stCxn id="40" idx="3"/>
              <a:endCxn id="23" idx="1"/>
            </p:cNvCxnSpPr>
            <p:nvPr/>
          </p:nvCxnSpPr>
          <p:spPr>
            <a:xfrm>
              <a:off x="3018542" y="3022297"/>
              <a:ext cx="433275" cy="427770"/>
            </a:xfrm>
            <a:prstGeom prst="straightConnector1">
              <a:avLst/>
            </a:prstGeom>
            <a:noFill/>
            <a:ln w="12700" cap="flat" cmpd="sng" algn="ctr">
              <a:solidFill>
                <a:srgbClr val="000000"/>
              </a:solidFill>
              <a:prstDash val="solid"/>
              <a:round/>
              <a:headEnd type="none"/>
              <a:tailEnd type="triangle"/>
            </a:ln>
            <a:effectLst/>
          </p:spPr>
        </p:cxnSp>
        <p:sp>
          <p:nvSpPr>
            <p:cNvPr id="49" name="TextBox 48"/>
            <p:cNvSpPr txBox="1"/>
            <p:nvPr/>
          </p:nvSpPr>
          <p:spPr>
            <a:xfrm>
              <a:off x="2562980" y="4321315"/>
              <a:ext cx="1912379" cy="871905"/>
            </a:xfrm>
            <a:prstGeom prst="rect">
              <a:avLst/>
            </a:prstGeom>
            <a:noFill/>
          </p:spPr>
          <p:txBody>
            <a:bodyPr wrap="square" rtlCol="0">
              <a:spAutoFit/>
            </a:bodyPr>
            <a:lstStyle/>
            <a:p>
              <a:r>
                <a:rPr lang="en-US" sz="2533" dirty="0">
                  <a:latin typeface="Segoe UI Light" panose="020B0502040204020203" pitchFamily="34" charset="0"/>
                  <a:cs typeface="Segoe UI Light" panose="020B0502040204020203" pitchFamily="34" charset="0"/>
                </a:rPr>
                <a:t>split graph into </a:t>
              </a:r>
              <a:r>
                <a:rPr lang="en-US" sz="2533" i="1" dirty="0">
                  <a:latin typeface="Segoe UI Light" panose="020B0502040204020203" pitchFamily="34" charset="0"/>
                  <a:cs typeface="Segoe UI Light" panose="020B0502040204020203" pitchFamily="34" charset="0"/>
                </a:rPr>
                <a:t>stages</a:t>
              </a:r>
              <a:r>
                <a:rPr lang="en-US" sz="2533" dirty="0">
                  <a:latin typeface="Segoe UI Light" panose="020B0502040204020203" pitchFamily="34" charset="0"/>
                  <a:cs typeface="Segoe UI Light" panose="020B0502040204020203" pitchFamily="34" charset="0"/>
                </a:rPr>
                <a:t> of tasks</a:t>
              </a:r>
              <a:endParaRPr lang="en-US" sz="2533" i="1" dirty="0">
                <a:latin typeface="Segoe UI Light" panose="020B0502040204020203" pitchFamily="34" charset="0"/>
                <a:cs typeface="Segoe UI Light" panose="020B0502040204020203" pitchFamily="34" charset="0"/>
              </a:endParaRPr>
            </a:p>
          </p:txBody>
        </p:sp>
        <p:sp>
          <p:nvSpPr>
            <p:cNvPr id="50" name="TextBox 49"/>
            <p:cNvSpPr txBox="1"/>
            <p:nvPr/>
          </p:nvSpPr>
          <p:spPr>
            <a:xfrm>
              <a:off x="2562980" y="5103296"/>
              <a:ext cx="1762752" cy="871905"/>
            </a:xfrm>
            <a:prstGeom prst="rect">
              <a:avLst/>
            </a:prstGeom>
            <a:noFill/>
          </p:spPr>
          <p:txBody>
            <a:bodyPr wrap="square" rtlCol="0">
              <a:spAutoFit/>
            </a:bodyPr>
            <a:lstStyle/>
            <a:p>
              <a:r>
                <a:rPr lang="en-US" sz="2533" dirty="0">
                  <a:latin typeface="Segoe UI Light" panose="020B0502040204020203" pitchFamily="34" charset="0"/>
                  <a:cs typeface="Segoe UI Light" panose="020B0502040204020203" pitchFamily="34" charset="0"/>
                </a:rPr>
                <a:t>submit each stage as ready</a:t>
              </a:r>
            </a:p>
          </p:txBody>
        </p:sp>
        <p:cxnSp>
          <p:nvCxnSpPr>
            <p:cNvPr id="51" name="Straight Connector 50"/>
            <p:cNvCxnSpPr/>
            <p:nvPr/>
          </p:nvCxnSpPr>
          <p:spPr>
            <a:xfrm>
              <a:off x="2286000" y="2588381"/>
              <a:ext cx="0" cy="3660019"/>
            </a:xfrm>
            <a:prstGeom prst="line">
              <a:avLst/>
            </a:prstGeom>
            <a:ln>
              <a:solidFill>
                <a:schemeClr val="bg1">
                  <a:lumMod val="75000"/>
                </a:schemeClr>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V="1">
              <a:off x="2053770" y="3729640"/>
              <a:ext cx="457200" cy="4160"/>
            </a:xfrm>
            <a:prstGeom prst="straightConnector1">
              <a:avLst/>
            </a:prstGeom>
            <a:ln w="57150" cmpd="sng">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976887" y="3276173"/>
              <a:ext cx="533464" cy="420564"/>
            </a:xfrm>
            <a:prstGeom prst="rect">
              <a:avLst/>
            </a:prstGeom>
            <a:noFill/>
          </p:spPr>
          <p:txBody>
            <a:bodyPr wrap="none" rtlCol="0">
              <a:spAutoFit/>
            </a:bodyPr>
            <a:lstStyle/>
            <a:p>
              <a:r>
                <a:rPr lang="en-US" sz="2133" dirty="0">
                  <a:latin typeface="Segoe UI Light" panose="020B0502040204020203" pitchFamily="34" charset="0"/>
                  <a:cs typeface="Segoe UI Light" panose="020B0502040204020203" pitchFamily="34" charset="0"/>
                </a:rPr>
                <a:t>DAG</a:t>
              </a:r>
            </a:p>
          </p:txBody>
        </p:sp>
      </p:grpSp>
      <p:grpSp>
        <p:nvGrpSpPr>
          <p:cNvPr id="54" name="Group 53"/>
          <p:cNvGrpSpPr/>
          <p:nvPr/>
        </p:nvGrpSpPr>
        <p:grpSpPr>
          <a:xfrm>
            <a:off x="5775074" y="1778004"/>
            <a:ext cx="3464076" cy="4267200"/>
            <a:chOff x="4331305" y="1981200"/>
            <a:chExt cx="2598057" cy="4267200"/>
          </a:xfrm>
        </p:grpSpPr>
        <p:sp>
          <p:nvSpPr>
            <p:cNvPr id="55" name="TextBox 54"/>
            <p:cNvSpPr txBox="1"/>
            <p:nvPr/>
          </p:nvSpPr>
          <p:spPr>
            <a:xfrm>
              <a:off x="5028928" y="1981200"/>
              <a:ext cx="1764762" cy="543675"/>
            </a:xfrm>
            <a:prstGeom prst="rect">
              <a:avLst/>
            </a:prstGeom>
            <a:noFill/>
          </p:spPr>
          <p:txBody>
            <a:bodyPr wrap="none" rtlCol="0">
              <a:spAutoFit/>
            </a:bodyPr>
            <a:lstStyle/>
            <a:p>
              <a:r>
                <a:rPr lang="en-US" sz="2933" dirty="0" err="1">
                  <a:latin typeface="Segoe UI Light" panose="020B0502040204020203" pitchFamily="34" charset="0"/>
                  <a:cs typeface="Segoe UI Light" panose="020B0502040204020203" pitchFamily="34" charset="0"/>
                </a:rPr>
                <a:t>TaskScheduler</a:t>
              </a:r>
              <a:endParaRPr lang="en-US" sz="2933" dirty="0">
                <a:latin typeface="Segoe UI Light" panose="020B0502040204020203" pitchFamily="34" charset="0"/>
                <a:cs typeface="Segoe UI Light" panose="020B0502040204020203" pitchFamily="34" charset="0"/>
              </a:endParaRPr>
            </a:p>
          </p:txBody>
        </p:sp>
        <p:cxnSp>
          <p:nvCxnSpPr>
            <p:cNvPr id="56" name="Straight Connector 55"/>
            <p:cNvCxnSpPr/>
            <p:nvPr/>
          </p:nvCxnSpPr>
          <p:spPr>
            <a:xfrm>
              <a:off x="4696580" y="2588381"/>
              <a:ext cx="0" cy="3660019"/>
            </a:xfrm>
            <a:prstGeom prst="line">
              <a:avLst/>
            </a:prstGeom>
            <a:ln>
              <a:solidFill>
                <a:schemeClr val="bg1">
                  <a:lumMod val="75000"/>
                </a:schemeClr>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V="1">
              <a:off x="4532085" y="3733800"/>
              <a:ext cx="457200" cy="4160"/>
            </a:xfrm>
            <a:prstGeom prst="straightConnector1">
              <a:avLst/>
            </a:prstGeom>
            <a:ln w="57150" cmpd="sng">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4331305" y="3276173"/>
              <a:ext cx="758573" cy="420564"/>
            </a:xfrm>
            <a:prstGeom prst="rect">
              <a:avLst/>
            </a:prstGeom>
            <a:noFill/>
          </p:spPr>
          <p:txBody>
            <a:bodyPr wrap="none" rtlCol="0">
              <a:spAutoFit/>
            </a:bodyPr>
            <a:lstStyle/>
            <a:p>
              <a:r>
                <a:rPr lang="en-US" sz="2133" dirty="0" err="1">
                  <a:latin typeface="Segoe UI Light" panose="020B0502040204020203" pitchFamily="34" charset="0"/>
                  <a:cs typeface="Segoe UI Light" panose="020B0502040204020203" pitchFamily="34" charset="0"/>
                </a:rPr>
                <a:t>TaskSet</a:t>
              </a:r>
              <a:endParaRPr lang="en-US" sz="2133" dirty="0">
                <a:latin typeface="Segoe UI Light" panose="020B0502040204020203" pitchFamily="34" charset="0"/>
                <a:cs typeface="Segoe UI Light" panose="020B0502040204020203" pitchFamily="34" charset="0"/>
              </a:endParaRPr>
            </a:p>
          </p:txBody>
        </p:sp>
        <p:sp>
          <p:nvSpPr>
            <p:cNvPr id="59" name="TextBox 58"/>
            <p:cNvSpPr txBox="1"/>
            <p:nvPr/>
          </p:nvSpPr>
          <p:spPr>
            <a:xfrm>
              <a:off x="4963885" y="4321315"/>
              <a:ext cx="1965477" cy="871905"/>
            </a:xfrm>
            <a:prstGeom prst="rect">
              <a:avLst/>
            </a:prstGeom>
            <a:noFill/>
          </p:spPr>
          <p:txBody>
            <a:bodyPr wrap="square" rtlCol="0">
              <a:spAutoFit/>
            </a:bodyPr>
            <a:lstStyle/>
            <a:p>
              <a:r>
                <a:rPr lang="en-US" sz="2533" dirty="0">
                  <a:latin typeface="Segoe UI Light" panose="020B0502040204020203" pitchFamily="34" charset="0"/>
                  <a:cs typeface="Segoe UI Light" panose="020B0502040204020203" pitchFamily="34" charset="0"/>
                </a:rPr>
                <a:t>launch tasks via cluster manager</a:t>
              </a:r>
              <a:endParaRPr lang="en-US" sz="2533" i="1" dirty="0">
                <a:latin typeface="Segoe UI Light" panose="020B0502040204020203" pitchFamily="34" charset="0"/>
                <a:cs typeface="Segoe UI Light" panose="020B0502040204020203" pitchFamily="34" charset="0"/>
              </a:endParaRPr>
            </a:p>
          </p:txBody>
        </p:sp>
        <p:sp>
          <p:nvSpPr>
            <p:cNvPr id="60" name="TextBox 59"/>
            <p:cNvSpPr txBox="1"/>
            <p:nvPr/>
          </p:nvSpPr>
          <p:spPr>
            <a:xfrm>
              <a:off x="4963885" y="5103296"/>
              <a:ext cx="1965477" cy="871905"/>
            </a:xfrm>
            <a:prstGeom prst="rect">
              <a:avLst/>
            </a:prstGeom>
            <a:noFill/>
          </p:spPr>
          <p:txBody>
            <a:bodyPr wrap="square" rtlCol="0">
              <a:spAutoFit/>
            </a:bodyPr>
            <a:lstStyle/>
            <a:p>
              <a:r>
                <a:rPr lang="en-US" sz="2533" dirty="0">
                  <a:latin typeface="Segoe UI Light" panose="020B0502040204020203" pitchFamily="34" charset="0"/>
                  <a:cs typeface="Segoe UI Light" panose="020B0502040204020203" pitchFamily="34" charset="0"/>
                </a:rPr>
                <a:t>retry failed or straggling tasks</a:t>
              </a:r>
              <a:endParaRPr lang="en-US" sz="2533" i="1" dirty="0">
                <a:latin typeface="Segoe UI Light" panose="020B0502040204020203" pitchFamily="34" charset="0"/>
                <a:cs typeface="Segoe UI Light" panose="020B0502040204020203" pitchFamily="34" charset="0"/>
              </a:endParaRPr>
            </a:p>
          </p:txBody>
        </p:sp>
        <p:sp>
          <p:nvSpPr>
            <p:cNvPr id="61" name="Rectangle 60"/>
            <p:cNvSpPr/>
            <p:nvPr/>
          </p:nvSpPr>
          <p:spPr>
            <a:xfrm>
              <a:off x="5439228" y="2818687"/>
              <a:ext cx="1040191" cy="1235638"/>
            </a:xfrm>
            <a:prstGeom prst="rect">
              <a:avLst/>
            </a:prstGeom>
            <a:solidFill>
              <a:schemeClr val="accent2">
                <a:lumMod val="20000"/>
                <a:lumOff val="80000"/>
              </a:schemeClr>
            </a:solidFill>
            <a:ln>
              <a:noFill/>
              <a:headEnd type="none" w="med" len="med"/>
              <a:tailEnd type="none"/>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cxnSp>
          <p:nvCxnSpPr>
            <p:cNvPr id="62" name="Straight Arrow Connector 61"/>
            <p:cNvCxnSpPr/>
            <p:nvPr/>
          </p:nvCxnSpPr>
          <p:spPr>
            <a:xfrm>
              <a:off x="5173135" y="3652048"/>
              <a:ext cx="1548189" cy="7257"/>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H="1">
              <a:off x="5173136" y="3810495"/>
              <a:ext cx="1548188" cy="121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5464017" y="2781904"/>
              <a:ext cx="1002920" cy="830997"/>
            </a:xfrm>
            <a:prstGeom prst="rect">
              <a:avLst/>
            </a:prstGeom>
            <a:noFill/>
          </p:spPr>
          <p:txBody>
            <a:bodyPr wrap="none" rtlCol="0">
              <a:spAutoFit/>
            </a:bodyPr>
            <a:lstStyle/>
            <a:p>
              <a:pPr algn="ctr"/>
              <a:r>
                <a:rPr lang="en-US" sz="2400" dirty="0">
                  <a:latin typeface="Segoe UI Light" panose="020B0502040204020203" pitchFamily="34" charset="0"/>
                  <a:cs typeface="Segoe UI Light" panose="020B0502040204020203" pitchFamily="34" charset="0"/>
                </a:rPr>
                <a:t>Cluster</a:t>
              </a:r>
              <a:br>
                <a:rPr lang="en-US" sz="2400" dirty="0">
                  <a:latin typeface="Segoe UI Light" panose="020B0502040204020203" pitchFamily="34" charset="0"/>
                  <a:cs typeface="Segoe UI Light" panose="020B0502040204020203" pitchFamily="34" charset="0"/>
                </a:rPr>
              </a:br>
              <a:r>
                <a:rPr lang="en-US" sz="2400" dirty="0">
                  <a:latin typeface="Segoe UI Light" panose="020B0502040204020203" pitchFamily="34" charset="0"/>
                  <a:cs typeface="Segoe UI Light" panose="020B0502040204020203" pitchFamily="34" charset="0"/>
                </a:rPr>
                <a:t>manager</a:t>
              </a:r>
            </a:p>
          </p:txBody>
        </p:sp>
      </p:grpSp>
      <p:grpSp>
        <p:nvGrpSpPr>
          <p:cNvPr id="65" name="Group 64"/>
          <p:cNvGrpSpPr/>
          <p:nvPr/>
        </p:nvGrpSpPr>
        <p:grpSpPr>
          <a:xfrm>
            <a:off x="9074653" y="1778005"/>
            <a:ext cx="3117347" cy="4267200"/>
            <a:chOff x="6805990" y="1981200"/>
            <a:chExt cx="2338010" cy="4267200"/>
          </a:xfrm>
        </p:grpSpPr>
        <p:sp>
          <p:nvSpPr>
            <p:cNvPr id="66" name="TextBox 65"/>
            <p:cNvSpPr txBox="1"/>
            <p:nvPr/>
          </p:nvSpPr>
          <p:spPr>
            <a:xfrm>
              <a:off x="7566724" y="1981200"/>
              <a:ext cx="984404" cy="543675"/>
            </a:xfrm>
            <a:prstGeom prst="rect">
              <a:avLst/>
            </a:prstGeom>
            <a:noFill/>
          </p:spPr>
          <p:txBody>
            <a:bodyPr wrap="none" rtlCol="0">
              <a:spAutoFit/>
            </a:bodyPr>
            <a:lstStyle/>
            <a:p>
              <a:r>
                <a:rPr lang="en-US" sz="2933" dirty="0">
                  <a:latin typeface="Segoe UI Light" panose="020B0502040204020203" pitchFamily="34" charset="0"/>
                  <a:cs typeface="Segoe UI Light" panose="020B0502040204020203" pitchFamily="34" charset="0"/>
                </a:rPr>
                <a:t>Worker</a:t>
              </a:r>
            </a:p>
          </p:txBody>
        </p:sp>
        <p:sp>
          <p:nvSpPr>
            <p:cNvPr id="67" name="TextBox 66"/>
            <p:cNvSpPr txBox="1"/>
            <p:nvPr/>
          </p:nvSpPr>
          <p:spPr>
            <a:xfrm>
              <a:off x="7178523" y="4321315"/>
              <a:ext cx="1965477" cy="482120"/>
            </a:xfrm>
            <a:prstGeom prst="rect">
              <a:avLst/>
            </a:prstGeom>
            <a:noFill/>
          </p:spPr>
          <p:txBody>
            <a:bodyPr wrap="square" rtlCol="0">
              <a:spAutoFit/>
            </a:bodyPr>
            <a:lstStyle/>
            <a:p>
              <a:r>
                <a:rPr lang="en-US" sz="2533" dirty="0">
                  <a:latin typeface="Segoe UI Light" panose="020B0502040204020203" pitchFamily="34" charset="0"/>
                  <a:cs typeface="Segoe UI Light" panose="020B0502040204020203" pitchFamily="34" charset="0"/>
                </a:rPr>
                <a:t>execute tasks</a:t>
              </a:r>
              <a:endParaRPr lang="en-US" sz="2533" i="1" dirty="0">
                <a:latin typeface="Segoe UI Light" panose="020B0502040204020203" pitchFamily="34" charset="0"/>
                <a:cs typeface="Segoe UI Light" panose="020B0502040204020203" pitchFamily="34" charset="0"/>
              </a:endParaRPr>
            </a:p>
          </p:txBody>
        </p:sp>
        <p:sp>
          <p:nvSpPr>
            <p:cNvPr id="68" name="TextBox 67"/>
            <p:cNvSpPr txBox="1"/>
            <p:nvPr/>
          </p:nvSpPr>
          <p:spPr>
            <a:xfrm>
              <a:off x="7178523" y="5103653"/>
              <a:ext cx="1965477" cy="871905"/>
            </a:xfrm>
            <a:prstGeom prst="rect">
              <a:avLst/>
            </a:prstGeom>
            <a:noFill/>
          </p:spPr>
          <p:txBody>
            <a:bodyPr wrap="square" rtlCol="0">
              <a:spAutoFit/>
            </a:bodyPr>
            <a:lstStyle/>
            <a:p>
              <a:r>
                <a:rPr lang="en-US" sz="2533" dirty="0">
                  <a:latin typeface="Segoe UI Light" panose="020B0502040204020203" pitchFamily="34" charset="0"/>
                  <a:cs typeface="Segoe UI Light" panose="020B0502040204020203" pitchFamily="34" charset="0"/>
                </a:rPr>
                <a:t>store and serve blocks</a:t>
              </a:r>
              <a:endParaRPr lang="en-US" sz="2533" i="1" dirty="0">
                <a:latin typeface="Segoe UI Light" panose="020B0502040204020203" pitchFamily="34" charset="0"/>
                <a:cs typeface="Segoe UI Light" panose="020B0502040204020203" pitchFamily="34" charset="0"/>
              </a:endParaRPr>
            </a:p>
          </p:txBody>
        </p:sp>
        <p:grpSp>
          <p:nvGrpSpPr>
            <p:cNvPr id="69" name="Group 68"/>
            <p:cNvGrpSpPr/>
            <p:nvPr/>
          </p:nvGrpSpPr>
          <p:grpSpPr>
            <a:xfrm>
              <a:off x="7534124" y="2805091"/>
              <a:ext cx="1152676" cy="1338942"/>
              <a:chOff x="7533502" y="2705050"/>
              <a:chExt cx="1226720" cy="1530251"/>
            </a:xfrm>
          </p:grpSpPr>
          <p:sp>
            <p:nvSpPr>
              <p:cNvPr id="73" name="Rectangle 72"/>
              <p:cNvSpPr/>
              <p:nvPr/>
            </p:nvSpPr>
            <p:spPr>
              <a:xfrm>
                <a:off x="7533502" y="2705050"/>
                <a:ext cx="1226720" cy="1530251"/>
              </a:xfrm>
              <a:prstGeom prst="rect">
                <a:avLst/>
              </a:prstGeom>
              <a:solidFill>
                <a:schemeClr val="accent1">
                  <a:lumMod val="20000"/>
                  <a:lumOff val="80000"/>
                </a:schemeClr>
              </a:solidFill>
              <a:ln>
                <a:headEnd type="none" w="med" len="med"/>
                <a:tailEnd type="none"/>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74" name="Rectangle 73"/>
              <p:cNvSpPr/>
              <p:nvPr/>
            </p:nvSpPr>
            <p:spPr>
              <a:xfrm>
                <a:off x="7644130" y="3440250"/>
                <a:ext cx="1035409" cy="722286"/>
              </a:xfrm>
              <a:prstGeom prst="rect">
                <a:avLst/>
              </a:prstGeom>
              <a:ln w="12700" cmpd="sng">
                <a:headEnd type="none" w="med" len="med"/>
                <a:tailEnd type="none"/>
              </a:ln>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2133" dirty="0">
                    <a:latin typeface="Segoe UI Light" panose="020B0502040204020203" pitchFamily="34" charset="0"/>
                    <a:cs typeface="Segoe UI Light" panose="020B0502040204020203" pitchFamily="34" charset="0"/>
                  </a:rPr>
                  <a:t>Block manager</a:t>
                </a:r>
              </a:p>
            </p:txBody>
          </p:sp>
          <p:sp>
            <p:nvSpPr>
              <p:cNvPr id="75" name="Rectangle 74"/>
              <p:cNvSpPr/>
              <p:nvPr/>
            </p:nvSpPr>
            <p:spPr>
              <a:xfrm>
                <a:off x="7644130" y="2849768"/>
                <a:ext cx="1035410" cy="455252"/>
              </a:xfrm>
              <a:prstGeom prst="rect">
                <a:avLst/>
              </a:prstGeom>
              <a:ln w="12700" cmpd="sng">
                <a:headEnd type="none" w="med" len="med"/>
                <a:tailEnd type="none"/>
              </a:ln>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2133" dirty="0">
                    <a:latin typeface="Segoe UI Light" panose="020B0502040204020203" pitchFamily="34" charset="0"/>
                    <a:cs typeface="Segoe UI Light" panose="020B0502040204020203" pitchFamily="34" charset="0"/>
                  </a:rPr>
                  <a:t>Threads</a:t>
                </a:r>
              </a:p>
            </p:txBody>
          </p:sp>
        </p:grpSp>
        <p:cxnSp>
          <p:nvCxnSpPr>
            <p:cNvPr id="70" name="Straight Connector 69"/>
            <p:cNvCxnSpPr/>
            <p:nvPr/>
          </p:nvCxnSpPr>
          <p:spPr>
            <a:xfrm>
              <a:off x="7050315" y="2588381"/>
              <a:ext cx="0" cy="3660019"/>
            </a:xfrm>
            <a:prstGeom prst="line">
              <a:avLst/>
            </a:prstGeom>
            <a:ln>
              <a:solidFill>
                <a:schemeClr val="bg1">
                  <a:lumMod val="75000"/>
                </a:schemeClr>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V="1">
              <a:off x="6882190" y="3733800"/>
              <a:ext cx="457200" cy="4160"/>
            </a:xfrm>
            <a:prstGeom prst="straightConnector1">
              <a:avLst/>
            </a:prstGeom>
            <a:ln w="57150" cmpd="sng">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6805990" y="3272971"/>
              <a:ext cx="495184" cy="420564"/>
            </a:xfrm>
            <a:prstGeom prst="rect">
              <a:avLst/>
            </a:prstGeom>
            <a:noFill/>
          </p:spPr>
          <p:txBody>
            <a:bodyPr wrap="none" rtlCol="0">
              <a:spAutoFit/>
            </a:bodyPr>
            <a:lstStyle/>
            <a:p>
              <a:r>
                <a:rPr lang="en-US" sz="2133" dirty="0">
                  <a:latin typeface="Segoe UI Light" panose="020B0502040204020203" pitchFamily="34" charset="0"/>
                  <a:cs typeface="Segoe UI Light" panose="020B0502040204020203" pitchFamily="34" charset="0"/>
                </a:rPr>
                <a:t>Task</a:t>
              </a:r>
            </a:p>
          </p:txBody>
        </p:sp>
      </p:grpSp>
      <p:sp>
        <p:nvSpPr>
          <p:cNvPr id="76" name="TextBox 75"/>
          <p:cNvSpPr txBox="1"/>
          <p:nvPr/>
        </p:nvSpPr>
        <p:spPr>
          <a:xfrm>
            <a:off x="761560" y="6407063"/>
            <a:ext cx="10972800" cy="379656"/>
          </a:xfrm>
          <a:prstGeom prst="rect">
            <a:avLst/>
          </a:prstGeom>
          <a:noFill/>
        </p:spPr>
        <p:txBody>
          <a:bodyPr wrap="square" rtlCol="0">
            <a:spAutoFit/>
          </a:bodyPr>
          <a:lstStyle/>
          <a:p>
            <a:pPr algn="r"/>
            <a:r>
              <a:rPr lang="en-US" sz="1867" dirty="0">
                <a:latin typeface="Segoe UI Light" panose="020B0502040204020203" pitchFamily="34" charset="0"/>
                <a:cs typeface="Segoe UI Light" panose="020B0502040204020203" pitchFamily="34" charset="0"/>
              </a:rPr>
              <a:t>source: https://</a:t>
            </a:r>
            <a:r>
              <a:rPr lang="en-US" sz="1867" dirty="0" err="1">
                <a:latin typeface="Segoe UI Light" panose="020B0502040204020203" pitchFamily="34" charset="0"/>
                <a:cs typeface="Segoe UI Light" panose="020B0502040204020203" pitchFamily="34" charset="0"/>
              </a:rPr>
              <a:t>cwiki.apache.org</a:t>
            </a:r>
            <a:r>
              <a:rPr lang="en-US" sz="1867" dirty="0">
                <a:latin typeface="Segoe UI Light" panose="020B0502040204020203" pitchFamily="34" charset="0"/>
                <a:cs typeface="Segoe UI Light" panose="020B0502040204020203" pitchFamily="34" charset="0"/>
              </a:rPr>
              <a:t>/confluence/display/SPARK/</a:t>
            </a:r>
            <a:r>
              <a:rPr lang="en-US" sz="1867" dirty="0" err="1">
                <a:latin typeface="Segoe UI Light" panose="020B0502040204020203" pitchFamily="34" charset="0"/>
                <a:cs typeface="Segoe UI Light" panose="020B0502040204020203" pitchFamily="34" charset="0"/>
              </a:rPr>
              <a:t>Spark+Internals</a:t>
            </a:r>
            <a:endParaRPr lang="en-US" sz="1867"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8513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1"/>
                </a:solidFill>
                <a:latin typeface="Segoe UI Light" panose="020B0502040204020203" pitchFamily="34" charset="0"/>
                <a:cs typeface="Segoe UI Light" panose="020B0502040204020203" pitchFamily="34" charset="0"/>
              </a:rPr>
              <a:t>Scheduling Strategies</a:t>
            </a:r>
            <a:endParaRPr lang="en-US" dirty="0">
              <a:solidFill>
                <a:schemeClr val="tx1"/>
              </a:solidFill>
              <a:latin typeface="Segoe UI Light" panose="020B0502040204020203" pitchFamily="34" charset="0"/>
              <a:cs typeface="Segoe UI Light" panose="020B0502040204020203" pitchFamily="34" charset="0"/>
            </a:endParaRP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latin typeface="Segoe UI Light" panose="020B0502040204020203" pitchFamily="34" charset="0"/>
                <a:cs typeface="Segoe UI Light" panose="020B0502040204020203" pitchFamily="34" charset="0"/>
              </a:rPr>
              <a:pPr>
                <a:defRPr/>
              </a:pPr>
              <a:t>24</a:t>
            </a:fld>
            <a:endParaRPr lang="en-US" dirty="0">
              <a:latin typeface="Segoe UI Light" panose="020B0502040204020203" pitchFamily="34" charset="0"/>
              <a:cs typeface="Segoe UI Light" panose="020B0502040204020203" pitchFamily="34" charset="0"/>
            </a:endParaRPr>
          </a:p>
        </p:txBody>
      </p:sp>
      <p:sp>
        <p:nvSpPr>
          <p:cNvPr id="4" name="TextBox 3"/>
          <p:cNvSpPr txBox="1"/>
          <p:nvPr/>
        </p:nvSpPr>
        <p:spPr>
          <a:xfrm>
            <a:off x="464344" y="1214321"/>
            <a:ext cx="7472363" cy="5207146"/>
          </a:xfrm>
          <a:prstGeom prst="rect">
            <a:avLst/>
          </a:prstGeom>
          <a:noFill/>
        </p:spPr>
        <p:txBody>
          <a:bodyPr wrap="square" lIns="182880" tIns="146304" rIns="182880" bIns="146304" rtlCol="0">
            <a:noAutofit/>
          </a:bodyPr>
          <a:lstStyle/>
          <a:p>
            <a:pPr marL="285750" indent="-285750">
              <a:buFont typeface="Arial" panose="020B0604020202020204" pitchFamily="34" charset="0"/>
              <a:buChar char="•"/>
            </a:pPr>
            <a:endParaRPr lang="en-U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Scheduling between applications:</a:t>
            </a:r>
          </a:p>
          <a:p>
            <a:pPr marL="742950" lvl="1" indent="-285750">
              <a:buFont typeface="Arial" panose="020B0604020202020204" pitchFamily="34" charset="0"/>
              <a:buChar char="•"/>
            </a:pPr>
            <a:r>
              <a:rPr lang="en-US" dirty="0">
                <a:solidFill>
                  <a:srgbClr val="FF0000"/>
                </a:solidFill>
                <a:latin typeface="Segoe UI Light" panose="020B0502040204020203" pitchFamily="34" charset="0"/>
                <a:cs typeface="Segoe UI Light" panose="020B0502040204020203" pitchFamily="34" charset="0"/>
              </a:rPr>
              <a:t>FIFO</a:t>
            </a:r>
            <a:r>
              <a:rPr lang="en-US" dirty="0">
                <a:latin typeface="Segoe UI Light" panose="020B0502040204020203" pitchFamily="34" charset="0"/>
                <a:cs typeface="Segoe UI Light" panose="020B0502040204020203" pitchFamily="34" charset="0"/>
              </a:rPr>
              <a:t> strategies</a:t>
            </a:r>
          </a:p>
          <a:p>
            <a:pPr marL="285750" indent="-285750">
              <a:buFont typeface="Arial" panose="020B0604020202020204" pitchFamily="34" charset="0"/>
              <a:buChar char="•"/>
            </a:pPr>
            <a:endParaRPr lang="en-U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Scheduling within an application: </a:t>
            </a:r>
          </a:p>
          <a:p>
            <a:pPr marL="742950" lvl="1" indent="-285750">
              <a:buFont typeface="Arial" panose="020B0604020202020204" pitchFamily="34" charset="0"/>
              <a:buChar char="•"/>
            </a:pPr>
            <a:r>
              <a:rPr lang="en-US" dirty="0">
                <a:solidFill>
                  <a:srgbClr val="FF0000"/>
                </a:solidFill>
                <a:latin typeface="Segoe UI Light" panose="020B0502040204020203" pitchFamily="34" charset="0"/>
                <a:cs typeface="Segoe UI Light" panose="020B0502040204020203" pitchFamily="34" charset="0"/>
              </a:rPr>
              <a:t>FIFO</a:t>
            </a:r>
            <a:r>
              <a:rPr lang="en-US" dirty="0">
                <a:latin typeface="Segoe UI Light" panose="020B0502040204020203" pitchFamily="34" charset="0"/>
                <a:cs typeface="Segoe UI Light" panose="020B0502040204020203" pitchFamily="34" charset="0"/>
              </a:rPr>
              <a:t> or </a:t>
            </a:r>
            <a:r>
              <a:rPr lang="en-US" dirty="0">
                <a:solidFill>
                  <a:srgbClr val="FF0000"/>
                </a:solidFill>
                <a:latin typeface="Segoe UI Light" panose="020B0502040204020203" pitchFamily="34" charset="0"/>
                <a:cs typeface="Segoe UI Light" panose="020B0502040204020203" pitchFamily="34" charset="0"/>
              </a:rPr>
              <a:t>FAIR</a:t>
            </a:r>
            <a:r>
              <a:rPr lang="en-US" dirty="0">
                <a:latin typeface="Segoe UI Light" panose="020B0502040204020203" pitchFamily="34" charset="0"/>
                <a:cs typeface="Segoe UI Light" panose="020B0502040204020203" pitchFamily="34" charset="0"/>
              </a:rPr>
              <a:t>: Free core is allocated to candidate stages based on FIFO or FAIR.</a:t>
            </a:r>
          </a:p>
          <a:p>
            <a:pPr marL="742950" lvl="1" indent="-285750">
              <a:buFont typeface="Arial" panose="020B0604020202020204" pitchFamily="34" charset="0"/>
              <a:buChar char="•"/>
            </a:pPr>
            <a:r>
              <a:rPr lang="en-US" dirty="0">
                <a:solidFill>
                  <a:srgbClr val="FF0000"/>
                </a:solidFill>
                <a:latin typeface="Segoe UI Light" panose="020B0502040204020203" pitchFamily="34" charset="0"/>
                <a:cs typeface="Segoe UI Light" panose="020B0502040204020203" pitchFamily="34" charset="0"/>
              </a:rPr>
              <a:t>Delay</a:t>
            </a:r>
            <a:r>
              <a:rPr lang="en-US" dirty="0">
                <a:latin typeface="Segoe UI Light" panose="020B0502040204020203" pitchFamily="34" charset="0"/>
                <a:cs typeface="Segoe UI Light" panose="020B0502040204020203" pitchFamily="34" charset="0"/>
              </a:rPr>
              <a:t> Scheduling: Each stage will use Delay scheduling strategy select the qualified task</a:t>
            </a:r>
          </a:p>
          <a:p>
            <a:pPr marL="742950" lvl="1" indent="-285750">
              <a:buFont typeface="Arial" panose="020B0604020202020204" pitchFamily="34" charset="0"/>
              <a:buChar char="•"/>
            </a:pPr>
            <a:r>
              <a:rPr lang="en-US" dirty="0">
                <a:solidFill>
                  <a:srgbClr val="FF0000"/>
                </a:solidFill>
                <a:latin typeface="Segoe UI Light" panose="020B0502040204020203" pitchFamily="34" charset="0"/>
                <a:cs typeface="Segoe UI Light" panose="020B0502040204020203" pitchFamily="34" charset="0"/>
              </a:rPr>
              <a:t>Speculation</a:t>
            </a:r>
            <a:r>
              <a:rPr lang="en-US" dirty="0">
                <a:latin typeface="Segoe UI Light" panose="020B0502040204020203" pitchFamily="34" charset="0"/>
                <a:cs typeface="Segoe UI Light" panose="020B0502040204020203" pitchFamily="34" charset="0"/>
              </a:rPr>
              <a:t> Scheduling: Scheduler monitor each stage, check the stragglers and migrate it.</a:t>
            </a:r>
          </a:p>
          <a:p>
            <a:pPr marL="742950" lvl="1" indent="-28575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Dynamic Allocation </a:t>
            </a:r>
          </a:p>
          <a:p>
            <a:pPr>
              <a:lnSpc>
                <a:spcPct val="90000"/>
              </a:lnSpc>
              <a:spcAft>
                <a:spcPts val="600"/>
              </a:spcAft>
            </a:pPr>
            <a:endParaRPr lang="en-US" sz="2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58863856"/>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c 7"/>
          <p:cNvSpPr/>
          <p:nvPr/>
        </p:nvSpPr>
        <p:spPr>
          <a:xfrm>
            <a:off x="4038600" y="533400"/>
            <a:ext cx="5181600" cy="5257800"/>
          </a:xfrm>
          <a:prstGeom prst="arc">
            <a:avLst>
              <a:gd name="adj1" fmla="val 12493113"/>
              <a:gd name="adj2" fmla="val 18549472"/>
            </a:avLst>
          </a:prstGeom>
          <a:ln>
            <a:headEnd type="none"/>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30" name="Rectangle 29"/>
          <p:cNvSpPr/>
          <p:nvPr/>
        </p:nvSpPr>
        <p:spPr>
          <a:xfrm>
            <a:off x="4267200" y="2667000"/>
            <a:ext cx="196850" cy="292100"/>
          </a:xfrm>
          <a:prstGeom prst="rect">
            <a:avLst/>
          </a:prstGeom>
          <a:solidFill>
            <a:schemeClr val="accent2">
              <a:lumMod val="40000"/>
              <a:lumOff val="6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000000"/>
              </a:solidFill>
              <a:latin typeface="Segoe UI Light" panose="020B0502040204020203" pitchFamily="34" charset="0"/>
              <a:cs typeface="Segoe UI Light" panose="020B0502040204020203" pitchFamily="34" charset="0"/>
            </a:endParaRPr>
          </a:p>
        </p:txBody>
      </p:sp>
      <p:sp>
        <p:nvSpPr>
          <p:cNvPr id="5" name="Rounded Rectangle 4"/>
          <p:cNvSpPr/>
          <p:nvPr/>
        </p:nvSpPr>
        <p:spPr>
          <a:xfrm>
            <a:off x="8213768" y="1358173"/>
            <a:ext cx="1158833" cy="407016"/>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Segoe UI Light" panose="020B0502040204020203" pitchFamily="34" charset="0"/>
                <a:cs typeface="Segoe UI Light" panose="020B0502040204020203" pitchFamily="34" charset="0"/>
              </a:rPr>
              <a:t>Executor</a:t>
            </a:r>
          </a:p>
        </p:txBody>
      </p:sp>
      <p:grpSp>
        <p:nvGrpSpPr>
          <p:cNvPr id="24" name="Group 23"/>
          <p:cNvGrpSpPr/>
          <p:nvPr/>
        </p:nvGrpSpPr>
        <p:grpSpPr>
          <a:xfrm>
            <a:off x="8781795" y="3954481"/>
            <a:ext cx="45719" cy="353694"/>
            <a:chOff x="7082687" y="3166892"/>
            <a:chExt cx="45719" cy="353694"/>
          </a:xfrm>
        </p:grpSpPr>
        <p:sp>
          <p:nvSpPr>
            <p:cNvPr id="25" name="Rectangle 24"/>
            <p:cNvSpPr/>
            <p:nvPr/>
          </p:nvSpPr>
          <p:spPr>
            <a:xfrm>
              <a:off x="7082687" y="3166892"/>
              <a:ext cx="45719"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latin typeface="Segoe UI Light" panose="020B0502040204020203" pitchFamily="34" charset="0"/>
                <a:cs typeface="Segoe UI Light" panose="020B0502040204020203" pitchFamily="34" charset="0"/>
              </a:endParaRPr>
            </a:p>
          </p:txBody>
        </p:sp>
        <p:sp>
          <p:nvSpPr>
            <p:cNvPr id="26" name="Rectangle 25"/>
            <p:cNvSpPr/>
            <p:nvPr/>
          </p:nvSpPr>
          <p:spPr>
            <a:xfrm>
              <a:off x="7082687" y="3319292"/>
              <a:ext cx="45719"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latin typeface="Segoe UI Light" panose="020B0502040204020203" pitchFamily="34" charset="0"/>
                <a:cs typeface="Segoe UI Light" panose="020B0502040204020203" pitchFamily="34" charset="0"/>
              </a:endParaRPr>
            </a:p>
          </p:txBody>
        </p:sp>
        <p:sp>
          <p:nvSpPr>
            <p:cNvPr id="27" name="Rectangle 26"/>
            <p:cNvSpPr/>
            <p:nvPr/>
          </p:nvSpPr>
          <p:spPr>
            <a:xfrm>
              <a:off x="7082687" y="3474867"/>
              <a:ext cx="45719"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latin typeface="Segoe UI Light" panose="020B0502040204020203" pitchFamily="34" charset="0"/>
                <a:cs typeface="Segoe UI Light" panose="020B0502040204020203" pitchFamily="34" charset="0"/>
              </a:endParaRPr>
            </a:p>
          </p:txBody>
        </p:sp>
      </p:grpSp>
      <p:sp>
        <p:nvSpPr>
          <p:cNvPr id="58" name="Rounded Rectangle 57"/>
          <p:cNvSpPr/>
          <p:nvPr/>
        </p:nvSpPr>
        <p:spPr>
          <a:xfrm>
            <a:off x="8213768" y="1869916"/>
            <a:ext cx="1158833" cy="407016"/>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Segoe UI Light" panose="020B0502040204020203" pitchFamily="34" charset="0"/>
                <a:cs typeface="Segoe UI Light" panose="020B0502040204020203" pitchFamily="34" charset="0"/>
              </a:rPr>
              <a:t>Executor</a:t>
            </a:r>
          </a:p>
        </p:txBody>
      </p:sp>
      <p:sp>
        <p:nvSpPr>
          <p:cNvPr id="59" name="Rounded Rectangle 58"/>
          <p:cNvSpPr/>
          <p:nvPr/>
        </p:nvSpPr>
        <p:spPr>
          <a:xfrm>
            <a:off x="8213768" y="2377772"/>
            <a:ext cx="1158833" cy="407016"/>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Segoe UI Light" panose="020B0502040204020203" pitchFamily="34" charset="0"/>
                <a:cs typeface="Segoe UI Light" panose="020B0502040204020203" pitchFamily="34" charset="0"/>
              </a:rPr>
              <a:t>Executor</a:t>
            </a:r>
          </a:p>
        </p:txBody>
      </p:sp>
      <p:sp>
        <p:nvSpPr>
          <p:cNvPr id="60" name="Rounded Rectangle 59"/>
          <p:cNvSpPr/>
          <p:nvPr/>
        </p:nvSpPr>
        <p:spPr>
          <a:xfrm>
            <a:off x="8213768" y="2873330"/>
            <a:ext cx="1158833" cy="407016"/>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Segoe UI Light" panose="020B0502040204020203" pitchFamily="34" charset="0"/>
                <a:cs typeface="Segoe UI Light" panose="020B0502040204020203" pitchFamily="34" charset="0"/>
              </a:rPr>
              <a:t>Executor</a:t>
            </a:r>
          </a:p>
        </p:txBody>
      </p:sp>
      <p:sp>
        <p:nvSpPr>
          <p:cNvPr id="61" name="Rounded Rectangle 60"/>
          <p:cNvSpPr/>
          <p:nvPr/>
        </p:nvSpPr>
        <p:spPr>
          <a:xfrm>
            <a:off x="8213768" y="3404544"/>
            <a:ext cx="1158833" cy="407016"/>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Segoe UI Light" panose="020B0502040204020203" pitchFamily="34" charset="0"/>
                <a:cs typeface="Segoe UI Light" panose="020B0502040204020203" pitchFamily="34" charset="0"/>
              </a:rPr>
              <a:t>Executor</a:t>
            </a:r>
          </a:p>
        </p:txBody>
      </p:sp>
      <p:sp>
        <p:nvSpPr>
          <p:cNvPr id="67" name="Rounded Rectangle 66"/>
          <p:cNvSpPr/>
          <p:nvPr/>
        </p:nvSpPr>
        <p:spPr>
          <a:xfrm>
            <a:off x="8213768" y="4393584"/>
            <a:ext cx="1158833" cy="407016"/>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Segoe UI Light" panose="020B0502040204020203" pitchFamily="34" charset="0"/>
                <a:cs typeface="Segoe UI Light" panose="020B0502040204020203" pitchFamily="34" charset="0"/>
              </a:rPr>
              <a:t>Executor</a:t>
            </a:r>
          </a:p>
        </p:txBody>
      </p:sp>
      <p:sp>
        <p:nvSpPr>
          <p:cNvPr id="18" name="Rounded Rectangle 17"/>
          <p:cNvSpPr/>
          <p:nvPr/>
        </p:nvSpPr>
        <p:spPr>
          <a:xfrm>
            <a:off x="3200400" y="2667000"/>
            <a:ext cx="274320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latin typeface="Segoe UI Light" panose="020B0502040204020203" pitchFamily="34" charset="0"/>
                <a:cs typeface="Segoe UI Light" panose="020B0502040204020203" pitchFamily="34" charset="0"/>
              </a:rPr>
              <a:t>Driver</a:t>
            </a:r>
            <a:endParaRPr lang="en-US" sz="2000" dirty="0">
              <a:latin typeface="Segoe UI Light" panose="020B0502040204020203" pitchFamily="34" charset="0"/>
              <a:cs typeface="Segoe UI Light" panose="020B0502040204020203" pitchFamily="34" charset="0"/>
            </a:endParaRPr>
          </a:p>
        </p:txBody>
      </p:sp>
      <p:sp>
        <p:nvSpPr>
          <p:cNvPr id="9" name="Arc 8"/>
          <p:cNvSpPr/>
          <p:nvPr/>
        </p:nvSpPr>
        <p:spPr>
          <a:xfrm>
            <a:off x="4114800" y="533400"/>
            <a:ext cx="5105400" cy="5257800"/>
          </a:xfrm>
          <a:prstGeom prst="arc">
            <a:avLst>
              <a:gd name="adj1" fmla="val 2523679"/>
              <a:gd name="adj2" fmla="val 9389943"/>
            </a:avLst>
          </a:prstGeom>
          <a:ln>
            <a:headEnd type="none"/>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1" name="TextBox 10"/>
          <p:cNvSpPr txBox="1"/>
          <p:nvPr/>
        </p:nvSpPr>
        <p:spPr>
          <a:xfrm>
            <a:off x="5791200" y="619780"/>
            <a:ext cx="1872500" cy="523220"/>
          </a:xfrm>
          <a:prstGeom prst="rect">
            <a:avLst/>
          </a:prstGeom>
          <a:noFill/>
        </p:spPr>
        <p:txBody>
          <a:bodyPr wrap="none" rtlCol="0">
            <a:spAutoFit/>
          </a:bodyPr>
          <a:lstStyle/>
          <a:p>
            <a:r>
              <a:rPr lang="en-US" sz="2800" dirty="0">
                <a:latin typeface="Segoe UI Light" panose="020B0502040204020203" pitchFamily="34" charset="0"/>
                <a:cs typeface="Segoe UI Light" panose="020B0502040204020203" pitchFamily="34" charset="0"/>
              </a:rPr>
              <a:t>Task launch</a:t>
            </a:r>
          </a:p>
        </p:txBody>
      </p:sp>
      <p:sp>
        <p:nvSpPr>
          <p:cNvPr id="29" name="TextBox 28"/>
          <p:cNvSpPr txBox="1"/>
          <p:nvPr/>
        </p:nvSpPr>
        <p:spPr>
          <a:xfrm>
            <a:off x="5715001" y="5105400"/>
            <a:ext cx="2571410" cy="523220"/>
          </a:xfrm>
          <a:prstGeom prst="rect">
            <a:avLst/>
          </a:prstGeom>
          <a:noFill/>
        </p:spPr>
        <p:txBody>
          <a:bodyPr wrap="none" rtlCol="0">
            <a:spAutoFit/>
          </a:bodyPr>
          <a:lstStyle/>
          <a:p>
            <a:r>
              <a:rPr lang="en-US" sz="2800" dirty="0">
                <a:latin typeface="Segoe UI Light" panose="020B0502040204020203" pitchFamily="34" charset="0"/>
                <a:cs typeface="Segoe UI Light" panose="020B0502040204020203" pitchFamily="34" charset="0"/>
              </a:rPr>
              <a:t>Task completion</a:t>
            </a:r>
          </a:p>
        </p:txBody>
      </p:sp>
      <p:sp>
        <p:nvSpPr>
          <p:cNvPr id="31" name="Rectangle 30"/>
          <p:cNvSpPr/>
          <p:nvPr/>
        </p:nvSpPr>
        <p:spPr>
          <a:xfrm>
            <a:off x="8534400" y="4800600"/>
            <a:ext cx="196850" cy="292100"/>
          </a:xfrm>
          <a:prstGeom prst="rect">
            <a:avLst/>
          </a:prstGeom>
          <a:solidFill>
            <a:schemeClr val="accent2">
              <a:lumMod val="40000"/>
              <a:lumOff val="6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sz="1400">
              <a:solidFill>
                <a:srgbClr val="000000"/>
              </a:solidFill>
              <a:latin typeface="Segoe UI Light" panose="020B0502040204020203" pitchFamily="34" charset="0"/>
              <a:cs typeface="Segoe UI Light" panose="020B0502040204020203" pitchFamily="34" charset="0"/>
            </a:endParaRPr>
          </a:p>
        </p:txBody>
      </p:sp>
      <p:sp>
        <p:nvSpPr>
          <p:cNvPr id="20" name="Title 1"/>
          <p:cNvSpPr>
            <a:spLocks noGrp="1"/>
          </p:cNvSpPr>
          <p:nvPr>
            <p:ph type="title"/>
          </p:nvPr>
        </p:nvSpPr>
        <p:spPr>
          <a:xfrm>
            <a:off x="268927" y="286381"/>
            <a:ext cx="11653523" cy="927940"/>
          </a:xfrm>
        </p:spPr>
        <p:txBody>
          <a:bodyPr/>
          <a:lstStyle/>
          <a:p>
            <a:r>
              <a:rPr lang="en-US" altLang="zh-CN" dirty="0">
                <a:solidFill>
                  <a:schemeClr val="tx1"/>
                </a:solidFill>
                <a:latin typeface="Segoe UI Light" panose="020B0502040204020203" pitchFamily="34" charset="0"/>
                <a:cs typeface="Segoe UI Light" panose="020B0502040204020203" pitchFamily="34" charset="0"/>
              </a:rPr>
              <a:t>Scheduling</a:t>
            </a:r>
            <a:endParaRPr lang="en-US" dirty="0">
              <a:solidFill>
                <a:schemeClr val="tx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72686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2.91667E-6 4.81481E-6 C 0.00196 -0.0595 0.00404 -0.11899 0.01758 -0.15903 C 0.03138 -0.19885 0.05716 -0.21829 0.08177 -0.24028 C 0.10638 -0.26204 0.13672 -0.28149 0.16563 -0.29075 C 0.19453 -0.30024 0.22878 -0.30093 0.25547 -0.2963 C 0.28203 -0.29167 0.30521 -0.2757 0.32539 -0.26297 C 0.34571 -0.25024 0.3612 -0.23519 0.37683 -0.22014 " pathEditMode="relative" rAng="0" ptsTypes="AAAAAAA">
                                      <p:cBhvr>
                                        <p:cTn id="8" dur="3000" fill="hold"/>
                                        <p:tgtEl>
                                          <p:spTgt spid="30"/>
                                        </p:tgtEl>
                                        <p:attrNameLst>
                                          <p:attrName>ppt_x</p:attrName>
                                          <p:attrName>ppt_y</p:attrName>
                                        </p:attrNameLst>
                                      </p:cBhvr>
                                      <p:rCtr x="18841" y="-14954"/>
                                    </p:animMotion>
                                  </p:childTnLst>
                                </p:cTn>
                              </p:par>
                            </p:childTnLst>
                          </p:cTn>
                        </p:par>
                        <p:par>
                          <p:cTn id="9" fill="hold">
                            <p:stCondLst>
                              <p:cond delay="3000"/>
                            </p:stCondLst>
                            <p:childTnLst>
                              <p:par>
                                <p:cTn id="10" presetID="1" presetClass="exit" presetSubtype="0" fill="hold" grpId="2" nodeType="afterEffect">
                                  <p:stCondLst>
                                    <p:cond delay="0"/>
                                  </p:stCondLst>
                                  <p:childTnLst>
                                    <p:set>
                                      <p:cBhvr>
                                        <p:cTn id="11" dur="1" fill="hold">
                                          <p:stCondLst>
                                            <p:cond delay="0"/>
                                          </p:stCondLst>
                                        </p:cTn>
                                        <p:tgtEl>
                                          <p:spTgt spid="3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1"/>
                                        </p:tgtEl>
                                        <p:attrNameLst>
                                          <p:attrName>style.visibility</p:attrName>
                                        </p:attrNameLst>
                                      </p:cBhvr>
                                      <p:to>
                                        <p:strVal val="visible"/>
                                      </p:to>
                                    </p:set>
                                  </p:childTnLst>
                                </p:cTn>
                              </p:par>
                              <p:par>
                                <p:cTn id="16" presetID="0" presetClass="path" presetSubtype="0" accel="50000" decel="50000" fill="hold" grpId="1" nodeType="withEffect">
                                  <p:stCondLst>
                                    <p:cond delay="0"/>
                                  </p:stCondLst>
                                  <p:childTnLst>
                                    <p:animMotion origin="layout" path="M -2.91667E-6 -5.20417E-18 C -0.01315 0.02176 -0.02617 0.04398 -0.0388 0.06019 C -0.0513 0.07662 -0.05794 0.08681 -0.075 0.09838 C -0.09192 0.10995 -0.11484 0.1287 -0.14062 0.13032 C -0.1664 0.13148 -0.20547 0.12083 -0.22994 0.10764 C -0.25442 0.09444 -0.27044 0.07384 -0.28724 0.05069 C -0.3039 0.02778 -0.31901 -0.00301 -0.33008 -0.03009 C -0.34114 -0.05741 -0.34922 -0.08056 -0.35377 -0.11296 C -0.35833 -0.14514 -0.35807 -0.18449 -0.35807 -0.22361 " pathEditMode="relative" rAng="0" ptsTypes="AAAAAAAAA">
                                      <p:cBhvr>
                                        <p:cTn id="17" dur="2000" fill="hold"/>
                                        <p:tgtEl>
                                          <p:spTgt spid="31"/>
                                        </p:tgtEl>
                                        <p:attrNameLst>
                                          <p:attrName>ppt_x</p:attrName>
                                          <p:attrName>ppt_y</p:attrName>
                                        </p:attrNameLst>
                                      </p:cBhvr>
                                      <p:rCtr x="-17904" y="-46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0" grpId="2" animBg="1"/>
      <p:bldP spid="31" grpId="0" animBg="1"/>
      <p:bldP spid="3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dirty="0">
                <a:ea typeface="ＭＳ Ｐゴシック" charset="-128"/>
              </a:rPr>
              <a:t>FIFO Scheduling</a:t>
            </a:r>
          </a:p>
        </p:txBody>
      </p:sp>
      <p:pic>
        <p:nvPicPr>
          <p:cNvPr id="12291"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9624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292" name="Straight Connector 5"/>
          <p:cNvCxnSpPr>
            <a:cxnSpLocks noChangeShapeType="1"/>
          </p:cNvCxnSpPr>
          <p:nvPr/>
        </p:nvCxnSpPr>
        <p:spPr bwMode="auto">
          <a:xfrm rot="5400000">
            <a:off x="7218363" y="1927226"/>
            <a:ext cx="503238"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12293" name="Straight Connector 6"/>
          <p:cNvCxnSpPr>
            <a:cxnSpLocks noChangeShapeType="1"/>
          </p:cNvCxnSpPr>
          <p:nvPr/>
        </p:nvCxnSpPr>
        <p:spPr bwMode="auto">
          <a:xfrm flipV="1">
            <a:off x="7467600" y="1676400"/>
            <a:ext cx="1981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12294" name="Straight Connector 7"/>
          <p:cNvCxnSpPr>
            <a:cxnSpLocks noChangeShapeType="1"/>
          </p:cNvCxnSpPr>
          <p:nvPr/>
        </p:nvCxnSpPr>
        <p:spPr bwMode="auto">
          <a:xfrm>
            <a:off x="7470776" y="2178050"/>
            <a:ext cx="197802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12295" name="Straight Connector 8"/>
          <p:cNvCxnSpPr>
            <a:cxnSpLocks noChangeShapeType="1"/>
          </p:cNvCxnSpPr>
          <p:nvPr/>
        </p:nvCxnSpPr>
        <p:spPr bwMode="auto">
          <a:xfrm rot="5400000">
            <a:off x="7694613" y="1938338"/>
            <a:ext cx="50165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12296" name="Straight Connector 11"/>
          <p:cNvCxnSpPr>
            <a:cxnSpLocks noChangeShapeType="1"/>
          </p:cNvCxnSpPr>
          <p:nvPr/>
        </p:nvCxnSpPr>
        <p:spPr bwMode="auto">
          <a:xfrm rot="5400000">
            <a:off x="8171657" y="1937545"/>
            <a:ext cx="50165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5" name="Rectangle 4"/>
          <p:cNvSpPr>
            <a:spLocks noChangeArrowheads="1"/>
          </p:cNvSpPr>
          <p:nvPr/>
        </p:nvSpPr>
        <p:spPr bwMode="auto">
          <a:xfrm>
            <a:off x="7470776" y="1676400"/>
            <a:ext cx="474663" cy="501650"/>
          </a:xfrm>
          <a:prstGeom prst="rect">
            <a:avLst/>
          </a:prstGeom>
          <a:gradFill rotWithShape="1">
            <a:gsLst>
              <a:gs pos="0">
                <a:srgbClr val="FFEBDB"/>
              </a:gs>
              <a:gs pos="64999">
                <a:srgbClr val="FFD0AA"/>
              </a:gs>
              <a:gs pos="100000">
                <a:srgbClr val="FFBE86"/>
              </a:gs>
            </a:gsLst>
            <a:lin ang="5400000" scaled="1"/>
          </a:gradFill>
          <a:ln w="25400">
            <a:solidFill>
              <a:schemeClr val="tx1"/>
            </a:solidFill>
            <a:round/>
            <a:headEnd/>
            <a:tailEnd/>
          </a:ln>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solidFill>
                <a:srgbClr val="000000"/>
              </a:solidFill>
              <a:latin typeface="Calibri" panose="020F0502020204030204" pitchFamily="34" charset="0"/>
            </a:endParaRPr>
          </a:p>
        </p:txBody>
      </p:sp>
      <p:cxnSp>
        <p:nvCxnSpPr>
          <p:cNvPr id="12298" name="Straight Connector 11"/>
          <p:cNvCxnSpPr>
            <a:cxnSpLocks noChangeShapeType="1"/>
          </p:cNvCxnSpPr>
          <p:nvPr/>
        </p:nvCxnSpPr>
        <p:spPr bwMode="auto">
          <a:xfrm rot="5400000">
            <a:off x="8656638" y="1927225"/>
            <a:ext cx="50165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12299" name="TextBox 17"/>
          <p:cNvSpPr txBox="1">
            <a:spLocks noChangeArrowheads="1"/>
          </p:cNvSpPr>
          <p:nvPr/>
        </p:nvSpPr>
        <p:spPr bwMode="auto">
          <a:xfrm>
            <a:off x="7924801" y="2209801"/>
            <a:ext cx="17319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eaLnBrk="1" hangingPunct="1"/>
            <a:r>
              <a:rPr lang="en-US" altLang="en-US" sz="2200">
                <a:latin typeface="Century Gothic" panose="020B0502020202020204" pitchFamily="34" charset="0"/>
              </a:rPr>
              <a:t>Job Queue</a:t>
            </a:r>
          </a:p>
        </p:txBody>
      </p:sp>
      <p:pic>
        <p:nvPicPr>
          <p:cNvPr id="12300"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39624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1"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9624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2"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39624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45"/>
          <p:cNvGrpSpPr>
            <a:grpSpLocks/>
          </p:cNvGrpSpPr>
          <p:nvPr/>
        </p:nvGrpSpPr>
        <p:grpSpPr bwMode="auto">
          <a:xfrm>
            <a:off x="3067051" y="5035550"/>
            <a:ext cx="4322763" cy="298450"/>
            <a:chOff x="1542275" y="5035884"/>
            <a:chExt cx="4323774" cy="298118"/>
          </a:xfrm>
        </p:grpSpPr>
        <p:sp>
          <p:nvSpPr>
            <p:cNvPr id="21" name="Rectangle 20"/>
            <p:cNvSpPr>
              <a:spLocks noChangeArrowheads="1"/>
            </p:cNvSpPr>
            <p:nvPr/>
          </p:nvSpPr>
          <p:spPr bwMode="auto">
            <a:xfrm>
              <a:off x="1542275" y="5035884"/>
              <a:ext cx="438252" cy="298118"/>
            </a:xfrm>
            <a:prstGeom prst="rect">
              <a:avLst/>
            </a:prstGeom>
            <a:gradFill rotWithShape="1">
              <a:gsLst>
                <a:gs pos="0">
                  <a:srgbClr val="FFEBDB"/>
                </a:gs>
                <a:gs pos="64999">
                  <a:srgbClr val="FFD0AA"/>
                </a:gs>
                <a:gs pos="100000">
                  <a:srgbClr val="FFBE86"/>
                </a:gs>
              </a:gsLst>
              <a:lin ang="5400000" scaled="1"/>
            </a:gradFill>
            <a:ln w="19050">
              <a:solidFill>
                <a:schemeClr val="tx1"/>
              </a:solidFill>
              <a:round/>
              <a:headEnd/>
              <a:tailEnd/>
            </a:ln>
            <a:effectLst>
              <a:outerShdw blurRad="39370" dist="20319" dir="27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solidFill>
                  <a:srgbClr val="000000"/>
                </a:solidFill>
                <a:latin typeface="Calibri" panose="020F0502020204030204" pitchFamily="34" charset="0"/>
              </a:endParaRPr>
            </a:p>
          </p:txBody>
        </p:sp>
        <p:sp>
          <p:nvSpPr>
            <p:cNvPr id="24" name="Rectangle 23"/>
            <p:cNvSpPr>
              <a:spLocks noChangeArrowheads="1"/>
            </p:cNvSpPr>
            <p:nvPr/>
          </p:nvSpPr>
          <p:spPr bwMode="auto">
            <a:xfrm>
              <a:off x="2837978" y="5035884"/>
              <a:ext cx="436665" cy="298118"/>
            </a:xfrm>
            <a:prstGeom prst="rect">
              <a:avLst/>
            </a:prstGeom>
            <a:gradFill rotWithShape="1">
              <a:gsLst>
                <a:gs pos="0">
                  <a:srgbClr val="FFEBDB"/>
                </a:gs>
                <a:gs pos="64999">
                  <a:srgbClr val="FFD0AA"/>
                </a:gs>
                <a:gs pos="100000">
                  <a:srgbClr val="FFBE86"/>
                </a:gs>
              </a:gsLst>
              <a:lin ang="5400000" scaled="1"/>
            </a:gradFill>
            <a:ln w="19050">
              <a:solidFill>
                <a:schemeClr val="tx1"/>
              </a:solidFill>
              <a:round/>
              <a:headEnd/>
              <a:tailEnd/>
            </a:ln>
            <a:effectLst>
              <a:outerShdw blurRad="39370" dist="20319" dir="27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solidFill>
                  <a:srgbClr val="000000"/>
                </a:solidFill>
                <a:latin typeface="Calibri" panose="020F0502020204030204" pitchFamily="34" charset="0"/>
              </a:endParaRPr>
            </a:p>
          </p:txBody>
        </p:sp>
        <p:sp>
          <p:nvSpPr>
            <p:cNvPr id="26" name="Rectangle 25"/>
            <p:cNvSpPr>
              <a:spLocks noChangeArrowheads="1"/>
            </p:cNvSpPr>
            <p:nvPr/>
          </p:nvSpPr>
          <p:spPr bwMode="auto">
            <a:xfrm>
              <a:off x="4133681" y="5035884"/>
              <a:ext cx="436665" cy="298118"/>
            </a:xfrm>
            <a:prstGeom prst="rect">
              <a:avLst/>
            </a:prstGeom>
            <a:gradFill rotWithShape="1">
              <a:gsLst>
                <a:gs pos="0">
                  <a:srgbClr val="FFEBDB"/>
                </a:gs>
                <a:gs pos="64999">
                  <a:srgbClr val="FFD0AA"/>
                </a:gs>
                <a:gs pos="100000">
                  <a:srgbClr val="FFBE86"/>
                </a:gs>
              </a:gsLst>
              <a:lin ang="5400000" scaled="1"/>
            </a:gradFill>
            <a:ln w="19050">
              <a:solidFill>
                <a:schemeClr val="tx1"/>
              </a:solidFill>
              <a:round/>
              <a:headEnd/>
              <a:tailEnd/>
            </a:ln>
            <a:effectLst>
              <a:outerShdw blurRad="39370" dist="20319" dir="27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solidFill>
                  <a:srgbClr val="000000"/>
                </a:solidFill>
                <a:latin typeface="Calibri" panose="020F0502020204030204" pitchFamily="34" charset="0"/>
              </a:endParaRPr>
            </a:p>
          </p:txBody>
        </p:sp>
        <p:sp>
          <p:nvSpPr>
            <p:cNvPr id="28" name="Rectangle 27"/>
            <p:cNvSpPr>
              <a:spLocks noChangeArrowheads="1"/>
            </p:cNvSpPr>
            <p:nvPr/>
          </p:nvSpPr>
          <p:spPr bwMode="auto">
            <a:xfrm>
              <a:off x="5427797" y="5035884"/>
              <a:ext cx="438252" cy="298118"/>
            </a:xfrm>
            <a:prstGeom prst="rect">
              <a:avLst/>
            </a:prstGeom>
            <a:gradFill rotWithShape="1">
              <a:gsLst>
                <a:gs pos="0">
                  <a:srgbClr val="FFEBDB"/>
                </a:gs>
                <a:gs pos="64999">
                  <a:srgbClr val="FFD0AA"/>
                </a:gs>
                <a:gs pos="100000">
                  <a:srgbClr val="FFBE86"/>
                </a:gs>
              </a:gsLst>
              <a:lin ang="5400000" scaled="1"/>
            </a:gradFill>
            <a:ln w="19050">
              <a:solidFill>
                <a:schemeClr val="tx1"/>
              </a:solidFill>
              <a:round/>
              <a:headEnd/>
              <a:tailEnd/>
            </a:ln>
            <a:effectLst>
              <a:outerShdw blurRad="39370" dist="20319" dir="27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solidFill>
                  <a:srgbClr val="000000"/>
                </a:solidFill>
                <a:latin typeface="Calibri" panose="020F0502020204030204" pitchFamily="34" charset="0"/>
              </a:endParaRPr>
            </a:p>
          </p:txBody>
        </p:sp>
      </p:grpSp>
      <p:grpSp>
        <p:nvGrpSpPr>
          <p:cNvPr id="3" name="Group 44"/>
          <p:cNvGrpSpPr>
            <a:grpSpLocks/>
          </p:cNvGrpSpPr>
          <p:nvPr/>
        </p:nvGrpSpPr>
        <p:grpSpPr bwMode="auto">
          <a:xfrm>
            <a:off x="3505200" y="2209800"/>
            <a:ext cx="3886200" cy="1633538"/>
            <a:chOff x="1981202" y="2209799"/>
            <a:chExt cx="3886198" cy="1634107"/>
          </a:xfrm>
        </p:grpSpPr>
        <p:cxnSp>
          <p:nvCxnSpPr>
            <p:cNvPr id="20" name="Straight Arrow Connector 19"/>
            <p:cNvCxnSpPr>
              <a:cxnSpLocks noChangeShapeType="1"/>
            </p:cNvCxnSpPr>
            <p:nvPr/>
          </p:nvCxnSpPr>
          <p:spPr bwMode="auto">
            <a:xfrm rot="10800000" flipV="1">
              <a:off x="1981202" y="2209799"/>
              <a:ext cx="3886198" cy="1634107"/>
            </a:xfrm>
            <a:prstGeom prst="straightConnector1">
              <a:avLst/>
            </a:prstGeom>
            <a:noFill/>
            <a:ln w="31750">
              <a:solidFill>
                <a:srgbClr val="000000"/>
              </a:solidFill>
              <a:round/>
              <a:headEnd/>
              <a:tailEnd type="triangle" w="lg" len="lg"/>
            </a:ln>
            <a:effectLst>
              <a:outerShdw blurRad="40640" dist="20319" dir="27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Straight Arrow Connector 28"/>
            <p:cNvCxnSpPr>
              <a:cxnSpLocks noChangeShapeType="1"/>
            </p:cNvCxnSpPr>
            <p:nvPr/>
          </p:nvCxnSpPr>
          <p:spPr bwMode="auto">
            <a:xfrm rot="10800000" flipV="1">
              <a:off x="3124201" y="2209799"/>
              <a:ext cx="2743199" cy="1634107"/>
            </a:xfrm>
            <a:prstGeom prst="straightConnector1">
              <a:avLst/>
            </a:prstGeom>
            <a:noFill/>
            <a:ln w="31750">
              <a:solidFill>
                <a:srgbClr val="000000"/>
              </a:solidFill>
              <a:round/>
              <a:headEnd/>
              <a:tailEnd type="triangle" w="lg" len="lg"/>
            </a:ln>
            <a:effectLst>
              <a:outerShdw blurRad="40640" dist="20319" dir="2700000" rotWithShape="0">
                <a:srgbClr val="808080">
                  <a:alpha val="37999"/>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p:cNvCxnSpPr>
            <p:nvPr/>
          </p:nvCxnSpPr>
          <p:spPr bwMode="auto">
            <a:xfrm rot="5400000">
              <a:off x="4250247" y="2226753"/>
              <a:ext cx="1634107" cy="1600199"/>
            </a:xfrm>
            <a:prstGeom prst="straightConnector1">
              <a:avLst/>
            </a:prstGeom>
            <a:noFill/>
            <a:ln w="31750">
              <a:solidFill>
                <a:srgbClr val="000000"/>
              </a:solidFill>
              <a:round/>
              <a:headEnd/>
              <a:tailEnd type="triangle" w="lg" len="lg"/>
            </a:ln>
            <a:effectLst>
              <a:outerShdw blurRad="40640" dist="20319" dir="2700000" rotWithShape="0">
                <a:srgbClr val="808080">
                  <a:alpha val="37999"/>
                </a:srgbClr>
              </a:outerShdw>
            </a:effectLst>
            <a:extLst>
              <a:ext uri="{909E8E84-426E-40DD-AFC4-6F175D3DCCD1}">
                <a14:hiddenFill xmlns:a14="http://schemas.microsoft.com/office/drawing/2010/main">
                  <a:noFill/>
                </a14:hiddenFill>
              </a:ext>
            </a:extLst>
          </p:spPr>
        </p:cxnSp>
        <p:cxnSp>
          <p:nvCxnSpPr>
            <p:cNvPr id="34" name="Straight Arrow Connector 33"/>
            <p:cNvCxnSpPr>
              <a:cxnSpLocks noChangeShapeType="1"/>
            </p:cNvCxnSpPr>
            <p:nvPr/>
          </p:nvCxnSpPr>
          <p:spPr bwMode="auto">
            <a:xfrm rot="5400000">
              <a:off x="4783647" y="2760153"/>
              <a:ext cx="1634107" cy="533400"/>
            </a:xfrm>
            <a:prstGeom prst="straightConnector1">
              <a:avLst/>
            </a:prstGeom>
            <a:noFill/>
            <a:ln w="31750">
              <a:solidFill>
                <a:srgbClr val="000000"/>
              </a:solidFill>
              <a:round/>
              <a:headEnd/>
              <a:tailEnd type="triangle" w="lg" len="lg"/>
            </a:ln>
            <a:effectLst>
              <a:outerShdw blurRad="40640" dist="20319" dir="2700000"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83676155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47"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47"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dirty="0">
                <a:ea typeface="ＭＳ Ｐゴシック" charset="-128"/>
              </a:rPr>
              <a:t>FIFO </a:t>
            </a:r>
            <a:r>
              <a:rPr lang="en-US" altLang="en-US" dirty="0">
                <a:solidFill>
                  <a:schemeClr val="tx1"/>
                </a:solidFill>
                <a:ea typeface="ＭＳ Ｐゴシック" charset="-128"/>
              </a:rPr>
              <a:t>Scheduling</a:t>
            </a:r>
          </a:p>
        </p:txBody>
      </p:sp>
      <p:pic>
        <p:nvPicPr>
          <p:cNvPr id="13315"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9624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316" name="Straight Connector 5"/>
          <p:cNvCxnSpPr>
            <a:cxnSpLocks noChangeShapeType="1"/>
          </p:cNvCxnSpPr>
          <p:nvPr/>
        </p:nvCxnSpPr>
        <p:spPr bwMode="auto">
          <a:xfrm rot="5400000">
            <a:off x="7218363" y="1927226"/>
            <a:ext cx="503238"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13317" name="Straight Connector 6"/>
          <p:cNvCxnSpPr>
            <a:cxnSpLocks noChangeShapeType="1"/>
          </p:cNvCxnSpPr>
          <p:nvPr/>
        </p:nvCxnSpPr>
        <p:spPr bwMode="auto">
          <a:xfrm flipV="1">
            <a:off x="7467600" y="1676400"/>
            <a:ext cx="1981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13318" name="Straight Connector 7"/>
          <p:cNvCxnSpPr>
            <a:cxnSpLocks noChangeShapeType="1"/>
          </p:cNvCxnSpPr>
          <p:nvPr/>
        </p:nvCxnSpPr>
        <p:spPr bwMode="auto">
          <a:xfrm>
            <a:off x="7470776" y="2178050"/>
            <a:ext cx="197802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13319" name="Straight Connector 8"/>
          <p:cNvCxnSpPr>
            <a:cxnSpLocks noChangeShapeType="1"/>
          </p:cNvCxnSpPr>
          <p:nvPr/>
        </p:nvCxnSpPr>
        <p:spPr bwMode="auto">
          <a:xfrm rot="5400000">
            <a:off x="7694613" y="1938338"/>
            <a:ext cx="50165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13320" name="Straight Connector 11"/>
          <p:cNvCxnSpPr>
            <a:cxnSpLocks noChangeShapeType="1"/>
          </p:cNvCxnSpPr>
          <p:nvPr/>
        </p:nvCxnSpPr>
        <p:spPr bwMode="auto">
          <a:xfrm rot="5400000">
            <a:off x="8171657" y="1937545"/>
            <a:ext cx="50165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5" name="Rectangle 4"/>
          <p:cNvSpPr>
            <a:spLocks noChangeArrowheads="1"/>
          </p:cNvSpPr>
          <p:nvPr/>
        </p:nvSpPr>
        <p:spPr bwMode="auto">
          <a:xfrm>
            <a:off x="7470776" y="1676400"/>
            <a:ext cx="474663" cy="501650"/>
          </a:xfrm>
          <a:prstGeom prst="rect">
            <a:avLst/>
          </a:prstGeom>
          <a:gradFill rotWithShape="1">
            <a:gsLst>
              <a:gs pos="0">
                <a:srgbClr val="FFEBDB"/>
              </a:gs>
              <a:gs pos="64999">
                <a:srgbClr val="FFD0AA"/>
              </a:gs>
              <a:gs pos="100000">
                <a:srgbClr val="FFBE86"/>
              </a:gs>
            </a:gsLst>
            <a:lin ang="5400000" scaled="1"/>
          </a:gradFill>
          <a:ln w="25400">
            <a:solidFill>
              <a:schemeClr val="tx1"/>
            </a:solidFill>
            <a:round/>
            <a:headEnd/>
            <a:tailEnd/>
          </a:ln>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solidFill>
                <a:srgbClr val="000000"/>
              </a:solidFill>
              <a:latin typeface="Calibri" panose="020F0502020204030204" pitchFamily="34" charset="0"/>
            </a:endParaRPr>
          </a:p>
        </p:txBody>
      </p:sp>
      <p:cxnSp>
        <p:nvCxnSpPr>
          <p:cNvPr id="13322" name="Straight Connector 11"/>
          <p:cNvCxnSpPr>
            <a:cxnSpLocks noChangeShapeType="1"/>
          </p:cNvCxnSpPr>
          <p:nvPr/>
        </p:nvCxnSpPr>
        <p:spPr bwMode="auto">
          <a:xfrm rot="5400000">
            <a:off x="8656638" y="1927225"/>
            <a:ext cx="50165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13323" name="TextBox 17"/>
          <p:cNvSpPr txBox="1">
            <a:spLocks noChangeArrowheads="1"/>
          </p:cNvSpPr>
          <p:nvPr/>
        </p:nvSpPr>
        <p:spPr bwMode="auto">
          <a:xfrm>
            <a:off x="7924801" y="2209801"/>
            <a:ext cx="17319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eaLnBrk="1" hangingPunct="1"/>
            <a:r>
              <a:rPr lang="en-US" altLang="en-US" sz="2200">
                <a:latin typeface="Century Gothic" panose="020B0502020202020204" pitchFamily="34" charset="0"/>
              </a:rPr>
              <a:t>Job Queue</a:t>
            </a:r>
          </a:p>
        </p:txBody>
      </p:sp>
      <p:cxnSp>
        <p:nvCxnSpPr>
          <p:cNvPr id="20" name="Straight Arrow Connector 19"/>
          <p:cNvCxnSpPr>
            <a:cxnSpLocks noChangeShapeType="1"/>
          </p:cNvCxnSpPr>
          <p:nvPr/>
        </p:nvCxnSpPr>
        <p:spPr bwMode="auto">
          <a:xfrm rot="10800000" flipV="1">
            <a:off x="3505200" y="2209800"/>
            <a:ext cx="3886200" cy="1633538"/>
          </a:xfrm>
          <a:prstGeom prst="straightConnector1">
            <a:avLst/>
          </a:prstGeom>
          <a:noFill/>
          <a:ln w="31750">
            <a:solidFill>
              <a:srgbClr val="000000"/>
            </a:solidFill>
            <a:round/>
            <a:headEnd/>
            <a:tailEnd type="triangle" w="lg" len="lg"/>
          </a:ln>
          <a:effectLst>
            <a:outerShdw blurRad="40640" dist="20319" dir="2700000" rotWithShape="0">
              <a:srgbClr val="808080">
                <a:alpha val="37999"/>
              </a:srgbClr>
            </a:outerShdw>
          </a:effectLst>
          <a:extLst>
            <a:ext uri="{909E8E84-426E-40DD-AFC4-6F175D3DCCD1}">
              <a14:hiddenFill xmlns:a14="http://schemas.microsoft.com/office/drawing/2010/main">
                <a:noFill/>
              </a14:hiddenFill>
            </a:ext>
          </a:extLst>
        </p:spPr>
      </p:cxnSp>
      <p:pic>
        <p:nvPicPr>
          <p:cNvPr id="13325"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39624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6"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9624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7"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39624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40"/>
          <p:cNvGrpSpPr>
            <a:grpSpLocks/>
          </p:cNvGrpSpPr>
          <p:nvPr/>
        </p:nvGrpSpPr>
        <p:grpSpPr bwMode="auto">
          <a:xfrm>
            <a:off x="3067051" y="5035550"/>
            <a:ext cx="4322763" cy="298450"/>
            <a:chOff x="1542275" y="5035884"/>
            <a:chExt cx="4323774" cy="298118"/>
          </a:xfrm>
        </p:grpSpPr>
        <p:sp>
          <p:nvSpPr>
            <p:cNvPr id="21" name="Rectangle 20"/>
            <p:cNvSpPr>
              <a:spLocks noChangeArrowheads="1"/>
            </p:cNvSpPr>
            <p:nvPr/>
          </p:nvSpPr>
          <p:spPr bwMode="auto">
            <a:xfrm>
              <a:off x="1542275" y="5035884"/>
              <a:ext cx="438252" cy="298118"/>
            </a:xfrm>
            <a:prstGeom prst="rect">
              <a:avLst/>
            </a:prstGeom>
            <a:gradFill rotWithShape="1">
              <a:gsLst>
                <a:gs pos="0">
                  <a:srgbClr val="FFEBDB"/>
                </a:gs>
                <a:gs pos="64999">
                  <a:srgbClr val="FFD0AA"/>
                </a:gs>
                <a:gs pos="100000">
                  <a:srgbClr val="FFBE86"/>
                </a:gs>
              </a:gsLst>
              <a:lin ang="5400000" scaled="1"/>
            </a:gradFill>
            <a:ln w="19050">
              <a:solidFill>
                <a:schemeClr val="tx1"/>
              </a:solidFill>
              <a:round/>
              <a:headEnd/>
              <a:tailEnd/>
            </a:ln>
            <a:effectLst>
              <a:outerShdw blurRad="39370" dist="20319" dir="27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solidFill>
                  <a:srgbClr val="000000"/>
                </a:solidFill>
                <a:latin typeface="Calibri" panose="020F0502020204030204" pitchFamily="34" charset="0"/>
              </a:endParaRPr>
            </a:p>
          </p:txBody>
        </p:sp>
        <p:sp>
          <p:nvSpPr>
            <p:cNvPr id="24" name="Rectangle 23"/>
            <p:cNvSpPr>
              <a:spLocks noChangeArrowheads="1"/>
            </p:cNvSpPr>
            <p:nvPr/>
          </p:nvSpPr>
          <p:spPr bwMode="auto">
            <a:xfrm>
              <a:off x="2837978" y="5035884"/>
              <a:ext cx="436665" cy="298118"/>
            </a:xfrm>
            <a:prstGeom prst="rect">
              <a:avLst/>
            </a:prstGeom>
            <a:gradFill rotWithShape="1">
              <a:gsLst>
                <a:gs pos="0">
                  <a:srgbClr val="FFEBDB"/>
                </a:gs>
                <a:gs pos="64999">
                  <a:srgbClr val="FFD0AA"/>
                </a:gs>
                <a:gs pos="100000">
                  <a:srgbClr val="FFBE86"/>
                </a:gs>
              </a:gsLst>
              <a:lin ang="5400000" scaled="1"/>
            </a:gradFill>
            <a:ln w="19050">
              <a:solidFill>
                <a:schemeClr val="tx1"/>
              </a:solidFill>
              <a:round/>
              <a:headEnd/>
              <a:tailEnd/>
            </a:ln>
            <a:effectLst>
              <a:outerShdw blurRad="39370" dist="20319" dir="27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solidFill>
                  <a:srgbClr val="000000"/>
                </a:solidFill>
                <a:latin typeface="Calibri" panose="020F0502020204030204" pitchFamily="34" charset="0"/>
              </a:endParaRPr>
            </a:p>
          </p:txBody>
        </p:sp>
        <p:sp>
          <p:nvSpPr>
            <p:cNvPr id="26" name="Rectangle 25"/>
            <p:cNvSpPr>
              <a:spLocks noChangeArrowheads="1"/>
            </p:cNvSpPr>
            <p:nvPr/>
          </p:nvSpPr>
          <p:spPr bwMode="auto">
            <a:xfrm>
              <a:off x="4133681" y="5035884"/>
              <a:ext cx="436665" cy="298118"/>
            </a:xfrm>
            <a:prstGeom prst="rect">
              <a:avLst/>
            </a:prstGeom>
            <a:gradFill rotWithShape="1">
              <a:gsLst>
                <a:gs pos="0">
                  <a:srgbClr val="FFEBDB"/>
                </a:gs>
                <a:gs pos="64999">
                  <a:srgbClr val="FFD0AA"/>
                </a:gs>
                <a:gs pos="100000">
                  <a:srgbClr val="FFBE86"/>
                </a:gs>
              </a:gsLst>
              <a:lin ang="5400000" scaled="1"/>
            </a:gradFill>
            <a:ln w="19050">
              <a:solidFill>
                <a:schemeClr val="tx1"/>
              </a:solidFill>
              <a:round/>
              <a:headEnd/>
              <a:tailEnd/>
            </a:ln>
            <a:effectLst>
              <a:outerShdw blurRad="39370" dist="20319" dir="27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solidFill>
                  <a:srgbClr val="000000"/>
                </a:solidFill>
                <a:latin typeface="Calibri" panose="020F0502020204030204" pitchFamily="34" charset="0"/>
              </a:endParaRPr>
            </a:p>
          </p:txBody>
        </p:sp>
        <p:sp>
          <p:nvSpPr>
            <p:cNvPr id="28" name="Rectangle 27"/>
            <p:cNvSpPr>
              <a:spLocks noChangeArrowheads="1"/>
            </p:cNvSpPr>
            <p:nvPr/>
          </p:nvSpPr>
          <p:spPr bwMode="auto">
            <a:xfrm>
              <a:off x="5427797" y="5035884"/>
              <a:ext cx="438252" cy="298118"/>
            </a:xfrm>
            <a:prstGeom prst="rect">
              <a:avLst/>
            </a:prstGeom>
            <a:gradFill rotWithShape="1">
              <a:gsLst>
                <a:gs pos="0">
                  <a:srgbClr val="FFEBDB"/>
                </a:gs>
                <a:gs pos="64999">
                  <a:srgbClr val="FFD0AA"/>
                </a:gs>
                <a:gs pos="100000">
                  <a:srgbClr val="FFBE86"/>
                </a:gs>
              </a:gsLst>
              <a:lin ang="5400000" scaled="1"/>
            </a:gradFill>
            <a:ln w="19050">
              <a:solidFill>
                <a:schemeClr val="tx1"/>
              </a:solidFill>
              <a:round/>
              <a:headEnd/>
              <a:tailEnd/>
            </a:ln>
            <a:effectLst>
              <a:outerShdw blurRad="39370" dist="20319" dir="27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solidFill>
                  <a:srgbClr val="000000"/>
                </a:solidFill>
                <a:latin typeface="Calibri" panose="020F0502020204030204" pitchFamily="34" charset="0"/>
              </a:endParaRPr>
            </a:p>
          </p:txBody>
        </p:sp>
      </p:grpSp>
      <p:cxnSp>
        <p:nvCxnSpPr>
          <p:cNvPr id="29" name="Straight Arrow Connector 28"/>
          <p:cNvCxnSpPr>
            <a:cxnSpLocks noChangeShapeType="1"/>
          </p:cNvCxnSpPr>
          <p:nvPr/>
        </p:nvCxnSpPr>
        <p:spPr bwMode="auto">
          <a:xfrm rot="10800000" flipV="1">
            <a:off x="4648200" y="2209800"/>
            <a:ext cx="2743200" cy="1633538"/>
          </a:xfrm>
          <a:prstGeom prst="straightConnector1">
            <a:avLst/>
          </a:prstGeom>
          <a:noFill/>
          <a:ln w="31750">
            <a:solidFill>
              <a:srgbClr val="000000"/>
            </a:solidFill>
            <a:round/>
            <a:headEnd/>
            <a:tailEnd type="triangle" w="lg" len="lg"/>
          </a:ln>
          <a:effectLst>
            <a:outerShdw blurRad="40640" dist="20319" dir="2700000" rotWithShape="0">
              <a:srgbClr val="808080">
                <a:alpha val="37999"/>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p:cNvCxnSpPr>
          <p:nvPr/>
        </p:nvCxnSpPr>
        <p:spPr bwMode="auto">
          <a:xfrm rot="5400000">
            <a:off x="5774531" y="2226469"/>
            <a:ext cx="1633538" cy="1600200"/>
          </a:xfrm>
          <a:prstGeom prst="straightConnector1">
            <a:avLst/>
          </a:prstGeom>
          <a:noFill/>
          <a:ln w="31750">
            <a:solidFill>
              <a:srgbClr val="000000"/>
            </a:solidFill>
            <a:round/>
            <a:headEnd/>
            <a:tailEnd type="triangle" w="lg" len="lg"/>
          </a:ln>
          <a:effectLst>
            <a:outerShdw blurRad="40640" dist="20319" dir="2700000" rotWithShape="0">
              <a:srgbClr val="808080">
                <a:alpha val="37999"/>
              </a:srgbClr>
            </a:outerShdw>
          </a:effectLst>
          <a:extLst>
            <a:ext uri="{909E8E84-426E-40DD-AFC4-6F175D3DCCD1}">
              <a14:hiddenFill xmlns:a14="http://schemas.microsoft.com/office/drawing/2010/main">
                <a:noFill/>
              </a14:hiddenFill>
            </a:ext>
          </a:extLst>
        </p:spPr>
      </p:cxnSp>
      <p:cxnSp>
        <p:nvCxnSpPr>
          <p:cNvPr id="34" name="Straight Arrow Connector 33"/>
          <p:cNvCxnSpPr>
            <a:cxnSpLocks noChangeShapeType="1"/>
          </p:cNvCxnSpPr>
          <p:nvPr/>
        </p:nvCxnSpPr>
        <p:spPr bwMode="auto">
          <a:xfrm rot="5400000">
            <a:off x="6307931" y="2759869"/>
            <a:ext cx="1633538" cy="533400"/>
          </a:xfrm>
          <a:prstGeom prst="straightConnector1">
            <a:avLst/>
          </a:prstGeom>
          <a:noFill/>
          <a:ln w="31750">
            <a:solidFill>
              <a:srgbClr val="000000"/>
            </a:solidFill>
            <a:round/>
            <a:headEnd/>
            <a:tailEnd type="triangle" w="lg" len="lg"/>
          </a:ln>
          <a:effectLst>
            <a:outerShdw blurRad="40640" dist="20319" dir="2700000" rotWithShape="0">
              <a:srgbClr val="808080">
                <a:alpha val="37999"/>
              </a:srgbClr>
            </a:outerShdw>
          </a:effectLst>
          <a:extLst>
            <a:ext uri="{909E8E84-426E-40DD-AFC4-6F175D3DCCD1}">
              <a14:hiddenFill xmlns:a14="http://schemas.microsoft.com/office/drawing/2010/main">
                <a:noFill/>
              </a14:hiddenFill>
            </a:ext>
          </a:extLst>
        </p:spPr>
      </p:cxnSp>
      <p:sp>
        <p:nvSpPr>
          <p:cNvPr id="38" name="Rectangle 37"/>
          <p:cNvSpPr>
            <a:spLocks noChangeArrowheads="1"/>
          </p:cNvSpPr>
          <p:nvPr/>
        </p:nvSpPr>
        <p:spPr bwMode="auto">
          <a:xfrm>
            <a:off x="7945438" y="1676400"/>
            <a:ext cx="474662" cy="501650"/>
          </a:xfrm>
          <a:prstGeom prst="rect">
            <a:avLst/>
          </a:prstGeom>
          <a:gradFill rotWithShape="1">
            <a:gsLst>
              <a:gs pos="0">
                <a:srgbClr val="E5EEFF"/>
              </a:gs>
              <a:gs pos="64999">
                <a:srgbClr val="BFD5FF"/>
              </a:gs>
              <a:gs pos="100000">
                <a:srgbClr val="A3C4FF"/>
              </a:gs>
            </a:gsLst>
            <a:lin ang="5400000" scaled="1"/>
          </a:gradFill>
          <a:ln w="25400">
            <a:solidFill>
              <a:srgbClr val="000000"/>
            </a:solidFill>
            <a:round/>
            <a:headEnd/>
            <a:tailEnd/>
          </a:ln>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solidFill>
                <a:srgbClr val="000000"/>
              </a:solidFill>
              <a:latin typeface="Calibri" panose="020F0502020204030204" pitchFamily="34" charset="0"/>
            </a:endParaRPr>
          </a:p>
        </p:txBody>
      </p:sp>
    </p:spTree>
    <p:extLst>
      <p:ext uri="{BB962C8B-B14F-4D97-AF65-F5344CB8AC3E}">
        <p14:creationId xmlns:p14="http://schemas.microsoft.com/office/powerpoint/2010/main" val="312787567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2" presetClass="entr" presetSubtype="2" accel="50000" decel="5000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anim calcmode="lin" valueType="num">
                                      <p:cBhvr additive="base">
                                        <p:cTn id="9" dur="500" fill="hold"/>
                                        <p:tgtEl>
                                          <p:spTgt spid="38"/>
                                        </p:tgtEl>
                                        <p:attrNameLst>
                                          <p:attrName>ppt_x</p:attrName>
                                        </p:attrNameLst>
                                      </p:cBhvr>
                                      <p:tavLst>
                                        <p:tav tm="0">
                                          <p:val>
                                            <p:strVal val="1+#ppt_w/2"/>
                                          </p:val>
                                        </p:tav>
                                        <p:tav tm="100000">
                                          <p:val>
                                            <p:strVal val="#ppt_x"/>
                                          </p:val>
                                        </p:tav>
                                      </p:tavLst>
                                    </p:anim>
                                    <p:anim calcmode="lin" valueType="num">
                                      <p:cBhvr additive="base">
                                        <p:cTn id="10"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47"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47"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54" presetClass="exit" presetSubtype="0" decel="100000" fill="hold" grpId="0" nodeType="clickEffect">
                                  <p:stCondLst>
                                    <p:cond delay="0"/>
                                  </p:stCondLst>
                                  <p:childTnLst>
                                    <p:anim calcmode="lin" valueType="num">
                                      <p:cBhvr>
                                        <p:cTn id="28" dur="1000"/>
                                        <p:tgtEl>
                                          <p:spTgt spid="5"/>
                                        </p:tgtEl>
                                        <p:attrNameLst>
                                          <p:attrName>ppt_w</p:attrName>
                                        </p:attrNameLst>
                                      </p:cBhvr>
                                      <p:tavLst>
                                        <p:tav tm="0">
                                          <p:val>
                                            <p:strVal val="ppt_w"/>
                                          </p:val>
                                        </p:tav>
                                        <p:tav tm="100000">
                                          <p:val>
                                            <p:strVal val="ppt_w*0.05"/>
                                          </p:val>
                                        </p:tav>
                                      </p:tavLst>
                                    </p:anim>
                                    <p:anim calcmode="lin" valueType="num">
                                      <p:cBhvr>
                                        <p:cTn id="29" dur="1000"/>
                                        <p:tgtEl>
                                          <p:spTgt spid="5"/>
                                        </p:tgtEl>
                                        <p:attrNameLst>
                                          <p:attrName>ppt_h</p:attrName>
                                        </p:attrNameLst>
                                      </p:cBhvr>
                                      <p:tavLst>
                                        <p:tav tm="0">
                                          <p:val>
                                            <p:strVal val="ppt_h"/>
                                          </p:val>
                                        </p:tav>
                                        <p:tav tm="100000">
                                          <p:val>
                                            <p:strVal val="ppt_h"/>
                                          </p:val>
                                        </p:tav>
                                      </p:tavLst>
                                    </p:anim>
                                    <p:anim calcmode="lin" valueType="num">
                                      <p:cBhvr>
                                        <p:cTn id="30" dur="1000"/>
                                        <p:tgtEl>
                                          <p:spTgt spid="5"/>
                                        </p:tgtEl>
                                        <p:attrNameLst>
                                          <p:attrName>ppt_x</p:attrName>
                                        </p:attrNameLst>
                                      </p:cBhvr>
                                      <p:tavLst>
                                        <p:tav tm="0">
                                          <p:val>
                                            <p:strVal val="ppt_x"/>
                                          </p:val>
                                        </p:tav>
                                        <p:tav tm="100000">
                                          <p:val>
                                            <p:strVal val="ppt_x-.2"/>
                                          </p:val>
                                        </p:tav>
                                      </p:tavLst>
                                    </p:anim>
                                    <p:anim calcmode="lin" valueType="num">
                                      <p:cBhvr>
                                        <p:cTn id="31" dur="1000"/>
                                        <p:tgtEl>
                                          <p:spTgt spid="5"/>
                                        </p:tgtEl>
                                        <p:attrNameLst>
                                          <p:attrName>ppt_y</p:attrName>
                                        </p:attrNameLst>
                                      </p:cBhvr>
                                      <p:tavLst>
                                        <p:tav tm="0">
                                          <p:val>
                                            <p:strVal val="ppt_y"/>
                                          </p:val>
                                        </p:tav>
                                        <p:tav tm="100000">
                                          <p:val>
                                            <p:strVal val="ppt_y"/>
                                          </p:val>
                                        </p:tav>
                                      </p:tavLst>
                                    </p:anim>
                                    <p:animEffect transition="out" filter="fade">
                                      <p:cBhvr>
                                        <p:cTn id="32" dur="1000"/>
                                        <p:tgtEl>
                                          <p:spTgt spid="5"/>
                                        </p:tgtEl>
                                      </p:cBhvr>
                                    </p:animEffect>
                                    <p:set>
                                      <p:cBhvr>
                                        <p:cTn id="33" dur="1" fill="hold">
                                          <p:stCondLst>
                                            <p:cond delay="999"/>
                                          </p:stCondLst>
                                        </p:cTn>
                                        <p:tgtEl>
                                          <p:spTgt spid="5"/>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1000"/>
                                        <p:tgtEl>
                                          <p:spTgt spid="2"/>
                                        </p:tgtEl>
                                      </p:cBhvr>
                                    </p:animEffect>
                                    <p:set>
                                      <p:cBhvr>
                                        <p:cTn id="36"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dirty="0">
                <a:solidFill>
                  <a:schemeClr val="tx1"/>
                </a:solidFill>
                <a:ea typeface="ＭＳ Ｐゴシック" charset="-128"/>
              </a:rPr>
              <a:t>FIFO Scheduling</a:t>
            </a:r>
          </a:p>
        </p:txBody>
      </p:sp>
      <p:pic>
        <p:nvPicPr>
          <p:cNvPr id="14339"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9624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340" name="Straight Connector 5"/>
          <p:cNvCxnSpPr>
            <a:cxnSpLocks noChangeShapeType="1"/>
          </p:cNvCxnSpPr>
          <p:nvPr/>
        </p:nvCxnSpPr>
        <p:spPr bwMode="auto">
          <a:xfrm rot="5400000">
            <a:off x="7218363" y="1927226"/>
            <a:ext cx="503238"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14341" name="Straight Connector 6"/>
          <p:cNvCxnSpPr>
            <a:cxnSpLocks noChangeShapeType="1"/>
          </p:cNvCxnSpPr>
          <p:nvPr/>
        </p:nvCxnSpPr>
        <p:spPr bwMode="auto">
          <a:xfrm flipV="1">
            <a:off x="7467600" y="1676400"/>
            <a:ext cx="1981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14342" name="Straight Connector 7"/>
          <p:cNvCxnSpPr>
            <a:cxnSpLocks noChangeShapeType="1"/>
          </p:cNvCxnSpPr>
          <p:nvPr/>
        </p:nvCxnSpPr>
        <p:spPr bwMode="auto">
          <a:xfrm>
            <a:off x="7470776" y="2178050"/>
            <a:ext cx="197802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14343" name="Straight Connector 8"/>
          <p:cNvCxnSpPr>
            <a:cxnSpLocks noChangeShapeType="1"/>
          </p:cNvCxnSpPr>
          <p:nvPr/>
        </p:nvCxnSpPr>
        <p:spPr bwMode="auto">
          <a:xfrm rot="5400000">
            <a:off x="7694613" y="1938338"/>
            <a:ext cx="50165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14344" name="Straight Connector 11"/>
          <p:cNvCxnSpPr>
            <a:cxnSpLocks noChangeShapeType="1"/>
          </p:cNvCxnSpPr>
          <p:nvPr/>
        </p:nvCxnSpPr>
        <p:spPr bwMode="auto">
          <a:xfrm rot="5400000">
            <a:off x="8171657" y="1937545"/>
            <a:ext cx="50165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14345" name="Straight Connector 11"/>
          <p:cNvCxnSpPr>
            <a:cxnSpLocks noChangeShapeType="1"/>
          </p:cNvCxnSpPr>
          <p:nvPr/>
        </p:nvCxnSpPr>
        <p:spPr bwMode="auto">
          <a:xfrm rot="5400000">
            <a:off x="8656638" y="1927225"/>
            <a:ext cx="50165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14346" name="TextBox 17"/>
          <p:cNvSpPr txBox="1">
            <a:spLocks noChangeArrowheads="1"/>
          </p:cNvSpPr>
          <p:nvPr/>
        </p:nvSpPr>
        <p:spPr bwMode="auto">
          <a:xfrm>
            <a:off x="7924801" y="2209801"/>
            <a:ext cx="17319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eaLnBrk="1" hangingPunct="1"/>
            <a:r>
              <a:rPr lang="en-US" altLang="en-US" sz="2200">
                <a:latin typeface="Century Gothic" panose="020B0502020202020204" pitchFamily="34" charset="0"/>
              </a:rPr>
              <a:t>Job Queue</a:t>
            </a:r>
          </a:p>
        </p:txBody>
      </p:sp>
      <p:cxnSp>
        <p:nvCxnSpPr>
          <p:cNvPr id="20" name="Straight Arrow Connector 19"/>
          <p:cNvCxnSpPr>
            <a:cxnSpLocks noChangeShapeType="1"/>
          </p:cNvCxnSpPr>
          <p:nvPr/>
        </p:nvCxnSpPr>
        <p:spPr bwMode="auto">
          <a:xfrm rot="10800000" flipV="1">
            <a:off x="3505200" y="2209800"/>
            <a:ext cx="3886200" cy="1633538"/>
          </a:xfrm>
          <a:prstGeom prst="straightConnector1">
            <a:avLst/>
          </a:prstGeom>
          <a:noFill/>
          <a:ln w="31750">
            <a:solidFill>
              <a:srgbClr val="000000"/>
            </a:solidFill>
            <a:round/>
            <a:headEnd/>
            <a:tailEnd type="triangle" w="lg" len="lg"/>
          </a:ln>
          <a:effectLst>
            <a:outerShdw blurRad="40640" dist="20319" dir="2700000" rotWithShape="0">
              <a:srgbClr val="808080">
                <a:alpha val="37999"/>
              </a:srgbClr>
            </a:outerShdw>
          </a:effectLst>
          <a:extLst>
            <a:ext uri="{909E8E84-426E-40DD-AFC4-6F175D3DCCD1}">
              <a14:hiddenFill xmlns:a14="http://schemas.microsoft.com/office/drawing/2010/main">
                <a:noFill/>
              </a14:hiddenFill>
            </a:ext>
          </a:extLst>
        </p:spPr>
      </p:cxnSp>
      <p:pic>
        <p:nvPicPr>
          <p:cNvPr id="14348"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39624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9"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9624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0"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39624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Straight Arrow Connector 28"/>
          <p:cNvCxnSpPr>
            <a:cxnSpLocks noChangeShapeType="1"/>
          </p:cNvCxnSpPr>
          <p:nvPr/>
        </p:nvCxnSpPr>
        <p:spPr bwMode="auto">
          <a:xfrm rot="10800000" flipV="1">
            <a:off x="4648200" y="2209800"/>
            <a:ext cx="2743200" cy="1633538"/>
          </a:xfrm>
          <a:prstGeom prst="straightConnector1">
            <a:avLst/>
          </a:prstGeom>
          <a:noFill/>
          <a:ln w="31750">
            <a:solidFill>
              <a:srgbClr val="000000"/>
            </a:solidFill>
            <a:round/>
            <a:headEnd/>
            <a:tailEnd type="triangle" w="lg" len="lg"/>
          </a:ln>
          <a:effectLst>
            <a:outerShdw blurRad="40640" dist="20319" dir="2700000" rotWithShape="0">
              <a:srgbClr val="808080">
                <a:alpha val="37999"/>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p:cNvCxnSpPr>
          <p:nvPr/>
        </p:nvCxnSpPr>
        <p:spPr bwMode="auto">
          <a:xfrm rot="5400000">
            <a:off x="5774531" y="2226469"/>
            <a:ext cx="1633538" cy="1600200"/>
          </a:xfrm>
          <a:prstGeom prst="straightConnector1">
            <a:avLst/>
          </a:prstGeom>
          <a:noFill/>
          <a:ln w="31750">
            <a:solidFill>
              <a:srgbClr val="000000"/>
            </a:solidFill>
            <a:round/>
            <a:headEnd/>
            <a:tailEnd type="triangle" w="lg" len="lg"/>
          </a:ln>
          <a:effectLst>
            <a:outerShdw blurRad="40640" dist="20319" dir="2700000" rotWithShape="0">
              <a:srgbClr val="808080">
                <a:alpha val="37999"/>
              </a:srgbClr>
            </a:outerShdw>
          </a:effectLst>
          <a:extLst>
            <a:ext uri="{909E8E84-426E-40DD-AFC4-6F175D3DCCD1}">
              <a14:hiddenFill xmlns:a14="http://schemas.microsoft.com/office/drawing/2010/main">
                <a:noFill/>
              </a14:hiddenFill>
            </a:ext>
          </a:extLst>
        </p:spPr>
      </p:cxnSp>
      <p:cxnSp>
        <p:nvCxnSpPr>
          <p:cNvPr id="34" name="Straight Arrow Connector 33"/>
          <p:cNvCxnSpPr>
            <a:cxnSpLocks noChangeShapeType="1"/>
          </p:cNvCxnSpPr>
          <p:nvPr/>
        </p:nvCxnSpPr>
        <p:spPr bwMode="auto">
          <a:xfrm rot="5400000">
            <a:off x="6307931" y="2759869"/>
            <a:ext cx="1633538" cy="533400"/>
          </a:xfrm>
          <a:prstGeom prst="straightConnector1">
            <a:avLst/>
          </a:prstGeom>
          <a:noFill/>
          <a:ln w="31750">
            <a:solidFill>
              <a:srgbClr val="000000"/>
            </a:solidFill>
            <a:round/>
            <a:headEnd/>
            <a:tailEnd type="triangle" w="lg" len="lg"/>
          </a:ln>
          <a:effectLst>
            <a:outerShdw blurRad="40640" dist="20319" dir="2700000" rotWithShape="0">
              <a:srgbClr val="808080">
                <a:alpha val="37999"/>
              </a:srgbClr>
            </a:outerShdw>
          </a:effectLst>
          <a:extLst>
            <a:ext uri="{909E8E84-426E-40DD-AFC4-6F175D3DCCD1}">
              <a14:hiddenFill xmlns:a14="http://schemas.microsoft.com/office/drawing/2010/main">
                <a:noFill/>
              </a14:hiddenFill>
            </a:ext>
          </a:extLst>
        </p:spPr>
      </p:cxnSp>
      <p:sp>
        <p:nvSpPr>
          <p:cNvPr id="14354" name="Rectangle 37"/>
          <p:cNvSpPr>
            <a:spLocks noChangeArrowheads="1"/>
          </p:cNvSpPr>
          <p:nvPr/>
        </p:nvSpPr>
        <p:spPr bwMode="auto">
          <a:xfrm>
            <a:off x="7467601" y="1676400"/>
            <a:ext cx="474663" cy="501650"/>
          </a:xfrm>
          <a:prstGeom prst="rect">
            <a:avLst/>
          </a:prstGeom>
          <a:gradFill rotWithShape="1">
            <a:gsLst>
              <a:gs pos="0">
                <a:srgbClr val="E5EEFF"/>
              </a:gs>
              <a:gs pos="64999">
                <a:srgbClr val="BFD5FF"/>
              </a:gs>
              <a:gs pos="100000">
                <a:srgbClr val="A3C4FF"/>
              </a:gs>
            </a:gsLst>
            <a:lin ang="5400000" scaled="1"/>
          </a:gradFill>
          <a:ln w="25400">
            <a:solidFill>
              <a:srgbClr val="000000"/>
            </a:solidFill>
            <a:round/>
            <a:headEnd/>
            <a:tailEnd/>
          </a:ln>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solidFill>
                <a:srgbClr val="000000"/>
              </a:solidFill>
              <a:latin typeface="Calibri" panose="020F0502020204030204" pitchFamily="34" charset="0"/>
            </a:endParaRPr>
          </a:p>
        </p:txBody>
      </p:sp>
      <p:grpSp>
        <p:nvGrpSpPr>
          <p:cNvPr id="2" name="Group 36"/>
          <p:cNvGrpSpPr>
            <a:grpSpLocks/>
          </p:cNvGrpSpPr>
          <p:nvPr/>
        </p:nvGrpSpPr>
        <p:grpSpPr bwMode="auto">
          <a:xfrm>
            <a:off x="3065464" y="5029200"/>
            <a:ext cx="4325937" cy="304800"/>
            <a:chOff x="1540820" y="5029200"/>
            <a:chExt cx="4326580" cy="304800"/>
          </a:xfrm>
        </p:grpSpPr>
        <p:sp>
          <p:nvSpPr>
            <p:cNvPr id="30" name="Rectangle 29"/>
            <p:cNvSpPr>
              <a:spLocks noChangeArrowheads="1"/>
            </p:cNvSpPr>
            <p:nvPr/>
          </p:nvSpPr>
          <p:spPr bwMode="auto">
            <a:xfrm>
              <a:off x="4130417" y="5029200"/>
              <a:ext cx="441391" cy="304800"/>
            </a:xfrm>
            <a:prstGeom prst="rect">
              <a:avLst/>
            </a:prstGeom>
            <a:gradFill rotWithShape="1">
              <a:gsLst>
                <a:gs pos="0">
                  <a:srgbClr val="E5EEFF"/>
                </a:gs>
                <a:gs pos="64999">
                  <a:srgbClr val="BFD5FF"/>
                </a:gs>
                <a:gs pos="100000">
                  <a:srgbClr val="A3C4FF"/>
                </a:gs>
              </a:gsLst>
              <a:lin ang="5400000" scaled="1"/>
            </a:gradFill>
            <a:ln w="19050">
              <a:solidFill>
                <a:srgbClr val="000000"/>
              </a:solidFill>
              <a:round/>
              <a:headEnd/>
              <a:tailEnd/>
            </a:ln>
            <a:effectLst>
              <a:outerShdw blurRad="39370" dist="20319" dir="27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solidFill>
                  <a:srgbClr val="000000"/>
                </a:solidFill>
                <a:latin typeface="Calibri" panose="020F0502020204030204" pitchFamily="34" charset="0"/>
              </a:endParaRPr>
            </a:p>
          </p:txBody>
        </p:sp>
        <p:sp>
          <p:nvSpPr>
            <p:cNvPr id="33" name="Rectangle 32"/>
            <p:cNvSpPr>
              <a:spLocks noChangeArrowheads="1"/>
            </p:cNvSpPr>
            <p:nvPr/>
          </p:nvSpPr>
          <p:spPr bwMode="auto">
            <a:xfrm>
              <a:off x="5426009" y="5029200"/>
              <a:ext cx="441391" cy="304800"/>
            </a:xfrm>
            <a:prstGeom prst="rect">
              <a:avLst/>
            </a:prstGeom>
            <a:gradFill rotWithShape="1">
              <a:gsLst>
                <a:gs pos="0">
                  <a:srgbClr val="E5EEFF"/>
                </a:gs>
                <a:gs pos="64999">
                  <a:srgbClr val="BFD5FF"/>
                </a:gs>
                <a:gs pos="100000">
                  <a:srgbClr val="A3C4FF"/>
                </a:gs>
              </a:gsLst>
              <a:lin ang="5400000" scaled="1"/>
            </a:gradFill>
            <a:ln w="19050">
              <a:solidFill>
                <a:srgbClr val="000000"/>
              </a:solidFill>
              <a:round/>
              <a:headEnd/>
              <a:tailEnd/>
            </a:ln>
            <a:effectLst>
              <a:outerShdw blurRad="39370" dist="20319" dir="27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solidFill>
                  <a:srgbClr val="000000"/>
                </a:solidFill>
                <a:latin typeface="Calibri" panose="020F0502020204030204" pitchFamily="34" charset="0"/>
              </a:endParaRPr>
            </a:p>
          </p:txBody>
        </p:sp>
        <p:sp>
          <p:nvSpPr>
            <p:cNvPr id="35" name="Rectangle 34"/>
            <p:cNvSpPr>
              <a:spLocks noChangeArrowheads="1"/>
            </p:cNvSpPr>
            <p:nvPr/>
          </p:nvSpPr>
          <p:spPr bwMode="auto">
            <a:xfrm>
              <a:off x="2836413" y="5029200"/>
              <a:ext cx="439802" cy="304800"/>
            </a:xfrm>
            <a:prstGeom prst="rect">
              <a:avLst/>
            </a:prstGeom>
            <a:gradFill rotWithShape="1">
              <a:gsLst>
                <a:gs pos="0">
                  <a:srgbClr val="E5EEFF"/>
                </a:gs>
                <a:gs pos="64999">
                  <a:srgbClr val="BFD5FF"/>
                </a:gs>
                <a:gs pos="100000">
                  <a:srgbClr val="A3C4FF"/>
                </a:gs>
              </a:gsLst>
              <a:lin ang="5400000" scaled="1"/>
            </a:gradFill>
            <a:ln w="19050">
              <a:solidFill>
                <a:srgbClr val="000000"/>
              </a:solidFill>
              <a:round/>
              <a:headEnd/>
              <a:tailEnd/>
            </a:ln>
            <a:effectLst>
              <a:outerShdw blurRad="39370" dist="20319" dir="27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solidFill>
                  <a:srgbClr val="000000"/>
                </a:solidFill>
                <a:latin typeface="Calibri" panose="020F0502020204030204" pitchFamily="34" charset="0"/>
              </a:endParaRPr>
            </a:p>
          </p:txBody>
        </p:sp>
        <p:sp>
          <p:nvSpPr>
            <p:cNvPr id="36" name="Rectangle 35"/>
            <p:cNvSpPr>
              <a:spLocks noChangeArrowheads="1"/>
            </p:cNvSpPr>
            <p:nvPr/>
          </p:nvSpPr>
          <p:spPr bwMode="auto">
            <a:xfrm>
              <a:off x="1540820" y="5029200"/>
              <a:ext cx="439802" cy="304800"/>
            </a:xfrm>
            <a:prstGeom prst="rect">
              <a:avLst/>
            </a:prstGeom>
            <a:gradFill rotWithShape="1">
              <a:gsLst>
                <a:gs pos="0">
                  <a:srgbClr val="E5EEFF"/>
                </a:gs>
                <a:gs pos="64999">
                  <a:srgbClr val="BFD5FF"/>
                </a:gs>
                <a:gs pos="100000">
                  <a:srgbClr val="A3C4FF"/>
                </a:gs>
              </a:gsLst>
              <a:lin ang="5400000" scaled="1"/>
            </a:gradFill>
            <a:ln w="19050">
              <a:solidFill>
                <a:srgbClr val="000000"/>
              </a:solidFill>
              <a:round/>
              <a:headEnd/>
              <a:tailEnd/>
            </a:ln>
            <a:effectLst>
              <a:outerShdw blurRad="39370" dist="20319" dir="27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solidFill>
                  <a:srgbClr val="000000"/>
                </a:solidFill>
                <a:latin typeface="Calibri" panose="020F0502020204030204" pitchFamily="34" charset="0"/>
              </a:endParaRPr>
            </a:p>
          </p:txBody>
        </p:sp>
      </p:grpSp>
    </p:spTree>
    <p:extLst>
      <p:ext uri="{BB962C8B-B14F-4D97-AF65-F5344CB8AC3E}">
        <p14:creationId xmlns:p14="http://schemas.microsoft.com/office/powerpoint/2010/main" val="215013024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defTabSz="913505">
              <a:lnSpc>
                <a:spcPct val="90000"/>
              </a:lnSpc>
            </a:pPr>
            <a:r>
              <a:rPr lang="en-US" altLang="en-US" sz="5294" b="0" spc="-100" dirty="0">
                <a:ln w="3175">
                  <a:noFill/>
                </a:ln>
                <a:latin typeface="Segoe UI Light" panose="020B0502040204020203" pitchFamily="34" charset="0"/>
                <a:ea typeface="ＭＳ Ｐゴシック" charset="0"/>
                <a:cs typeface="Segoe UI Light" panose="020B0502040204020203" pitchFamily="34" charset="0"/>
              </a:rPr>
              <a:t>FAIR Scheduling</a:t>
            </a:r>
          </a:p>
        </p:txBody>
      </p:sp>
      <p:sp>
        <p:nvSpPr>
          <p:cNvPr id="21507" name="Content Placeholder 2"/>
          <p:cNvSpPr>
            <a:spLocks noGrp="1"/>
          </p:cNvSpPr>
          <p:nvPr>
            <p:ph idx="1"/>
          </p:nvPr>
        </p:nvSpPr>
        <p:spPr/>
        <p:txBody>
          <a:bodyPr/>
          <a:lstStyle/>
          <a:p>
            <a:r>
              <a:rPr lang="en-US" altLang="en-US" dirty="0">
                <a:latin typeface="Segoe UI Light" panose="020B0502040204020203" pitchFamily="34" charset="0"/>
                <a:cs typeface="Segoe UI Light" panose="020B0502040204020203" pitchFamily="34" charset="0"/>
              </a:rPr>
              <a:t>Scheduler (FIFO)</a:t>
            </a:r>
          </a:p>
          <a:p>
            <a:pPr lvl="1"/>
            <a:r>
              <a:rPr lang="en-US" altLang="en-US" b="1" dirty="0">
                <a:latin typeface="Segoe UI Light" panose="020B0502040204020203" pitchFamily="34" charset="0"/>
                <a:cs typeface="Segoe UI Light" panose="020B0502040204020203" pitchFamily="34" charset="0"/>
              </a:rPr>
              <a:t>Problem:</a:t>
            </a:r>
            <a:r>
              <a:rPr lang="en-US" altLang="en-US" dirty="0">
                <a:latin typeface="Segoe UI Light" panose="020B0502040204020203" pitchFamily="34" charset="0"/>
                <a:cs typeface="Segoe UI Light" panose="020B0502040204020203" pitchFamily="34" charset="0"/>
              </a:rPr>
              <a:t> short jobs get stuck behind long ones</a:t>
            </a:r>
          </a:p>
          <a:p>
            <a:pPr lvl="1"/>
            <a:endParaRPr lang="en-US" altLang="en-US" dirty="0">
              <a:latin typeface="Segoe UI Light" panose="020B0502040204020203" pitchFamily="34" charset="0"/>
              <a:cs typeface="Segoe UI Light" panose="020B0502040204020203" pitchFamily="34" charset="0"/>
            </a:endParaRPr>
          </a:p>
          <a:p>
            <a:r>
              <a:rPr lang="en-US" altLang="en-US" dirty="0">
                <a:latin typeface="Segoe UI Light" panose="020B0502040204020203" pitchFamily="34" charset="0"/>
                <a:cs typeface="Segoe UI Light" panose="020B0502040204020203" pitchFamily="34" charset="0"/>
              </a:rPr>
              <a:t>Separate clusters</a:t>
            </a:r>
          </a:p>
          <a:p>
            <a:pPr lvl="1"/>
            <a:r>
              <a:rPr lang="en-US" altLang="en-US" b="1" dirty="0">
                <a:latin typeface="Segoe UI Light" panose="020B0502040204020203" pitchFamily="34" charset="0"/>
                <a:cs typeface="Segoe UI Light" panose="020B0502040204020203" pitchFamily="34" charset="0"/>
              </a:rPr>
              <a:t>Problem 1:</a:t>
            </a:r>
            <a:r>
              <a:rPr lang="en-US" altLang="en-US" dirty="0">
                <a:latin typeface="Segoe UI Light" panose="020B0502040204020203" pitchFamily="34" charset="0"/>
                <a:cs typeface="Segoe UI Light" panose="020B0502040204020203" pitchFamily="34" charset="0"/>
              </a:rPr>
              <a:t> poor utilization</a:t>
            </a:r>
          </a:p>
          <a:p>
            <a:pPr lvl="1"/>
            <a:r>
              <a:rPr lang="en-US" altLang="en-US" b="1" dirty="0">
                <a:latin typeface="Segoe UI Light" panose="020B0502040204020203" pitchFamily="34" charset="0"/>
                <a:cs typeface="Segoe UI Light" panose="020B0502040204020203" pitchFamily="34" charset="0"/>
              </a:rPr>
              <a:t>Problem 2:</a:t>
            </a:r>
            <a:r>
              <a:rPr lang="en-US" altLang="en-US" dirty="0">
                <a:latin typeface="Segoe UI Light" panose="020B0502040204020203" pitchFamily="34" charset="0"/>
                <a:cs typeface="Segoe UI Light" panose="020B0502040204020203" pitchFamily="34" charset="0"/>
              </a:rPr>
              <a:t> costly data replication</a:t>
            </a:r>
          </a:p>
          <a:p>
            <a:pPr lvl="2"/>
            <a:r>
              <a:rPr lang="en-US" altLang="en-US" dirty="0">
                <a:latin typeface="Segoe UI Light" panose="020B0502040204020203" pitchFamily="34" charset="0"/>
                <a:cs typeface="Segoe UI Light" panose="020B0502040204020203" pitchFamily="34" charset="0"/>
              </a:rPr>
              <a:t>Full replication across clusters nearly infeasible</a:t>
            </a:r>
          </a:p>
          <a:p>
            <a:pPr lvl="2"/>
            <a:r>
              <a:rPr lang="en-US" altLang="en-US" dirty="0">
                <a:latin typeface="Segoe UI Light" panose="020B0502040204020203" pitchFamily="34" charset="0"/>
                <a:cs typeface="Segoe UI Light" panose="020B0502040204020203" pitchFamily="34" charset="0"/>
              </a:rPr>
              <a:t>Partial replication prevents cross-dataset queries</a:t>
            </a:r>
          </a:p>
        </p:txBody>
      </p:sp>
    </p:spTree>
    <p:extLst>
      <p:ext uri="{BB962C8B-B14F-4D97-AF65-F5344CB8AC3E}">
        <p14:creationId xmlns:p14="http://schemas.microsoft.com/office/powerpoint/2010/main" val="1848797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487"/>
            <a:ext cx="5220356" cy="6857027"/>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5294" dirty="0">
              <a:solidFill>
                <a:srgbClr val="FFFFFF"/>
              </a:solidFill>
              <a:latin typeface="Segoe UI Light"/>
              <a:ea typeface="Segoe UI" pitchFamily="34" charset="0"/>
              <a:cs typeface="Segoe UI" pitchFamily="34" charset="0"/>
            </a:endParaRPr>
          </a:p>
          <a:p>
            <a:pPr defTabSz="914102" fontAlgn="base">
              <a:lnSpc>
                <a:spcPct val="90000"/>
              </a:lnSpc>
              <a:spcBef>
                <a:spcPct val="0"/>
              </a:spcBef>
              <a:spcAft>
                <a:spcPct val="0"/>
              </a:spcAft>
            </a:pPr>
            <a:endParaRPr lang="en-US" sz="5294" dirty="0">
              <a:solidFill>
                <a:srgbClr val="FFFFFF"/>
              </a:solidFill>
              <a:latin typeface="Segoe UI Light"/>
              <a:ea typeface="Segoe UI" pitchFamily="34" charset="0"/>
              <a:cs typeface="Segoe UI" pitchFamily="34" charset="0"/>
            </a:endParaRPr>
          </a:p>
        </p:txBody>
      </p:sp>
      <p:sp>
        <p:nvSpPr>
          <p:cNvPr id="5" name="Rectangle 4"/>
          <p:cNvSpPr/>
          <p:nvPr/>
        </p:nvSpPr>
        <p:spPr bwMode="auto">
          <a:xfrm>
            <a:off x="1" y="6319659"/>
            <a:ext cx="5220356" cy="537855"/>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endParaRPr lang="en-US" sz="2353" kern="0" dirty="0">
              <a:ln>
                <a:solidFill>
                  <a:srgbClr val="FFFFFF">
                    <a:alpha val="0"/>
                  </a:srgbClr>
                </a:solidFill>
              </a:ln>
              <a:solidFill>
                <a:srgbClr val="FFFFFF"/>
              </a:solidFill>
              <a:latin typeface="Segoe UI Semibold" panose="020B0702040204020203" pitchFamily="34" charset="0"/>
              <a:ea typeface="MS PGothic" charset="0"/>
              <a:cs typeface="Segoe UI Semibold" panose="020B0702040204020203" pitchFamily="34" charset="0"/>
            </a:endParaRPr>
          </a:p>
        </p:txBody>
      </p:sp>
      <p:sp>
        <p:nvSpPr>
          <p:cNvPr id="7" name="Rectangle 6"/>
          <p:cNvSpPr/>
          <p:nvPr/>
        </p:nvSpPr>
        <p:spPr>
          <a:xfrm>
            <a:off x="8929" y="1213304"/>
            <a:ext cx="5220355" cy="1558760"/>
          </a:xfrm>
          <a:prstGeom prst="rect">
            <a:avLst/>
          </a:prstGeom>
        </p:spPr>
        <p:txBody>
          <a:bodyPr wrap="square" lIns="268927">
            <a:spAutoFit/>
          </a:bodyPr>
          <a:lstStyle/>
          <a:p>
            <a:pPr defTabSz="914102" fontAlgn="base">
              <a:lnSpc>
                <a:spcPct val="90000"/>
              </a:lnSpc>
              <a:spcBef>
                <a:spcPct val="0"/>
              </a:spcBef>
              <a:spcAft>
                <a:spcPct val="0"/>
              </a:spcAft>
            </a:pPr>
            <a:r>
              <a:rPr lang="en-US" sz="5294" dirty="0">
                <a:solidFill>
                  <a:srgbClr val="FFFFFF"/>
                </a:solidFill>
                <a:latin typeface="Segoe UI Light"/>
                <a:ea typeface="Segoe UI" pitchFamily="34" charset="0"/>
                <a:cs typeface="Segoe UI" pitchFamily="34" charset="0"/>
              </a:rPr>
              <a:t>Apache Spark Overview</a:t>
            </a:r>
          </a:p>
        </p:txBody>
      </p:sp>
      <p:sp>
        <p:nvSpPr>
          <p:cNvPr id="2" name="Slide Number Placeholder 1"/>
          <p:cNvSpPr>
            <a:spLocks noGrp="1"/>
          </p:cNvSpPr>
          <p:nvPr>
            <p:ph type="sldNum" sz="quarter" idx="11"/>
          </p:nvPr>
        </p:nvSpPr>
        <p:spPr/>
        <p:txBody>
          <a:bodyPr/>
          <a:lstStyle/>
          <a:p>
            <a:pPr>
              <a:defRPr/>
            </a:pPr>
            <a:fld id="{F8A0AC42-AA1D-4944-8D96-660DE70C7E1B}" type="slidenum">
              <a:rPr lang="en-IN"/>
              <a:pPr>
                <a:defRPr/>
              </a:pPr>
              <a:t>3</a:t>
            </a:fld>
            <a:endParaRPr lang="en-IN" dirty="0"/>
          </a:p>
        </p:txBody>
      </p:sp>
      <p:sp>
        <p:nvSpPr>
          <p:cNvPr id="8" name="TextBox 7"/>
          <p:cNvSpPr txBox="1"/>
          <p:nvPr/>
        </p:nvSpPr>
        <p:spPr>
          <a:xfrm>
            <a:off x="5238212" y="1642114"/>
            <a:ext cx="6553002" cy="3820963"/>
          </a:xfrm>
          <a:prstGeom prst="rect">
            <a:avLst/>
          </a:prstGeom>
          <a:noFill/>
        </p:spPr>
        <p:txBody>
          <a:bodyPr wrap="square" lIns="268927" tIns="143428" rIns="179285" bIns="143428" rtlCol="0">
            <a:noAutofit/>
          </a:bodyPr>
          <a:lstStyle/>
          <a:p>
            <a:pPr marL="52912" lvl="1" defTabSz="913770" fontAlgn="base">
              <a:spcBef>
                <a:spcPts val="1176"/>
              </a:spcBef>
              <a:buClr>
                <a:srgbClr val="68217A">
                  <a:lumMod val="50000"/>
                </a:srgbClr>
              </a:buClr>
            </a:pPr>
            <a:r>
              <a:rPr lang="en-US" sz="3137" dirty="0">
                <a:ln>
                  <a:solidFill>
                    <a:srgbClr val="FFFFFF">
                      <a:alpha val="0"/>
                    </a:srgbClr>
                  </a:solidFill>
                </a:ln>
                <a:solidFill>
                  <a:srgbClr val="68217A"/>
                </a:solidFill>
                <a:latin typeface="Segoe UI Light"/>
                <a:ea typeface="Segoe UI" pitchFamily="34" charset="0"/>
                <a:cs typeface="Segoe UI" pitchFamily="34" charset="0"/>
              </a:rPr>
              <a:t>Agenda</a:t>
            </a:r>
          </a:p>
          <a:p>
            <a:pPr marL="558686" lvl="1" indent="-448193" defTabSz="913770" fontAlgn="base">
              <a:buClr>
                <a:srgbClr val="68217A">
                  <a:lumMod val="50000"/>
                </a:srgbClr>
              </a:buClr>
              <a:buFont typeface="Arial" panose="020B0604020202020204" pitchFamily="34" charset="0"/>
              <a:buChar char="•"/>
            </a:pPr>
            <a:r>
              <a:rPr lang="en-US"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Reports 2015</a:t>
            </a:r>
          </a:p>
          <a:p>
            <a:pPr marL="558686" lvl="1" indent="-448193" defTabSz="913770" fontAlgn="base">
              <a:buClr>
                <a:srgbClr val="68217A">
                  <a:lumMod val="50000"/>
                </a:srgbClr>
              </a:buClr>
              <a:buFont typeface="Arial" panose="020B0604020202020204" pitchFamily="34" charset="0"/>
              <a:buChar char="•"/>
            </a:pPr>
            <a:r>
              <a:rPr lang="en-US"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Overview</a:t>
            </a:r>
          </a:p>
          <a:p>
            <a:pPr marL="558686" lvl="1" indent="-448193" defTabSz="913770" fontAlgn="base">
              <a:buClr>
                <a:srgbClr val="68217A">
                  <a:lumMod val="50000"/>
                </a:srgbClr>
              </a:buClr>
              <a:buFont typeface="Arial" panose="020B0604020202020204" pitchFamily="34" charset="0"/>
              <a:buChar char="•"/>
            </a:pPr>
            <a:r>
              <a:rPr lang="en-US"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Benefits</a:t>
            </a:r>
          </a:p>
          <a:p>
            <a:pPr marL="558686" lvl="1" indent="-448193" defTabSz="913770" fontAlgn="base">
              <a:buClr>
                <a:srgbClr val="68217A">
                  <a:lumMod val="50000"/>
                </a:srgbClr>
              </a:buClr>
              <a:buFont typeface="Arial" panose="020B0604020202020204" pitchFamily="34" charset="0"/>
              <a:buChar char="•"/>
            </a:pPr>
            <a:r>
              <a:rPr lang="en-US"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Performance</a:t>
            </a:r>
          </a:p>
          <a:p>
            <a:pPr marL="110493" lvl="1" defTabSz="913770" fontAlgn="base">
              <a:buClr>
                <a:srgbClr val="68217A">
                  <a:lumMod val="50000"/>
                </a:srgbClr>
              </a:buClr>
            </a:pPr>
            <a:endParaRPr lang="en-US"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p:txBody>
      </p:sp>
    </p:spTree>
    <p:extLst>
      <p:ext uri="{BB962C8B-B14F-4D97-AF65-F5344CB8AC3E}">
        <p14:creationId xmlns:p14="http://schemas.microsoft.com/office/powerpoint/2010/main" val="2214480240"/>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dirty="0">
                <a:solidFill>
                  <a:schemeClr val="tx1"/>
                </a:solidFill>
                <a:ea typeface="ＭＳ Ｐゴシック" charset="-128"/>
              </a:rPr>
              <a:t>Fair </a:t>
            </a:r>
            <a:r>
              <a:rPr lang="en-US" altLang="en-US" dirty="0">
                <a:solidFill>
                  <a:schemeClr val="tx1"/>
                </a:solidFill>
              </a:rPr>
              <a:t>Scheduling</a:t>
            </a:r>
          </a:p>
        </p:txBody>
      </p:sp>
      <p:pic>
        <p:nvPicPr>
          <p:cNvPr id="15363"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9624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364" name="Straight Connector 5"/>
          <p:cNvCxnSpPr>
            <a:cxnSpLocks noChangeShapeType="1"/>
          </p:cNvCxnSpPr>
          <p:nvPr/>
        </p:nvCxnSpPr>
        <p:spPr bwMode="auto">
          <a:xfrm rot="5400000">
            <a:off x="7218363" y="1927226"/>
            <a:ext cx="503238"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15365" name="Straight Connector 6"/>
          <p:cNvCxnSpPr>
            <a:cxnSpLocks noChangeShapeType="1"/>
          </p:cNvCxnSpPr>
          <p:nvPr/>
        </p:nvCxnSpPr>
        <p:spPr bwMode="auto">
          <a:xfrm flipV="1">
            <a:off x="7467600" y="1676400"/>
            <a:ext cx="1981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15366" name="Straight Connector 7"/>
          <p:cNvCxnSpPr>
            <a:cxnSpLocks noChangeShapeType="1"/>
          </p:cNvCxnSpPr>
          <p:nvPr/>
        </p:nvCxnSpPr>
        <p:spPr bwMode="auto">
          <a:xfrm>
            <a:off x="7470776" y="2178050"/>
            <a:ext cx="197802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15367" name="Straight Connector 8"/>
          <p:cNvCxnSpPr>
            <a:cxnSpLocks noChangeShapeType="1"/>
          </p:cNvCxnSpPr>
          <p:nvPr/>
        </p:nvCxnSpPr>
        <p:spPr bwMode="auto">
          <a:xfrm rot="5400000">
            <a:off x="7694613" y="1938338"/>
            <a:ext cx="50165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15368" name="Straight Connector 11"/>
          <p:cNvCxnSpPr>
            <a:cxnSpLocks noChangeShapeType="1"/>
          </p:cNvCxnSpPr>
          <p:nvPr/>
        </p:nvCxnSpPr>
        <p:spPr bwMode="auto">
          <a:xfrm rot="5400000">
            <a:off x="8171657" y="1937545"/>
            <a:ext cx="50165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5" name="Rectangle 4"/>
          <p:cNvSpPr>
            <a:spLocks noChangeArrowheads="1"/>
          </p:cNvSpPr>
          <p:nvPr/>
        </p:nvSpPr>
        <p:spPr bwMode="auto">
          <a:xfrm>
            <a:off x="7470776" y="1676400"/>
            <a:ext cx="474663" cy="501650"/>
          </a:xfrm>
          <a:prstGeom prst="rect">
            <a:avLst/>
          </a:prstGeom>
          <a:gradFill rotWithShape="1">
            <a:gsLst>
              <a:gs pos="0">
                <a:srgbClr val="FFEBDB"/>
              </a:gs>
              <a:gs pos="64999">
                <a:srgbClr val="FFD0AA"/>
              </a:gs>
              <a:gs pos="100000">
                <a:srgbClr val="FFBE86"/>
              </a:gs>
            </a:gsLst>
            <a:lin ang="5400000" scaled="1"/>
          </a:gradFill>
          <a:ln w="25400">
            <a:solidFill>
              <a:schemeClr val="tx1"/>
            </a:solidFill>
            <a:round/>
            <a:headEnd/>
            <a:tailEnd/>
          </a:ln>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solidFill>
                <a:srgbClr val="000000"/>
              </a:solidFill>
              <a:latin typeface="Calibri" panose="020F0502020204030204" pitchFamily="34" charset="0"/>
            </a:endParaRPr>
          </a:p>
        </p:txBody>
      </p:sp>
      <p:cxnSp>
        <p:nvCxnSpPr>
          <p:cNvPr id="15370" name="Straight Connector 11"/>
          <p:cNvCxnSpPr>
            <a:cxnSpLocks noChangeShapeType="1"/>
          </p:cNvCxnSpPr>
          <p:nvPr/>
        </p:nvCxnSpPr>
        <p:spPr bwMode="auto">
          <a:xfrm rot="5400000">
            <a:off x="8656638" y="1927225"/>
            <a:ext cx="50165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15371" name="TextBox 17"/>
          <p:cNvSpPr txBox="1">
            <a:spLocks noChangeArrowheads="1"/>
          </p:cNvSpPr>
          <p:nvPr/>
        </p:nvSpPr>
        <p:spPr bwMode="auto">
          <a:xfrm>
            <a:off x="7924801" y="2209801"/>
            <a:ext cx="17319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eaLnBrk="1" hangingPunct="1"/>
            <a:r>
              <a:rPr lang="en-US" altLang="en-US" sz="2200">
                <a:latin typeface="Century Gothic" panose="020B0502020202020204" pitchFamily="34" charset="0"/>
              </a:rPr>
              <a:t>Job Queue</a:t>
            </a:r>
          </a:p>
        </p:txBody>
      </p:sp>
      <p:pic>
        <p:nvPicPr>
          <p:cNvPr id="15372"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39624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3"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9624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4"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39624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45"/>
          <p:cNvGrpSpPr>
            <a:grpSpLocks/>
          </p:cNvGrpSpPr>
          <p:nvPr/>
        </p:nvGrpSpPr>
        <p:grpSpPr bwMode="auto">
          <a:xfrm>
            <a:off x="3067051" y="5035550"/>
            <a:ext cx="4322763" cy="298450"/>
            <a:chOff x="1542275" y="5035884"/>
            <a:chExt cx="4323774" cy="298118"/>
          </a:xfrm>
        </p:grpSpPr>
        <p:sp>
          <p:nvSpPr>
            <p:cNvPr id="21" name="Rectangle 20"/>
            <p:cNvSpPr>
              <a:spLocks noChangeArrowheads="1"/>
            </p:cNvSpPr>
            <p:nvPr/>
          </p:nvSpPr>
          <p:spPr bwMode="auto">
            <a:xfrm>
              <a:off x="1542275" y="5035884"/>
              <a:ext cx="438252" cy="298118"/>
            </a:xfrm>
            <a:prstGeom prst="rect">
              <a:avLst/>
            </a:prstGeom>
            <a:gradFill rotWithShape="1">
              <a:gsLst>
                <a:gs pos="0">
                  <a:srgbClr val="FFEBDB"/>
                </a:gs>
                <a:gs pos="64999">
                  <a:srgbClr val="FFD0AA"/>
                </a:gs>
                <a:gs pos="100000">
                  <a:srgbClr val="FFBE86"/>
                </a:gs>
              </a:gsLst>
              <a:lin ang="5400000" scaled="1"/>
            </a:gradFill>
            <a:ln w="19050">
              <a:solidFill>
                <a:schemeClr val="tx1"/>
              </a:solidFill>
              <a:round/>
              <a:headEnd/>
              <a:tailEnd/>
            </a:ln>
            <a:effectLst>
              <a:outerShdw blurRad="39370" dist="20319" dir="27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solidFill>
                  <a:srgbClr val="000000"/>
                </a:solidFill>
                <a:latin typeface="Calibri" panose="020F0502020204030204" pitchFamily="34" charset="0"/>
              </a:endParaRPr>
            </a:p>
          </p:txBody>
        </p:sp>
        <p:sp>
          <p:nvSpPr>
            <p:cNvPr id="24" name="Rectangle 23"/>
            <p:cNvSpPr>
              <a:spLocks noChangeArrowheads="1"/>
            </p:cNvSpPr>
            <p:nvPr/>
          </p:nvSpPr>
          <p:spPr bwMode="auto">
            <a:xfrm>
              <a:off x="2837978" y="5035884"/>
              <a:ext cx="436665" cy="298118"/>
            </a:xfrm>
            <a:prstGeom prst="rect">
              <a:avLst/>
            </a:prstGeom>
            <a:gradFill rotWithShape="1">
              <a:gsLst>
                <a:gs pos="0">
                  <a:srgbClr val="FFEBDB"/>
                </a:gs>
                <a:gs pos="64999">
                  <a:srgbClr val="FFD0AA"/>
                </a:gs>
                <a:gs pos="100000">
                  <a:srgbClr val="FFBE86"/>
                </a:gs>
              </a:gsLst>
              <a:lin ang="5400000" scaled="1"/>
            </a:gradFill>
            <a:ln w="19050">
              <a:solidFill>
                <a:schemeClr val="tx1"/>
              </a:solidFill>
              <a:round/>
              <a:headEnd/>
              <a:tailEnd/>
            </a:ln>
            <a:effectLst>
              <a:outerShdw blurRad="39370" dist="20319" dir="27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solidFill>
                  <a:srgbClr val="000000"/>
                </a:solidFill>
                <a:latin typeface="Calibri" panose="020F0502020204030204" pitchFamily="34" charset="0"/>
              </a:endParaRPr>
            </a:p>
          </p:txBody>
        </p:sp>
        <p:sp>
          <p:nvSpPr>
            <p:cNvPr id="26" name="Rectangle 25"/>
            <p:cNvSpPr>
              <a:spLocks noChangeArrowheads="1"/>
            </p:cNvSpPr>
            <p:nvPr/>
          </p:nvSpPr>
          <p:spPr bwMode="auto">
            <a:xfrm>
              <a:off x="4133681" y="5035884"/>
              <a:ext cx="436665" cy="298118"/>
            </a:xfrm>
            <a:prstGeom prst="rect">
              <a:avLst/>
            </a:prstGeom>
            <a:gradFill rotWithShape="1">
              <a:gsLst>
                <a:gs pos="0">
                  <a:srgbClr val="FFEBDB"/>
                </a:gs>
                <a:gs pos="64999">
                  <a:srgbClr val="FFD0AA"/>
                </a:gs>
                <a:gs pos="100000">
                  <a:srgbClr val="FFBE86"/>
                </a:gs>
              </a:gsLst>
              <a:lin ang="5400000" scaled="1"/>
            </a:gradFill>
            <a:ln w="19050">
              <a:solidFill>
                <a:schemeClr val="tx1"/>
              </a:solidFill>
              <a:round/>
              <a:headEnd/>
              <a:tailEnd/>
            </a:ln>
            <a:effectLst>
              <a:outerShdw blurRad="39370" dist="20319" dir="27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solidFill>
                  <a:srgbClr val="000000"/>
                </a:solidFill>
                <a:latin typeface="Calibri" panose="020F0502020204030204" pitchFamily="34" charset="0"/>
              </a:endParaRPr>
            </a:p>
          </p:txBody>
        </p:sp>
        <p:sp>
          <p:nvSpPr>
            <p:cNvPr id="28" name="Rectangle 27"/>
            <p:cNvSpPr>
              <a:spLocks noChangeArrowheads="1"/>
            </p:cNvSpPr>
            <p:nvPr/>
          </p:nvSpPr>
          <p:spPr bwMode="auto">
            <a:xfrm>
              <a:off x="5427797" y="5035884"/>
              <a:ext cx="438252" cy="298118"/>
            </a:xfrm>
            <a:prstGeom prst="rect">
              <a:avLst/>
            </a:prstGeom>
            <a:gradFill rotWithShape="1">
              <a:gsLst>
                <a:gs pos="0">
                  <a:srgbClr val="FFEBDB"/>
                </a:gs>
                <a:gs pos="64999">
                  <a:srgbClr val="FFD0AA"/>
                </a:gs>
                <a:gs pos="100000">
                  <a:srgbClr val="FFBE86"/>
                </a:gs>
              </a:gsLst>
              <a:lin ang="5400000" scaled="1"/>
            </a:gradFill>
            <a:ln w="19050">
              <a:solidFill>
                <a:schemeClr val="tx1"/>
              </a:solidFill>
              <a:round/>
              <a:headEnd/>
              <a:tailEnd/>
            </a:ln>
            <a:effectLst>
              <a:outerShdw blurRad="39370" dist="20319" dir="27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solidFill>
                  <a:srgbClr val="000000"/>
                </a:solidFill>
                <a:latin typeface="Calibri" panose="020F0502020204030204" pitchFamily="34" charset="0"/>
              </a:endParaRPr>
            </a:p>
          </p:txBody>
        </p:sp>
      </p:grpSp>
      <p:grpSp>
        <p:nvGrpSpPr>
          <p:cNvPr id="3" name="Group 44"/>
          <p:cNvGrpSpPr>
            <a:grpSpLocks/>
          </p:cNvGrpSpPr>
          <p:nvPr/>
        </p:nvGrpSpPr>
        <p:grpSpPr bwMode="auto">
          <a:xfrm>
            <a:off x="3505200" y="2209800"/>
            <a:ext cx="3886200" cy="1633538"/>
            <a:chOff x="1981202" y="2209799"/>
            <a:chExt cx="3886198" cy="1634107"/>
          </a:xfrm>
        </p:grpSpPr>
        <p:cxnSp>
          <p:nvCxnSpPr>
            <p:cNvPr id="20" name="Straight Arrow Connector 19"/>
            <p:cNvCxnSpPr>
              <a:cxnSpLocks noChangeShapeType="1"/>
            </p:cNvCxnSpPr>
            <p:nvPr/>
          </p:nvCxnSpPr>
          <p:spPr bwMode="auto">
            <a:xfrm rot="10800000" flipV="1">
              <a:off x="1981202" y="2209799"/>
              <a:ext cx="3886198" cy="1634107"/>
            </a:xfrm>
            <a:prstGeom prst="straightConnector1">
              <a:avLst/>
            </a:prstGeom>
            <a:noFill/>
            <a:ln w="31750">
              <a:solidFill>
                <a:srgbClr val="000000"/>
              </a:solidFill>
              <a:round/>
              <a:headEnd/>
              <a:tailEnd type="triangle" w="lg" len="lg"/>
            </a:ln>
            <a:effectLst>
              <a:outerShdw blurRad="40640" dist="20319" dir="27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Straight Arrow Connector 28"/>
            <p:cNvCxnSpPr>
              <a:cxnSpLocks noChangeShapeType="1"/>
            </p:cNvCxnSpPr>
            <p:nvPr/>
          </p:nvCxnSpPr>
          <p:spPr bwMode="auto">
            <a:xfrm rot="10800000" flipV="1">
              <a:off x="3124201" y="2209799"/>
              <a:ext cx="2743199" cy="1634107"/>
            </a:xfrm>
            <a:prstGeom prst="straightConnector1">
              <a:avLst/>
            </a:prstGeom>
            <a:noFill/>
            <a:ln w="31750">
              <a:solidFill>
                <a:srgbClr val="000000"/>
              </a:solidFill>
              <a:round/>
              <a:headEnd/>
              <a:tailEnd type="triangle" w="lg" len="lg"/>
            </a:ln>
            <a:effectLst>
              <a:outerShdw blurRad="40640" dist="20319" dir="2700000" rotWithShape="0">
                <a:srgbClr val="808080">
                  <a:alpha val="37999"/>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p:cNvCxnSpPr>
            <p:nvPr/>
          </p:nvCxnSpPr>
          <p:spPr bwMode="auto">
            <a:xfrm rot="5400000">
              <a:off x="4250247" y="2226753"/>
              <a:ext cx="1634107" cy="1600199"/>
            </a:xfrm>
            <a:prstGeom prst="straightConnector1">
              <a:avLst/>
            </a:prstGeom>
            <a:noFill/>
            <a:ln w="31750">
              <a:solidFill>
                <a:srgbClr val="000000"/>
              </a:solidFill>
              <a:round/>
              <a:headEnd/>
              <a:tailEnd type="triangle" w="lg" len="lg"/>
            </a:ln>
            <a:effectLst>
              <a:outerShdw blurRad="40640" dist="20319" dir="2700000" rotWithShape="0">
                <a:srgbClr val="808080">
                  <a:alpha val="37999"/>
                </a:srgbClr>
              </a:outerShdw>
            </a:effectLst>
            <a:extLst>
              <a:ext uri="{909E8E84-426E-40DD-AFC4-6F175D3DCCD1}">
                <a14:hiddenFill xmlns:a14="http://schemas.microsoft.com/office/drawing/2010/main">
                  <a:noFill/>
                </a14:hiddenFill>
              </a:ext>
            </a:extLst>
          </p:spPr>
        </p:cxnSp>
        <p:cxnSp>
          <p:nvCxnSpPr>
            <p:cNvPr id="34" name="Straight Arrow Connector 33"/>
            <p:cNvCxnSpPr>
              <a:cxnSpLocks noChangeShapeType="1"/>
            </p:cNvCxnSpPr>
            <p:nvPr/>
          </p:nvCxnSpPr>
          <p:spPr bwMode="auto">
            <a:xfrm rot="5400000">
              <a:off x="4783647" y="2760153"/>
              <a:ext cx="1634107" cy="533400"/>
            </a:xfrm>
            <a:prstGeom prst="straightConnector1">
              <a:avLst/>
            </a:prstGeom>
            <a:noFill/>
            <a:ln w="31750">
              <a:solidFill>
                <a:srgbClr val="000000"/>
              </a:solidFill>
              <a:round/>
              <a:headEnd/>
              <a:tailEnd type="triangle" w="lg" len="lg"/>
            </a:ln>
            <a:effectLst>
              <a:outerShdw blurRad="40640" dist="20319" dir="2700000"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903355551"/>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47"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9624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39624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ectangle 38"/>
          <p:cNvSpPr>
            <a:spLocks noChangeArrowheads="1"/>
          </p:cNvSpPr>
          <p:nvPr/>
        </p:nvSpPr>
        <p:spPr bwMode="auto">
          <a:xfrm>
            <a:off x="5657851" y="5035550"/>
            <a:ext cx="436563" cy="298450"/>
          </a:xfrm>
          <a:prstGeom prst="rect">
            <a:avLst/>
          </a:prstGeom>
          <a:gradFill rotWithShape="1">
            <a:gsLst>
              <a:gs pos="0">
                <a:srgbClr val="FFEBDB"/>
              </a:gs>
              <a:gs pos="64999">
                <a:srgbClr val="FFD0AA"/>
              </a:gs>
              <a:gs pos="100000">
                <a:srgbClr val="FFBE86"/>
              </a:gs>
            </a:gsLst>
            <a:lin ang="5400000" scaled="1"/>
          </a:gradFill>
          <a:ln w="19050">
            <a:solidFill>
              <a:schemeClr val="tx1"/>
            </a:solidFill>
            <a:round/>
            <a:headEnd/>
            <a:tailEnd/>
          </a:ln>
          <a:effectLst>
            <a:outerShdw blurRad="39370" dist="20319" dir="27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solidFill>
                <a:srgbClr val="000000"/>
              </a:solidFill>
              <a:latin typeface="Calibri" panose="020F0502020204030204" pitchFamily="34" charset="0"/>
            </a:endParaRPr>
          </a:p>
        </p:txBody>
      </p:sp>
      <p:sp>
        <p:nvSpPr>
          <p:cNvPr id="40" name="Rectangle 39"/>
          <p:cNvSpPr>
            <a:spLocks noChangeArrowheads="1"/>
          </p:cNvSpPr>
          <p:nvPr/>
        </p:nvSpPr>
        <p:spPr bwMode="auto">
          <a:xfrm>
            <a:off x="6953251" y="5035550"/>
            <a:ext cx="436563" cy="298450"/>
          </a:xfrm>
          <a:prstGeom prst="rect">
            <a:avLst/>
          </a:prstGeom>
          <a:gradFill rotWithShape="1">
            <a:gsLst>
              <a:gs pos="0">
                <a:srgbClr val="FFEBDB"/>
              </a:gs>
              <a:gs pos="64999">
                <a:srgbClr val="FFD0AA"/>
              </a:gs>
              <a:gs pos="100000">
                <a:srgbClr val="FFBE86"/>
              </a:gs>
            </a:gsLst>
            <a:lin ang="5400000" scaled="1"/>
          </a:gradFill>
          <a:ln w="19050">
            <a:solidFill>
              <a:schemeClr val="tx1"/>
            </a:solidFill>
            <a:round/>
            <a:headEnd/>
            <a:tailEnd/>
          </a:ln>
          <a:effectLst>
            <a:outerShdw blurRad="39370" dist="20319" dir="27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solidFill>
                <a:srgbClr val="000000"/>
              </a:solidFill>
              <a:latin typeface="Calibri" panose="020F0502020204030204" pitchFamily="34" charset="0"/>
            </a:endParaRPr>
          </a:p>
        </p:txBody>
      </p:sp>
      <p:sp>
        <p:nvSpPr>
          <p:cNvPr id="16390" name="Title 1"/>
          <p:cNvSpPr>
            <a:spLocks noGrp="1"/>
          </p:cNvSpPr>
          <p:nvPr>
            <p:ph type="title"/>
          </p:nvPr>
        </p:nvSpPr>
        <p:spPr/>
        <p:txBody>
          <a:bodyPr/>
          <a:lstStyle/>
          <a:p>
            <a:r>
              <a:rPr lang="en-US" altLang="en-US" dirty="0">
                <a:ea typeface="ＭＳ Ｐゴシック" charset="-128"/>
              </a:rPr>
              <a:t>Fair </a:t>
            </a:r>
            <a:r>
              <a:rPr lang="en-US" altLang="en-US" dirty="0">
                <a:solidFill>
                  <a:schemeClr val="tx1"/>
                </a:solidFill>
                <a:ea typeface="ＭＳ Ｐゴシック" charset="-128"/>
              </a:rPr>
              <a:t>Scheduling</a:t>
            </a:r>
          </a:p>
        </p:txBody>
      </p:sp>
      <p:pic>
        <p:nvPicPr>
          <p:cNvPr id="16391"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9624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392" name="Straight Connector 5"/>
          <p:cNvCxnSpPr>
            <a:cxnSpLocks noChangeShapeType="1"/>
          </p:cNvCxnSpPr>
          <p:nvPr/>
        </p:nvCxnSpPr>
        <p:spPr bwMode="auto">
          <a:xfrm rot="5400000">
            <a:off x="7218363" y="1927226"/>
            <a:ext cx="503238"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16393" name="Straight Connector 6"/>
          <p:cNvCxnSpPr>
            <a:cxnSpLocks noChangeShapeType="1"/>
          </p:cNvCxnSpPr>
          <p:nvPr/>
        </p:nvCxnSpPr>
        <p:spPr bwMode="auto">
          <a:xfrm flipV="1">
            <a:off x="7467600" y="1676400"/>
            <a:ext cx="1981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16394" name="Straight Connector 7"/>
          <p:cNvCxnSpPr>
            <a:cxnSpLocks noChangeShapeType="1"/>
          </p:cNvCxnSpPr>
          <p:nvPr/>
        </p:nvCxnSpPr>
        <p:spPr bwMode="auto">
          <a:xfrm>
            <a:off x="7470776" y="2178050"/>
            <a:ext cx="197802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16395" name="Straight Connector 8"/>
          <p:cNvCxnSpPr>
            <a:cxnSpLocks noChangeShapeType="1"/>
          </p:cNvCxnSpPr>
          <p:nvPr/>
        </p:nvCxnSpPr>
        <p:spPr bwMode="auto">
          <a:xfrm rot="5400000">
            <a:off x="7694613" y="1938338"/>
            <a:ext cx="50165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16396" name="Straight Connector 11"/>
          <p:cNvCxnSpPr>
            <a:cxnSpLocks noChangeShapeType="1"/>
          </p:cNvCxnSpPr>
          <p:nvPr/>
        </p:nvCxnSpPr>
        <p:spPr bwMode="auto">
          <a:xfrm rot="5400000">
            <a:off x="8171657" y="1937545"/>
            <a:ext cx="50165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16397" name="Straight Connector 11"/>
          <p:cNvCxnSpPr>
            <a:cxnSpLocks noChangeShapeType="1"/>
          </p:cNvCxnSpPr>
          <p:nvPr/>
        </p:nvCxnSpPr>
        <p:spPr bwMode="auto">
          <a:xfrm rot="5400000">
            <a:off x="8656638" y="1927225"/>
            <a:ext cx="50165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16398" name="TextBox 17"/>
          <p:cNvSpPr txBox="1">
            <a:spLocks noChangeArrowheads="1"/>
          </p:cNvSpPr>
          <p:nvPr/>
        </p:nvSpPr>
        <p:spPr bwMode="auto">
          <a:xfrm>
            <a:off x="7924801" y="2209801"/>
            <a:ext cx="17319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eaLnBrk="1" hangingPunct="1"/>
            <a:r>
              <a:rPr lang="en-US" altLang="en-US" sz="2200">
                <a:latin typeface="Century Gothic" panose="020B0502020202020204" pitchFamily="34" charset="0"/>
              </a:rPr>
              <a:t>Job Queue</a:t>
            </a:r>
          </a:p>
        </p:txBody>
      </p:sp>
      <p:cxnSp>
        <p:nvCxnSpPr>
          <p:cNvPr id="20" name="Straight Arrow Connector 19"/>
          <p:cNvCxnSpPr>
            <a:cxnSpLocks noChangeShapeType="1"/>
          </p:cNvCxnSpPr>
          <p:nvPr/>
        </p:nvCxnSpPr>
        <p:spPr bwMode="auto">
          <a:xfrm rot="10800000" flipV="1">
            <a:off x="3505200" y="2209800"/>
            <a:ext cx="3886200" cy="1633538"/>
          </a:xfrm>
          <a:prstGeom prst="straightConnector1">
            <a:avLst/>
          </a:prstGeom>
          <a:noFill/>
          <a:ln w="31750">
            <a:solidFill>
              <a:srgbClr val="000000"/>
            </a:solidFill>
            <a:round/>
            <a:headEnd/>
            <a:tailEnd type="triangle" w="lg" len="lg"/>
          </a:ln>
          <a:effectLst>
            <a:outerShdw blurRad="40640" dist="20319" dir="2700000" rotWithShape="0">
              <a:srgbClr val="808080">
                <a:alpha val="37999"/>
              </a:srgbClr>
            </a:outerShdw>
          </a:effectLst>
          <a:extLst>
            <a:ext uri="{909E8E84-426E-40DD-AFC4-6F175D3DCCD1}">
              <a14:hiddenFill xmlns:a14="http://schemas.microsoft.com/office/drawing/2010/main">
                <a:noFill/>
              </a14:hiddenFill>
            </a:ext>
          </a:extLst>
        </p:spPr>
      </p:cxnSp>
      <p:pic>
        <p:nvPicPr>
          <p:cNvPr id="16400"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39624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40"/>
          <p:cNvGrpSpPr>
            <a:grpSpLocks/>
          </p:cNvGrpSpPr>
          <p:nvPr/>
        </p:nvGrpSpPr>
        <p:grpSpPr bwMode="auto">
          <a:xfrm>
            <a:off x="3067051" y="5035550"/>
            <a:ext cx="1731963" cy="298450"/>
            <a:chOff x="1542275" y="5035884"/>
            <a:chExt cx="1732974" cy="298118"/>
          </a:xfrm>
        </p:grpSpPr>
        <p:sp>
          <p:nvSpPr>
            <p:cNvPr id="21" name="Rectangle 20"/>
            <p:cNvSpPr>
              <a:spLocks noChangeArrowheads="1"/>
            </p:cNvSpPr>
            <p:nvPr/>
          </p:nvSpPr>
          <p:spPr bwMode="auto">
            <a:xfrm>
              <a:off x="1542275" y="5035884"/>
              <a:ext cx="436818" cy="298118"/>
            </a:xfrm>
            <a:prstGeom prst="rect">
              <a:avLst/>
            </a:prstGeom>
            <a:gradFill rotWithShape="1">
              <a:gsLst>
                <a:gs pos="0">
                  <a:srgbClr val="FFEBDB"/>
                </a:gs>
                <a:gs pos="64999">
                  <a:srgbClr val="FFD0AA"/>
                </a:gs>
                <a:gs pos="100000">
                  <a:srgbClr val="FFBE86"/>
                </a:gs>
              </a:gsLst>
              <a:lin ang="5400000" scaled="1"/>
            </a:gradFill>
            <a:ln w="19050">
              <a:solidFill>
                <a:schemeClr val="tx1"/>
              </a:solidFill>
              <a:round/>
              <a:headEnd/>
              <a:tailEnd/>
            </a:ln>
            <a:effectLst>
              <a:outerShdw blurRad="39370" dist="20319" dir="27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solidFill>
                  <a:srgbClr val="000000"/>
                </a:solidFill>
                <a:latin typeface="Calibri" panose="020F0502020204030204" pitchFamily="34" charset="0"/>
              </a:endParaRPr>
            </a:p>
          </p:txBody>
        </p:sp>
        <p:sp>
          <p:nvSpPr>
            <p:cNvPr id="24" name="Rectangle 23"/>
            <p:cNvSpPr>
              <a:spLocks noChangeArrowheads="1"/>
            </p:cNvSpPr>
            <p:nvPr/>
          </p:nvSpPr>
          <p:spPr bwMode="auto">
            <a:xfrm>
              <a:off x="2838431" y="5035884"/>
              <a:ext cx="436818" cy="298118"/>
            </a:xfrm>
            <a:prstGeom prst="rect">
              <a:avLst/>
            </a:prstGeom>
            <a:gradFill rotWithShape="1">
              <a:gsLst>
                <a:gs pos="0">
                  <a:srgbClr val="FFEBDB"/>
                </a:gs>
                <a:gs pos="64999">
                  <a:srgbClr val="FFD0AA"/>
                </a:gs>
                <a:gs pos="100000">
                  <a:srgbClr val="FFBE86"/>
                </a:gs>
              </a:gsLst>
              <a:lin ang="5400000" scaled="1"/>
            </a:gradFill>
            <a:ln w="19050">
              <a:solidFill>
                <a:schemeClr val="tx1"/>
              </a:solidFill>
              <a:round/>
              <a:headEnd/>
              <a:tailEnd/>
            </a:ln>
            <a:effectLst>
              <a:outerShdw blurRad="39370" dist="20319" dir="27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solidFill>
                  <a:srgbClr val="000000"/>
                </a:solidFill>
                <a:latin typeface="Calibri" panose="020F0502020204030204" pitchFamily="34" charset="0"/>
              </a:endParaRPr>
            </a:p>
          </p:txBody>
        </p:sp>
      </p:grpSp>
      <p:cxnSp>
        <p:nvCxnSpPr>
          <p:cNvPr id="29" name="Straight Arrow Connector 28"/>
          <p:cNvCxnSpPr>
            <a:cxnSpLocks noChangeShapeType="1"/>
          </p:cNvCxnSpPr>
          <p:nvPr/>
        </p:nvCxnSpPr>
        <p:spPr bwMode="auto">
          <a:xfrm rot="10800000" flipV="1">
            <a:off x="4648200" y="2209800"/>
            <a:ext cx="2743200" cy="1633538"/>
          </a:xfrm>
          <a:prstGeom prst="straightConnector1">
            <a:avLst/>
          </a:prstGeom>
          <a:noFill/>
          <a:ln w="31750">
            <a:solidFill>
              <a:srgbClr val="000000"/>
            </a:solidFill>
            <a:round/>
            <a:headEnd/>
            <a:tailEnd type="triangle" w="lg" len="lg"/>
          </a:ln>
          <a:effectLst>
            <a:outerShdw blurRad="40640" dist="20319" dir="2700000" rotWithShape="0">
              <a:srgbClr val="808080">
                <a:alpha val="37999"/>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p:cNvCxnSpPr>
          <p:nvPr/>
        </p:nvCxnSpPr>
        <p:spPr bwMode="auto">
          <a:xfrm rot="5400000">
            <a:off x="5774531" y="2226469"/>
            <a:ext cx="1633538" cy="1600200"/>
          </a:xfrm>
          <a:prstGeom prst="straightConnector1">
            <a:avLst/>
          </a:prstGeom>
          <a:noFill/>
          <a:ln w="31750">
            <a:solidFill>
              <a:srgbClr val="000000"/>
            </a:solidFill>
            <a:round/>
            <a:headEnd/>
            <a:tailEnd type="triangle" w="lg" len="lg"/>
          </a:ln>
          <a:effectLst>
            <a:outerShdw blurRad="40640" dist="20319" dir="2700000" rotWithShape="0">
              <a:srgbClr val="808080">
                <a:alpha val="37999"/>
              </a:srgbClr>
            </a:outerShdw>
          </a:effectLst>
          <a:extLst>
            <a:ext uri="{909E8E84-426E-40DD-AFC4-6F175D3DCCD1}">
              <a14:hiddenFill xmlns:a14="http://schemas.microsoft.com/office/drawing/2010/main">
                <a:noFill/>
              </a14:hiddenFill>
            </a:ext>
          </a:extLst>
        </p:spPr>
      </p:cxnSp>
      <p:cxnSp>
        <p:nvCxnSpPr>
          <p:cNvPr id="34" name="Straight Arrow Connector 33"/>
          <p:cNvCxnSpPr>
            <a:cxnSpLocks noChangeShapeType="1"/>
          </p:cNvCxnSpPr>
          <p:nvPr/>
        </p:nvCxnSpPr>
        <p:spPr bwMode="auto">
          <a:xfrm rot="5400000">
            <a:off x="6307931" y="2759869"/>
            <a:ext cx="1633538" cy="533400"/>
          </a:xfrm>
          <a:prstGeom prst="straightConnector1">
            <a:avLst/>
          </a:prstGeom>
          <a:noFill/>
          <a:ln w="31750">
            <a:solidFill>
              <a:srgbClr val="000000"/>
            </a:solidFill>
            <a:round/>
            <a:headEnd/>
            <a:tailEnd type="triangle" w="lg" len="lg"/>
          </a:ln>
          <a:effectLst>
            <a:outerShdw blurRad="40640" dist="20319" dir="2700000" rotWithShape="0">
              <a:srgbClr val="808080">
                <a:alpha val="37999"/>
              </a:srgbClr>
            </a:outerShdw>
          </a:effectLst>
          <a:extLst>
            <a:ext uri="{909E8E84-426E-40DD-AFC4-6F175D3DCCD1}">
              <a14:hiddenFill xmlns:a14="http://schemas.microsoft.com/office/drawing/2010/main">
                <a:noFill/>
              </a14:hiddenFill>
            </a:ext>
          </a:extLst>
        </p:spPr>
      </p:cxnSp>
      <p:sp>
        <p:nvSpPr>
          <p:cNvPr id="30" name="Rectangle 29"/>
          <p:cNvSpPr>
            <a:spLocks noChangeArrowheads="1"/>
          </p:cNvSpPr>
          <p:nvPr/>
        </p:nvSpPr>
        <p:spPr bwMode="auto">
          <a:xfrm>
            <a:off x="5654676" y="5029200"/>
            <a:ext cx="441325" cy="304800"/>
          </a:xfrm>
          <a:prstGeom prst="rect">
            <a:avLst/>
          </a:prstGeom>
          <a:gradFill rotWithShape="1">
            <a:gsLst>
              <a:gs pos="0">
                <a:srgbClr val="E5EEFF"/>
              </a:gs>
              <a:gs pos="64999">
                <a:srgbClr val="BFD5FF"/>
              </a:gs>
              <a:gs pos="100000">
                <a:srgbClr val="A3C4FF"/>
              </a:gs>
            </a:gsLst>
            <a:lin ang="5400000" scaled="1"/>
          </a:gradFill>
          <a:ln w="19050">
            <a:solidFill>
              <a:srgbClr val="000000"/>
            </a:solidFill>
            <a:round/>
            <a:headEnd/>
            <a:tailEnd/>
          </a:ln>
          <a:effectLst>
            <a:outerShdw blurRad="39370" dist="20319" dir="27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solidFill>
                <a:srgbClr val="000000"/>
              </a:solidFill>
              <a:latin typeface="Calibri" panose="020F0502020204030204" pitchFamily="34" charset="0"/>
            </a:endParaRPr>
          </a:p>
        </p:txBody>
      </p:sp>
      <p:sp>
        <p:nvSpPr>
          <p:cNvPr id="33" name="Rectangle 32"/>
          <p:cNvSpPr>
            <a:spLocks noChangeArrowheads="1"/>
          </p:cNvSpPr>
          <p:nvPr/>
        </p:nvSpPr>
        <p:spPr bwMode="auto">
          <a:xfrm>
            <a:off x="6950076" y="5029200"/>
            <a:ext cx="441325" cy="304800"/>
          </a:xfrm>
          <a:prstGeom prst="rect">
            <a:avLst/>
          </a:prstGeom>
          <a:gradFill rotWithShape="1">
            <a:gsLst>
              <a:gs pos="0">
                <a:srgbClr val="E5EEFF"/>
              </a:gs>
              <a:gs pos="64999">
                <a:srgbClr val="BFD5FF"/>
              </a:gs>
              <a:gs pos="100000">
                <a:srgbClr val="A3C4FF"/>
              </a:gs>
            </a:gsLst>
            <a:lin ang="5400000" scaled="1"/>
          </a:gradFill>
          <a:ln w="19050">
            <a:solidFill>
              <a:srgbClr val="000000"/>
            </a:solidFill>
            <a:round/>
            <a:headEnd/>
            <a:tailEnd/>
          </a:ln>
          <a:effectLst>
            <a:outerShdw blurRad="39370" dist="20319" dir="27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solidFill>
                <a:srgbClr val="000000"/>
              </a:solidFill>
              <a:latin typeface="Calibri" panose="020F0502020204030204" pitchFamily="34" charset="0"/>
            </a:endParaRPr>
          </a:p>
        </p:txBody>
      </p:sp>
      <p:sp>
        <p:nvSpPr>
          <p:cNvPr id="16407" name="Rectangle 30"/>
          <p:cNvSpPr>
            <a:spLocks noChangeArrowheads="1"/>
          </p:cNvSpPr>
          <p:nvPr/>
        </p:nvSpPr>
        <p:spPr bwMode="auto">
          <a:xfrm>
            <a:off x="7470776" y="1676400"/>
            <a:ext cx="474663" cy="501650"/>
          </a:xfrm>
          <a:prstGeom prst="rect">
            <a:avLst/>
          </a:prstGeom>
          <a:gradFill rotWithShape="1">
            <a:gsLst>
              <a:gs pos="0">
                <a:srgbClr val="FFEBDB"/>
              </a:gs>
              <a:gs pos="64999">
                <a:srgbClr val="FFD0AA"/>
              </a:gs>
              <a:gs pos="100000">
                <a:srgbClr val="FFBE86"/>
              </a:gs>
            </a:gsLst>
            <a:lin ang="5400000" scaled="1"/>
          </a:gradFill>
          <a:ln w="25400">
            <a:solidFill>
              <a:schemeClr val="tx1"/>
            </a:solidFill>
            <a:round/>
            <a:headEnd/>
            <a:tailEnd/>
          </a:ln>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solidFill>
                <a:srgbClr val="000000"/>
              </a:solidFill>
              <a:latin typeface="Calibri" panose="020F0502020204030204" pitchFamily="34" charset="0"/>
            </a:endParaRPr>
          </a:p>
        </p:txBody>
      </p:sp>
      <p:sp>
        <p:nvSpPr>
          <p:cNvPr id="37" name="Rectangle 36"/>
          <p:cNvSpPr>
            <a:spLocks noChangeArrowheads="1"/>
          </p:cNvSpPr>
          <p:nvPr/>
        </p:nvSpPr>
        <p:spPr bwMode="auto">
          <a:xfrm>
            <a:off x="7945438" y="1676400"/>
            <a:ext cx="474662" cy="501650"/>
          </a:xfrm>
          <a:prstGeom prst="rect">
            <a:avLst/>
          </a:prstGeom>
          <a:gradFill rotWithShape="1">
            <a:gsLst>
              <a:gs pos="0">
                <a:srgbClr val="E5EEFF"/>
              </a:gs>
              <a:gs pos="64999">
                <a:srgbClr val="BFD5FF"/>
              </a:gs>
              <a:gs pos="100000">
                <a:srgbClr val="A3C4FF"/>
              </a:gs>
            </a:gsLst>
            <a:lin ang="5400000" scaled="1"/>
          </a:gradFill>
          <a:ln w="25400">
            <a:solidFill>
              <a:srgbClr val="000000"/>
            </a:solidFill>
            <a:round/>
            <a:headEnd/>
            <a:tailEnd/>
          </a:ln>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solidFill>
                <a:srgbClr val="000000"/>
              </a:solidFill>
              <a:latin typeface="Calibri" panose="020F0502020204030204" pitchFamily="34" charset="0"/>
            </a:endParaRPr>
          </a:p>
        </p:txBody>
      </p:sp>
    </p:spTree>
    <p:extLst>
      <p:ext uri="{BB962C8B-B14F-4D97-AF65-F5344CB8AC3E}">
        <p14:creationId xmlns:p14="http://schemas.microsoft.com/office/powerpoint/2010/main" val="241798253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2" accel="50000" decel="5000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1+#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2" presetClass="exit" presetSubtype="0" fill="hold" grpId="0" nodeType="clickEffect">
                                  <p:stCondLst>
                                    <p:cond delay="0"/>
                                  </p:stCondLst>
                                  <p:childTnLst>
                                    <p:animEffect transition="out" filter="fade">
                                      <p:cBhvr>
                                        <p:cTn id="16" dur="1000"/>
                                        <p:tgtEl>
                                          <p:spTgt spid="40"/>
                                        </p:tgtEl>
                                      </p:cBhvr>
                                    </p:animEffect>
                                    <p:anim calcmode="lin" valueType="num">
                                      <p:cBhvr>
                                        <p:cTn id="17" dur="1000"/>
                                        <p:tgtEl>
                                          <p:spTgt spid="40"/>
                                        </p:tgtEl>
                                        <p:attrNameLst>
                                          <p:attrName>ppt_x</p:attrName>
                                        </p:attrNameLst>
                                      </p:cBhvr>
                                      <p:tavLst>
                                        <p:tav tm="0">
                                          <p:val>
                                            <p:strVal val="ppt_x"/>
                                          </p:val>
                                        </p:tav>
                                        <p:tav tm="100000">
                                          <p:val>
                                            <p:strVal val="ppt_x"/>
                                          </p:val>
                                        </p:tav>
                                      </p:tavLst>
                                    </p:anim>
                                    <p:anim calcmode="lin" valueType="num">
                                      <p:cBhvr>
                                        <p:cTn id="18" dur="1000"/>
                                        <p:tgtEl>
                                          <p:spTgt spid="40"/>
                                        </p:tgtEl>
                                        <p:attrNameLst>
                                          <p:attrName>ppt_y</p:attrName>
                                        </p:attrNameLst>
                                      </p:cBhvr>
                                      <p:tavLst>
                                        <p:tav tm="0">
                                          <p:val>
                                            <p:strVal val="ppt_y"/>
                                          </p:val>
                                        </p:tav>
                                        <p:tav tm="100000">
                                          <p:val>
                                            <p:strVal val="ppt_y+.1"/>
                                          </p:val>
                                        </p:tav>
                                      </p:tavLst>
                                    </p:anim>
                                    <p:set>
                                      <p:cBhvr>
                                        <p:cTn id="19" dur="1" fill="hold">
                                          <p:stCondLst>
                                            <p:cond delay="999"/>
                                          </p:stCondLst>
                                        </p:cTn>
                                        <p:tgtEl>
                                          <p:spTgt spid="40"/>
                                        </p:tgtEl>
                                        <p:attrNameLst>
                                          <p:attrName>style.visibility</p:attrName>
                                        </p:attrNameLst>
                                      </p:cBhvr>
                                      <p:to>
                                        <p:strVal val="hidden"/>
                                      </p:to>
                                    </p:set>
                                  </p:childTnLst>
                                </p:cTn>
                              </p:par>
                              <p:par>
                                <p:cTn id="20" presetID="42" presetClass="exit" presetSubtype="0" fill="hold" grpId="0" nodeType="withEffect">
                                  <p:stCondLst>
                                    <p:cond delay="0"/>
                                  </p:stCondLst>
                                  <p:childTnLst>
                                    <p:animEffect transition="out" filter="fade">
                                      <p:cBhvr>
                                        <p:cTn id="21" dur="1000"/>
                                        <p:tgtEl>
                                          <p:spTgt spid="39"/>
                                        </p:tgtEl>
                                      </p:cBhvr>
                                    </p:animEffect>
                                    <p:anim calcmode="lin" valueType="num">
                                      <p:cBhvr>
                                        <p:cTn id="22" dur="1000"/>
                                        <p:tgtEl>
                                          <p:spTgt spid="39"/>
                                        </p:tgtEl>
                                        <p:attrNameLst>
                                          <p:attrName>ppt_x</p:attrName>
                                        </p:attrNameLst>
                                      </p:cBhvr>
                                      <p:tavLst>
                                        <p:tav tm="0">
                                          <p:val>
                                            <p:strVal val="ppt_x"/>
                                          </p:val>
                                        </p:tav>
                                        <p:tav tm="100000">
                                          <p:val>
                                            <p:strVal val="ppt_x"/>
                                          </p:val>
                                        </p:tav>
                                      </p:tavLst>
                                    </p:anim>
                                    <p:anim calcmode="lin" valueType="num">
                                      <p:cBhvr>
                                        <p:cTn id="23" dur="1000"/>
                                        <p:tgtEl>
                                          <p:spTgt spid="39"/>
                                        </p:tgtEl>
                                        <p:attrNameLst>
                                          <p:attrName>ppt_y</p:attrName>
                                        </p:attrNameLst>
                                      </p:cBhvr>
                                      <p:tavLst>
                                        <p:tav tm="0">
                                          <p:val>
                                            <p:strVal val="ppt_y"/>
                                          </p:val>
                                        </p:tav>
                                        <p:tav tm="100000">
                                          <p:val>
                                            <p:strVal val="ppt_y+.1"/>
                                          </p:val>
                                        </p:tav>
                                      </p:tavLst>
                                    </p:anim>
                                    <p:set>
                                      <p:cBhvr>
                                        <p:cTn id="24" dur="1" fill="hold">
                                          <p:stCondLst>
                                            <p:cond delay="999"/>
                                          </p:stCondLst>
                                        </p:cTn>
                                        <p:tgtEl>
                                          <p:spTgt spid="39"/>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1000"/>
                                        <p:tgtEl>
                                          <p:spTgt spid="33"/>
                                        </p:tgtEl>
                                      </p:cBhvr>
                                    </p:animEffect>
                                    <p:anim calcmode="lin" valueType="num">
                                      <p:cBhvr>
                                        <p:cTn id="30" dur="1000" fill="hold"/>
                                        <p:tgtEl>
                                          <p:spTgt spid="33"/>
                                        </p:tgtEl>
                                        <p:attrNameLst>
                                          <p:attrName>ppt_x</p:attrName>
                                        </p:attrNameLst>
                                      </p:cBhvr>
                                      <p:tavLst>
                                        <p:tav tm="0">
                                          <p:val>
                                            <p:strVal val="#ppt_x"/>
                                          </p:val>
                                        </p:tav>
                                        <p:tav tm="100000">
                                          <p:val>
                                            <p:strVal val="#ppt_x"/>
                                          </p:val>
                                        </p:tav>
                                      </p:tavLst>
                                    </p:anim>
                                    <p:anim calcmode="lin" valueType="num">
                                      <p:cBhvr>
                                        <p:cTn id="31" dur="1000" fill="hold"/>
                                        <p:tgtEl>
                                          <p:spTgt spid="33"/>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1000"/>
                                        <p:tgtEl>
                                          <p:spTgt spid="30"/>
                                        </p:tgtEl>
                                      </p:cBhvr>
                                    </p:animEffect>
                                    <p:anim calcmode="lin" valueType="num">
                                      <p:cBhvr>
                                        <p:cTn id="35" dur="1000" fill="hold"/>
                                        <p:tgtEl>
                                          <p:spTgt spid="30"/>
                                        </p:tgtEl>
                                        <p:attrNameLst>
                                          <p:attrName>ppt_x</p:attrName>
                                        </p:attrNameLst>
                                      </p:cBhvr>
                                      <p:tavLst>
                                        <p:tav tm="0">
                                          <p:val>
                                            <p:strVal val="#ppt_x"/>
                                          </p:val>
                                        </p:tav>
                                        <p:tav tm="100000">
                                          <p:val>
                                            <p:strVal val="#ppt_x"/>
                                          </p:val>
                                        </p:tav>
                                      </p:tavLst>
                                    </p:anim>
                                    <p:anim calcmode="lin" valueType="num">
                                      <p:cBhvr>
                                        <p:cTn id="3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47"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1000"/>
                                        <p:tgtEl>
                                          <p:spTgt spid="2"/>
                                        </p:tgtEl>
                                      </p:cBhvr>
                                    </p:animEffect>
                                    <p:anim calcmode="lin" valueType="num">
                                      <p:cBhvr>
                                        <p:cTn id="42" dur="1000" fill="hold"/>
                                        <p:tgtEl>
                                          <p:spTgt spid="2"/>
                                        </p:tgtEl>
                                        <p:attrNameLst>
                                          <p:attrName>ppt_x</p:attrName>
                                        </p:attrNameLst>
                                      </p:cBhvr>
                                      <p:tavLst>
                                        <p:tav tm="0">
                                          <p:val>
                                            <p:strVal val="#ppt_x"/>
                                          </p:val>
                                        </p:tav>
                                        <p:tav tm="100000">
                                          <p:val>
                                            <p:strVal val="#ppt_x"/>
                                          </p:val>
                                        </p:tav>
                                      </p:tavLst>
                                    </p:anim>
                                    <p:anim calcmode="lin" valueType="num">
                                      <p:cBhvr>
                                        <p:cTn id="43" dur="1000" fill="hold"/>
                                        <p:tgtEl>
                                          <p:spTgt spid="2"/>
                                        </p:tgtEl>
                                        <p:attrNameLst>
                                          <p:attrName>ppt_y</p:attrName>
                                        </p:attrNameLst>
                                      </p:cBhvr>
                                      <p:tavLst>
                                        <p:tav tm="0">
                                          <p:val>
                                            <p:strVal val="#ppt_y-.1"/>
                                          </p:val>
                                        </p:tav>
                                        <p:tav tm="100000">
                                          <p:val>
                                            <p:strVal val="#ppt_y"/>
                                          </p:val>
                                        </p:tav>
                                      </p:tavLst>
                                    </p:anim>
                                  </p:childTnLst>
                                </p:cTn>
                              </p:par>
                              <p:par>
                                <p:cTn id="44" presetID="47" presetClass="entr" presetSubtype="0" fill="hold" grpId="1"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1000"/>
                                        <p:tgtEl>
                                          <p:spTgt spid="33"/>
                                        </p:tgtEl>
                                      </p:cBhvr>
                                    </p:animEffect>
                                    <p:anim calcmode="lin" valueType="num">
                                      <p:cBhvr>
                                        <p:cTn id="47" dur="1000" fill="hold"/>
                                        <p:tgtEl>
                                          <p:spTgt spid="33"/>
                                        </p:tgtEl>
                                        <p:attrNameLst>
                                          <p:attrName>ppt_x</p:attrName>
                                        </p:attrNameLst>
                                      </p:cBhvr>
                                      <p:tavLst>
                                        <p:tav tm="0">
                                          <p:val>
                                            <p:strVal val="#ppt_x"/>
                                          </p:val>
                                        </p:tav>
                                        <p:tav tm="100000">
                                          <p:val>
                                            <p:strVal val="#ppt_x"/>
                                          </p:val>
                                        </p:tav>
                                      </p:tavLst>
                                    </p:anim>
                                    <p:anim calcmode="lin" valueType="num">
                                      <p:cBhvr>
                                        <p:cTn id="48" dur="1000" fill="hold"/>
                                        <p:tgtEl>
                                          <p:spTgt spid="33"/>
                                        </p:tgtEl>
                                        <p:attrNameLst>
                                          <p:attrName>ppt_y</p:attrName>
                                        </p:attrNameLst>
                                      </p:cBhvr>
                                      <p:tavLst>
                                        <p:tav tm="0">
                                          <p:val>
                                            <p:strVal val="#ppt_y-.1"/>
                                          </p:val>
                                        </p:tav>
                                        <p:tav tm="100000">
                                          <p:val>
                                            <p:strVal val="#ppt_y"/>
                                          </p:val>
                                        </p:tav>
                                      </p:tavLst>
                                    </p:anim>
                                  </p:childTnLst>
                                </p:cTn>
                              </p:par>
                              <p:par>
                                <p:cTn id="49" presetID="47" presetClass="entr" presetSubtype="0" fill="hold" grpId="1"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1000"/>
                                        <p:tgtEl>
                                          <p:spTgt spid="30"/>
                                        </p:tgtEl>
                                      </p:cBhvr>
                                    </p:animEffect>
                                    <p:anim calcmode="lin" valueType="num">
                                      <p:cBhvr>
                                        <p:cTn id="52" dur="1000" fill="hold"/>
                                        <p:tgtEl>
                                          <p:spTgt spid="30"/>
                                        </p:tgtEl>
                                        <p:attrNameLst>
                                          <p:attrName>ppt_x</p:attrName>
                                        </p:attrNameLst>
                                      </p:cBhvr>
                                      <p:tavLst>
                                        <p:tav tm="0">
                                          <p:val>
                                            <p:strVal val="#ppt_x"/>
                                          </p:val>
                                        </p:tav>
                                        <p:tav tm="100000">
                                          <p:val>
                                            <p:strVal val="#ppt_x"/>
                                          </p:val>
                                        </p:tav>
                                      </p:tavLst>
                                    </p:anim>
                                    <p:anim calcmode="lin" valueType="num">
                                      <p:cBhvr>
                                        <p:cTn id="5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42" presetClass="exit" presetSubtype="0" fill="hold" grpId="2" nodeType="clickEffect">
                                  <p:stCondLst>
                                    <p:cond delay="0"/>
                                  </p:stCondLst>
                                  <p:childTnLst>
                                    <p:animEffect transition="out" filter="fade">
                                      <p:cBhvr>
                                        <p:cTn id="57" dur="1000"/>
                                        <p:tgtEl>
                                          <p:spTgt spid="33"/>
                                        </p:tgtEl>
                                      </p:cBhvr>
                                    </p:animEffect>
                                    <p:anim calcmode="lin" valueType="num">
                                      <p:cBhvr>
                                        <p:cTn id="58" dur="1000"/>
                                        <p:tgtEl>
                                          <p:spTgt spid="33"/>
                                        </p:tgtEl>
                                        <p:attrNameLst>
                                          <p:attrName>ppt_x</p:attrName>
                                        </p:attrNameLst>
                                      </p:cBhvr>
                                      <p:tavLst>
                                        <p:tav tm="0">
                                          <p:val>
                                            <p:strVal val="ppt_x"/>
                                          </p:val>
                                        </p:tav>
                                        <p:tav tm="100000">
                                          <p:val>
                                            <p:strVal val="ppt_x"/>
                                          </p:val>
                                        </p:tav>
                                      </p:tavLst>
                                    </p:anim>
                                    <p:anim calcmode="lin" valueType="num">
                                      <p:cBhvr>
                                        <p:cTn id="59" dur="1000"/>
                                        <p:tgtEl>
                                          <p:spTgt spid="33"/>
                                        </p:tgtEl>
                                        <p:attrNameLst>
                                          <p:attrName>ppt_y</p:attrName>
                                        </p:attrNameLst>
                                      </p:cBhvr>
                                      <p:tavLst>
                                        <p:tav tm="0">
                                          <p:val>
                                            <p:strVal val="ppt_y"/>
                                          </p:val>
                                        </p:tav>
                                        <p:tav tm="100000">
                                          <p:val>
                                            <p:strVal val="ppt_y+.1"/>
                                          </p:val>
                                        </p:tav>
                                      </p:tavLst>
                                    </p:anim>
                                    <p:set>
                                      <p:cBhvr>
                                        <p:cTn id="60" dur="1" fill="hold">
                                          <p:stCondLst>
                                            <p:cond delay="999"/>
                                          </p:stCondLst>
                                        </p:cTn>
                                        <p:tgtEl>
                                          <p:spTgt spid="33"/>
                                        </p:tgtEl>
                                        <p:attrNameLst>
                                          <p:attrName>style.visibility</p:attrName>
                                        </p:attrNameLst>
                                      </p:cBhvr>
                                      <p:to>
                                        <p:strVal val="hidden"/>
                                      </p:to>
                                    </p:set>
                                  </p:childTnLst>
                                </p:cTn>
                              </p:par>
                              <p:par>
                                <p:cTn id="61" presetID="42" presetClass="exit" presetSubtype="0" fill="hold" grpId="2" nodeType="withEffect">
                                  <p:stCondLst>
                                    <p:cond delay="0"/>
                                  </p:stCondLst>
                                  <p:childTnLst>
                                    <p:animEffect transition="out" filter="fade">
                                      <p:cBhvr>
                                        <p:cTn id="62" dur="1000"/>
                                        <p:tgtEl>
                                          <p:spTgt spid="30"/>
                                        </p:tgtEl>
                                      </p:cBhvr>
                                    </p:animEffect>
                                    <p:anim calcmode="lin" valueType="num">
                                      <p:cBhvr>
                                        <p:cTn id="63" dur="1000"/>
                                        <p:tgtEl>
                                          <p:spTgt spid="30"/>
                                        </p:tgtEl>
                                        <p:attrNameLst>
                                          <p:attrName>ppt_x</p:attrName>
                                        </p:attrNameLst>
                                      </p:cBhvr>
                                      <p:tavLst>
                                        <p:tav tm="0">
                                          <p:val>
                                            <p:strVal val="ppt_x"/>
                                          </p:val>
                                        </p:tav>
                                        <p:tav tm="100000">
                                          <p:val>
                                            <p:strVal val="ppt_x"/>
                                          </p:val>
                                        </p:tav>
                                      </p:tavLst>
                                    </p:anim>
                                    <p:anim calcmode="lin" valueType="num">
                                      <p:cBhvr>
                                        <p:cTn id="64" dur="1000"/>
                                        <p:tgtEl>
                                          <p:spTgt spid="30"/>
                                        </p:tgtEl>
                                        <p:attrNameLst>
                                          <p:attrName>ppt_y</p:attrName>
                                        </p:attrNameLst>
                                      </p:cBhvr>
                                      <p:tavLst>
                                        <p:tav tm="0">
                                          <p:val>
                                            <p:strVal val="ppt_y"/>
                                          </p:val>
                                        </p:tav>
                                        <p:tav tm="100000">
                                          <p:val>
                                            <p:strVal val="ppt_y+.1"/>
                                          </p:val>
                                        </p:tav>
                                      </p:tavLst>
                                    </p:anim>
                                    <p:set>
                                      <p:cBhvr>
                                        <p:cTn id="65" dur="1" fill="hold">
                                          <p:stCondLst>
                                            <p:cond delay="999"/>
                                          </p:stCondLst>
                                        </p:cTn>
                                        <p:tgtEl>
                                          <p:spTgt spid="30"/>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42" presetClass="exit" presetSubtype="0" fill="hold" grpId="1" nodeType="clickEffect">
                                  <p:stCondLst>
                                    <p:cond delay="0"/>
                                  </p:stCondLst>
                                  <p:childTnLst>
                                    <p:animEffect transition="out" filter="fade">
                                      <p:cBhvr>
                                        <p:cTn id="69" dur="1000"/>
                                        <p:tgtEl>
                                          <p:spTgt spid="37"/>
                                        </p:tgtEl>
                                      </p:cBhvr>
                                    </p:animEffect>
                                    <p:anim calcmode="lin" valueType="num">
                                      <p:cBhvr>
                                        <p:cTn id="70" dur="1000"/>
                                        <p:tgtEl>
                                          <p:spTgt spid="37"/>
                                        </p:tgtEl>
                                        <p:attrNameLst>
                                          <p:attrName>ppt_x</p:attrName>
                                        </p:attrNameLst>
                                      </p:cBhvr>
                                      <p:tavLst>
                                        <p:tav tm="0">
                                          <p:val>
                                            <p:strVal val="ppt_x"/>
                                          </p:val>
                                        </p:tav>
                                        <p:tav tm="100000">
                                          <p:val>
                                            <p:strVal val="ppt_x"/>
                                          </p:val>
                                        </p:tav>
                                      </p:tavLst>
                                    </p:anim>
                                    <p:anim calcmode="lin" valueType="num">
                                      <p:cBhvr>
                                        <p:cTn id="71" dur="1000"/>
                                        <p:tgtEl>
                                          <p:spTgt spid="37"/>
                                        </p:tgtEl>
                                        <p:attrNameLst>
                                          <p:attrName>ppt_y</p:attrName>
                                        </p:attrNameLst>
                                      </p:cBhvr>
                                      <p:tavLst>
                                        <p:tav tm="0">
                                          <p:val>
                                            <p:strVal val="ppt_y"/>
                                          </p:val>
                                        </p:tav>
                                        <p:tav tm="100000">
                                          <p:val>
                                            <p:strVal val="ppt_y+.1"/>
                                          </p:val>
                                        </p:tav>
                                      </p:tavLst>
                                    </p:anim>
                                    <p:set>
                                      <p:cBhvr>
                                        <p:cTn id="72" dur="1" fill="hold">
                                          <p:stCondLst>
                                            <p:cond delay="999"/>
                                          </p:stCondLst>
                                        </p:cTn>
                                        <p:tgtEl>
                                          <p:spTgt spid="37"/>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47" presetClass="entr" presetSubtype="0" fill="hold" grpId="1" nodeType="click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fade">
                                      <p:cBhvr>
                                        <p:cTn id="77" dur="1000"/>
                                        <p:tgtEl>
                                          <p:spTgt spid="40"/>
                                        </p:tgtEl>
                                      </p:cBhvr>
                                    </p:animEffect>
                                    <p:anim calcmode="lin" valueType="num">
                                      <p:cBhvr>
                                        <p:cTn id="78" dur="1000" fill="hold"/>
                                        <p:tgtEl>
                                          <p:spTgt spid="40"/>
                                        </p:tgtEl>
                                        <p:attrNameLst>
                                          <p:attrName>ppt_x</p:attrName>
                                        </p:attrNameLst>
                                      </p:cBhvr>
                                      <p:tavLst>
                                        <p:tav tm="0">
                                          <p:val>
                                            <p:strVal val="#ppt_x"/>
                                          </p:val>
                                        </p:tav>
                                        <p:tav tm="100000">
                                          <p:val>
                                            <p:strVal val="#ppt_x"/>
                                          </p:val>
                                        </p:tav>
                                      </p:tavLst>
                                    </p:anim>
                                    <p:anim calcmode="lin" valueType="num">
                                      <p:cBhvr>
                                        <p:cTn id="79" dur="1000" fill="hold"/>
                                        <p:tgtEl>
                                          <p:spTgt spid="40"/>
                                        </p:tgtEl>
                                        <p:attrNameLst>
                                          <p:attrName>ppt_y</p:attrName>
                                        </p:attrNameLst>
                                      </p:cBhvr>
                                      <p:tavLst>
                                        <p:tav tm="0">
                                          <p:val>
                                            <p:strVal val="#ppt_y-.1"/>
                                          </p:val>
                                        </p:tav>
                                        <p:tav tm="100000">
                                          <p:val>
                                            <p:strVal val="#ppt_y"/>
                                          </p:val>
                                        </p:tav>
                                      </p:tavLst>
                                    </p:anim>
                                  </p:childTnLst>
                                </p:cTn>
                              </p:par>
                              <p:par>
                                <p:cTn id="80" presetID="47" presetClass="entr" presetSubtype="0" fill="hold" grpId="1" nodeType="with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1000"/>
                                        <p:tgtEl>
                                          <p:spTgt spid="39"/>
                                        </p:tgtEl>
                                      </p:cBhvr>
                                    </p:animEffect>
                                    <p:anim calcmode="lin" valueType="num">
                                      <p:cBhvr>
                                        <p:cTn id="83" dur="1000" fill="hold"/>
                                        <p:tgtEl>
                                          <p:spTgt spid="39"/>
                                        </p:tgtEl>
                                        <p:attrNameLst>
                                          <p:attrName>ppt_x</p:attrName>
                                        </p:attrNameLst>
                                      </p:cBhvr>
                                      <p:tavLst>
                                        <p:tav tm="0">
                                          <p:val>
                                            <p:strVal val="#ppt_x"/>
                                          </p:val>
                                        </p:tav>
                                        <p:tav tm="100000">
                                          <p:val>
                                            <p:strVal val="#ppt_x"/>
                                          </p:val>
                                        </p:tav>
                                      </p:tavLst>
                                    </p:anim>
                                    <p:anim calcmode="lin" valueType="num">
                                      <p:cBhvr>
                                        <p:cTn id="8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40" grpId="0" animBg="1"/>
      <p:bldP spid="40" grpId="1" animBg="1"/>
      <p:bldP spid="30" grpId="0" animBg="1"/>
      <p:bldP spid="30" grpId="1" animBg="1"/>
      <p:bldP spid="30" grpId="2" animBg="1"/>
      <p:bldP spid="33" grpId="0" animBg="1"/>
      <p:bldP spid="33" grpId="1" animBg="1"/>
      <p:bldP spid="33" grpId="2" animBg="1"/>
      <p:bldP spid="37" grpId="0" animBg="1"/>
      <p:bldP spid="37"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sz="5294" dirty="0">
                <a:solidFill>
                  <a:schemeClr val="tx1"/>
                </a:solidFill>
                <a:ea typeface="ＭＳ Ｐゴシック" charset="-128"/>
              </a:rPr>
              <a:t>The Problem of Fair Scheduling</a:t>
            </a:r>
          </a:p>
        </p:txBody>
      </p:sp>
      <p:sp>
        <p:nvSpPr>
          <p:cNvPr id="88" name="Rectangle 87"/>
          <p:cNvSpPr>
            <a:spLocks noChangeArrowheads="1"/>
          </p:cNvSpPr>
          <p:nvPr/>
        </p:nvSpPr>
        <p:spPr bwMode="auto">
          <a:xfrm>
            <a:off x="7994650" y="1868488"/>
            <a:ext cx="793750" cy="374650"/>
          </a:xfrm>
          <a:prstGeom prst="rect">
            <a:avLst/>
          </a:prstGeom>
          <a:gradFill rotWithShape="1">
            <a:gsLst>
              <a:gs pos="0">
                <a:srgbClr val="FF9A99"/>
              </a:gs>
              <a:gs pos="100000">
                <a:srgbClr val="D1403C"/>
              </a:gs>
            </a:gsLst>
            <a:lin ang="5400000"/>
          </a:gradFill>
          <a:ln w="9525">
            <a:solidFill>
              <a:srgbClr val="BE4B48"/>
            </a:solidFill>
            <a:miter lim="800000"/>
            <a:headEnd/>
            <a:tailEnd/>
          </a:ln>
          <a:effectLst>
            <a:outerShdw blurRad="40000" dist="23000" dir="5400000" rotWithShape="0">
              <a:srgbClr val="808080">
                <a:alpha val="34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r>
              <a:rPr lang="en-US" altLang="en-US" sz="1800">
                <a:solidFill>
                  <a:srgbClr val="000000"/>
                </a:solidFill>
                <a:latin typeface="Cambria" panose="02040503050406030204" pitchFamily="18" charset="0"/>
              </a:rPr>
              <a:t>Job 2</a:t>
            </a:r>
          </a:p>
        </p:txBody>
      </p:sp>
      <p:sp>
        <p:nvSpPr>
          <p:cNvPr id="24" name="Rectangle 23"/>
          <p:cNvSpPr>
            <a:spLocks noChangeArrowheads="1"/>
          </p:cNvSpPr>
          <p:nvPr/>
        </p:nvSpPr>
        <p:spPr bwMode="auto">
          <a:xfrm>
            <a:off x="5518150" y="1752601"/>
            <a:ext cx="1479550" cy="569913"/>
          </a:xfrm>
          <a:prstGeom prst="rect">
            <a:avLst/>
          </a:prstGeom>
          <a:gradFill rotWithShape="1">
            <a:gsLst>
              <a:gs pos="0">
                <a:srgbClr val="F0EAF9"/>
              </a:gs>
              <a:gs pos="64999">
                <a:srgbClr val="D9CBEE"/>
              </a:gs>
              <a:gs pos="100000">
                <a:srgbClr val="C9B5E8"/>
              </a:gs>
            </a:gsLst>
            <a:lin ang="5400000" scaled="1"/>
          </a:gradFill>
          <a:ln w="9525">
            <a:solidFill>
              <a:srgbClr val="7D60A0"/>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r>
              <a:rPr lang="en-US" altLang="en-US" sz="2200">
                <a:solidFill>
                  <a:srgbClr val="000000"/>
                </a:solidFill>
                <a:latin typeface="Cambria" panose="02040503050406030204" pitchFamily="18" charset="0"/>
              </a:rPr>
              <a:t>Master</a:t>
            </a:r>
          </a:p>
        </p:txBody>
      </p:sp>
      <p:sp>
        <p:nvSpPr>
          <p:cNvPr id="30" name="Rectangle 29"/>
          <p:cNvSpPr>
            <a:spLocks noChangeArrowheads="1"/>
          </p:cNvSpPr>
          <p:nvPr/>
        </p:nvSpPr>
        <p:spPr bwMode="auto">
          <a:xfrm>
            <a:off x="7178675" y="1865313"/>
            <a:ext cx="795338" cy="374650"/>
          </a:xfrm>
          <a:prstGeom prst="rect">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r>
              <a:rPr lang="en-US" altLang="en-US" sz="1800">
                <a:solidFill>
                  <a:srgbClr val="000000"/>
                </a:solidFill>
                <a:latin typeface="Cambria" panose="02040503050406030204" pitchFamily="18" charset="0"/>
              </a:rPr>
              <a:t>Job 1</a:t>
            </a:r>
          </a:p>
        </p:txBody>
      </p:sp>
      <p:cxnSp>
        <p:nvCxnSpPr>
          <p:cNvPr id="31" name="Straight Connector 30"/>
          <p:cNvCxnSpPr>
            <a:cxnSpLocks noChangeShapeType="1"/>
          </p:cNvCxnSpPr>
          <p:nvPr/>
        </p:nvCxnSpPr>
        <p:spPr bwMode="auto">
          <a:xfrm rot="5400000">
            <a:off x="6984208" y="2051845"/>
            <a:ext cx="376237" cy="3175"/>
          </a:xfrm>
          <a:prstGeom prst="line">
            <a:avLst/>
          </a:prstGeom>
          <a:noFill/>
          <a:ln w="15875">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3" name="Straight Connector 32"/>
          <p:cNvCxnSpPr>
            <a:cxnSpLocks noChangeShapeType="1"/>
          </p:cNvCxnSpPr>
          <p:nvPr/>
        </p:nvCxnSpPr>
        <p:spPr bwMode="auto">
          <a:xfrm>
            <a:off x="7169150" y="1865314"/>
            <a:ext cx="2446338" cy="1587"/>
          </a:xfrm>
          <a:prstGeom prst="line">
            <a:avLst/>
          </a:prstGeom>
          <a:noFill/>
          <a:ln w="15875">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4" name="Straight Connector 33"/>
          <p:cNvCxnSpPr>
            <a:cxnSpLocks noChangeShapeType="1"/>
          </p:cNvCxnSpPr>
          <p:nvPr/>
        </p:nvCxnSpPr>
        <p:spPr bwMode="auto">
          <a:xfrm>
            <a:off x="7173914" y="2239964"/>
            <a:ext cx="2441575" cy="1587"/>
          </a:xfrm>
          <a:prstGeom prst="line">
            <a:avLst/>
          </a:prstGeom>
          <a:noFill/>
          <a:ln w="15875">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5" name="Straight Connector 34"/>
          <p:cNvCxnSpPr>
            <a:cxnSpLocks noChangeShapeType="1"/>
          </p:cNvCxnSpPr>
          <p:nvPr/>
        </p:nvCxnSpPr>
        <p:spPr bwMode="auto">
          <a:xfrm rot="5400000">
            <a:off x="7796213" y="2058988"/>
            <a:ext cx="374650" cy="3175"/>
          </a:xfrm>
          <a:prstGeom prst="line">
            <a:avLst/>
          </a:prstGeom>
          <a:noFill/>
          <a:ln w="15875">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8" name="Straight Connector 37"/>
          <p:cNvCxnSpPr>
            <a:cxnSpLocks noChangeShapeType="1"/>
          </p:cNvCxnSpPr>
          <p:nvPr/>
        </p:nvCxnSpPr>
        <p:spPr bwMode="auto">
          <a:xfrm rot="5400000">
            <a:off x="8610601" y="2058988"/>
            <a:ext cx="374650" cy="3175"/>
          </a:xfrm>
          <a:prstGeom prst="line">
            <a:avLst/>
          </a:prstGeom>
          <a:noFill/>
          <a:ln w="15875">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39" name="Rectangle 38"/>
          <p:cNvSpPr/>
          <p:nvPr/>
        </p:nvSpPr>
        <p:spPr>
          <a:xfrm>
            <a:off x="7148514" y="2217738"/>
            <a:ext cx="2606675" cy="431800"/>
          </a:xfrm>
          <a:prstGeom prst="rect">
            <a:avLst/>
          </a:prstGeom>
          <a:noFill/>
          <a:ln w="9525" cap="flat" cmpd="sng" algn="ctr">
            <a:noFill/>
            <a:prstDash val="solid"/>
          </a:ln>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eaLnBrk="1" hangingPunct="1"/>
            <a:r>
              <a:rPr lang="en-US" altLang="en-US" sz="2200">
                <a:solidFill>
                  <a:srgbClr val="000000"/>
                </a:solidFill>
                <a:latin typeface="Cambria" panose="02040503050406030204" pitchFamily="18" charset="0"/>
              </a:rPr>
              <a:t>Scheduling order</a:t>
            </a:r>
          </a:p>
        </p:txBody>
      </p:sp>
      <p:sp>
        <p:nvSpPr>
          <p:cNvPr id="28" name="Rectangle 27"/>
          <p:cNvSpPr>
            <a:spLocks noChangeArrowheads="1"/>
          </p:cNvSpPr>
          <p:nvPr/>
        </p:nvSpPr>
        <p:spPr bwMode="auto">
          <a:xfrm>
            <a:off x="2743201" y="3975101"/>
            <a:ext cx="1127125" cy="538163"/>
          </a:xfrm>
          <a:prstGeom prst="rect">
            <a:avLst/>
          </a:prstGeom>
          <a:gradFill rotWithShape="1">
            <a:gsLst>
              <a:gs pos="0">
                <a:srgbClr val="F2F2F2"/>
              </a:gs>
              <a:gs pos="64999">
                <a:srgbClr val="D9D9D9"/>
              </a:gs>
              <a:gs pos="100000">
                <a:srgbClr val="BFBFBF"/>
              </a:gs>
            </a:gsLst>
            <a:lin ang="5400000" scaled="1"/>
          </a:gradFill>
          <a:ln w="9525">
            <a:solidFill>
              <a:srgbClr val="7F7F7F"/>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r>
              <a:rPr lang="en-US" altLang="en-US" sz="2200">
                <a:solidFill>
                  <a:srgbClr val="000000"/>
                </a:solidFill>
                <a:latin typeface="Cambria" panose="02040503050406030204" pitchFamily="18" charset="0"/>
              </a:rPr>
              <a:t>Slave</a:t>
            </a:r>
          </a:p>
        </p:txBody>
      </p:sp>
      <p:sp>
        <p:nvSpPr>
          <p:cNvPr id="32" name="Rectangle 31"/>
          <p:cNvSpPr>
            <a:spLocks noChangeArrowheads="1"/>
          </p:cNvSpPr>
          <p:nvPr/>
        </p:nvSpPr>
        <p:spPr bwMode="auto">
          <a:xfrm>
            <a:off x="4011614" y="3975101"/>
            <a:ext cx="1127125" cy="538163"/>
          </a:xfrm>
          <a:prstGeom prst="rect">
            <a:avLst/>
          </a:prstGeom>
          <a:gradFill rotWithShape="1">
            <a:gsLst>
              <a:gs pos="0">
                <a:srgbClr val="F2F2F2"/>
              </a:gs>
              <a:gs pos="64999">
                <a:srgbClr val="D9D9D9"/>
              </a:gs>
              <a:gs pos="100000">
                <a:srgbClr val="BFBFBF"/>
              </a:gs>
            </a:gsLst>
            <a:lin ang="5400000" scaled="1"/>
          </a:gradFill>
          <a:ln w="9525">
            <a:solidFill>
              <a:srgbClr val="7F7F7F"/>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r>
              <a:rPr lang="en-US" altLang="en-US" sz="2200">
                <a:solidFill>
                  <a:srgbClr val="000000"/>
                </a:solidFill>
                <a:latin typeface="Cambria" panose="02040503050406030204" pitchFamily="18" charset="0"/>
              </a:rPr>
              <a:t>Slave</a:t>
            </a:r>
          </a:p>
        </p:txBody>
      </p:sp>
      <p:sp>
        <p:nvSpPr>
          <p:cNvPr id="44" name="Rectangle 43"/>
          <p:cNvSpPr>
            <a:spLocks noChangeArrowheads="1"/>
          </p:cNvSpPr>
          <p:nvPr/>
        </p:nvSpPr>
        <p:spPr bwMode="auto">
          <a:xfrm>
            <a:off x="5280026" y="3975101"/>
            <a:ext cx="1127125" cy="538163"/>
          </a:xfrm>
          <a:prstGeom prst="rect">
            <a:avLst/>
          </a:prstGeom>
          <a:gradFill rotWithShape="1">
            <a:gsLst>
              <a:gs pos="0">
                <a:srgbClr val="F2F2F2"/>
              </a:gs>
              <a:gs pos="64999">
                <a:srgbClr val="D9D9D9"/>
              </a:gs>
              <a:gs pos="100000">
                <a:srgbClr val="BFBFBF"/>
              </a:gs>
            </a:gsLst>
            <a:lin ang="5400000" scaled="1"/>
          </a:gradFill>
          <a:ln w="9525">
            <a:solidFill>
              <a:srgbClr val="7F7F7F"/>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r>
              <a:rPr lang="en-US" altLang="en-US" sz="2200">
                <a:solidFill>
                  <a:srgbClr val="000000"/>
                </a:solidFill>
                <a:latin typeface="Cambria" panose="02040503050406030204" pitchFamily="18" charset="0"/>
              </a:rPr>
              <a:t>Slave</a:t>
            </a:r>
          </a:p>
        </p:txBody>
      </p:sp>
      <p:sp>
        <p:nvSpPr>
          <p:cNvPr id="45" name="Rectangle 44"/>
          <p:cNvSpPr>
            <a:spLocks noChangeArrowheads="1"/>
          </p:cNvSpPr>
          <p:nvPr/>
        </p:nvSpPr>
        <p:spPr bwMode="auto">
          <a:xfrm>
            <a:off x="7815264" y="3975101"/>
            <a:ext cx="1127125" cy="538163"/>
          </a:xfrm>
          <a:prstGeom prst="rect">
            <a:avLst/>
          </a:prstGeom>
          <a:gradFill rotWithShape="1">
            <a:gsLst>
              <a:gs pos="0">
                <a:srgbClr val="F2F2F2"/>
              </a:gs>
              <a:gs pos="64999">
                <a:srgbClr val="D9D9D9"/>
              </a:gs>
              <a:gs pos="100000">
                <a:srgbClr val="BFBFBF"/>
              </a:gs>
            </a:gsLst>
            <a:lin ang="5400000" scaled="1"/>
          </a:gradFill>
          <a:ln w="9525">
            <a:solidFill>
              <a:srgbClr val="7F7F7F"/>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r>
              <a:rPr lang="en-US" altLang="en-US" sz="2200">
                <a:solidFill>
                  <a:srgbClr val="000000"/>
                </a:solidFill>
                <a:latin typeface="Cambria" panose="02040503050406030204" pitchFamily="18" charset="0"/>
              </a:rPr>
              <a:t>Slave</a:t>
            </a:r>
          </a:p>
        </p:txBody>
      </p:sp>
      <p:sp>
        <p:nvSpPr>
          <p:cNvPr id="46" name="Rectangle 45"/>
          <p:cNvSpPr>
            <a:spLocks noChangeArrowheads="1"/>
          </p:cNvSpPr>
          <p:nvPr/>
        </p:nvSpPr>
        <p:spPr bwMode="auto">
          <a:xfrm>
            <a:off x="6546851" y="3975101"/>
            <a:ext cx="1127125" cy="538163"/>
          </a:xfrm>
          <a:prstGeom prst="rect">
            <a:avLst/>
          </a:prstGeom>
          <a:gradFill rotWithShape="1">
            <a:gsLst>
              <a:gs pos="0">
                <a:srgbClr val="F2F2F2"/>
              </a:gs>
              <a:gs pos="64999">
                <a:srgbClr val="D9D9D9"/>
              </a:gs>
              <a:gs pos="100000">
                <a:srgbClr val="BFBFBF"/>
              </a:gs>
            </a:gsLst>
            <a:lin ang="5400000" scaled="1"/>
          </a:gradFill>
          <a:ln w="9525">
            <a:solidFill>
              <a:srgbClr val="7F7F7F"/>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r>
              <a:rPr lang="en-US" altLang="en-US" sz="2200">
                <a:solidFill>
                  <a:srgbClr val="000000"/>
                </a:solidFill>
                <a:latin typeface="Cambria" panose="02040503050406030204" pitchFamily="18" charset="0"/>
              </a:rPr>
              <a:t>Slave</a:t>
            </a:r>
          </a:p>
        </p:txBody>
      </p:sp>
      <p:sp>
        <p:nvSpPr>
          <p:cNvPr id="47" name="Rectangle 46"/>
          <p:cNvSpPr>
            <a:spLocks noChangeArrowheads="1"/>
          </p:cNvSpPr>
          <p:nvPr/>
        </p:nvSpPr>
        <p:spPr bwMode="auto">
          <a:xfrm>
            <a:off x="9083676" y="3975101"/>
            <a:ext cx="1127125" cy="538163"/>
          </a:xfrm>
          <a:prstGeom prst="rect">
            <a:avLst/>
          </a:prstGeom>
          <a:gradFill rotWithShape="1">
            <a:gsLst>
              <a:gs pos="0">
                <a:srgbClr val="F2F2F2"/>
              </a:gs>
              <a:gs pos="64999">
                <a:srgbClr val="D9D9D9"/>
              </a:gs>
              <a:gs pos="100000">
                <a:srgbClr val="BFBFBF"/>
              </a:gs>
            </a:gsLst>
            <a:lin ang="5400000" scaled="1"/>
          </a:gradFill>
          <a:ln w="9525">
            <a:solidFill>
              <a:srgbClr val="7F7F7F"/>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r>
              <a:rPr lang="en-US" altLang="en-US" sz="2200">
                <a:solidFill>
                  <a:srgbClr val="000000"/>
                </a:solidFill>
                <a:latin typeface="Cambria" panose="02040503050406030204" pitchFamily="18" charset="0"/>
              </a:rPr>
              <a:t>Slave</a:t>
            </a:r>
          </a:p>
        </p:txBody>
      </p:sp>
      <p:cxnSp>
        <p:nvCxnSpPr>
          <p:cNvPr id="51" name="Straight Connector 50"/>
          <p:cNvCxnSpPr>
            <a:stCxn id="24" idx="2"/>
            <a:endCxn id="28" idx="0"/>
          </p:cNvCxnSpPr>
          <p:nvPr/>
        </p:nvCxnSpPr>
        <p:spPr>
          <a:xfrm rot="5400000">
            <a:off x="3956051" y="1673226"/>
            <a:ext cx="1652587" cy="2951162"/>
          </a:xfrm>
          <a:prstGeom prst="line">
            <a:avLst/>
          </a:prstGeom>
          <a:ln w="254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24" idx="2"/>
            <a:endCxn id="32" idx="0"/>
          </p:cNvCxnSpPr>
          <p:nvPr/>
        </p:nvCxnSpPr>
        <p:spPr>
          <a:xfrm rot="5400000">
            <a:off x="4590257" y="2307432"/>
            <a:ext cx="1652587" cy="1682750"/>
          </a:xfrm>
          <a:prstGeom prst="line">
            <a:avLst/>
          </a:prstGeom>
          <a:ln w="254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24" idx="2"/>
            <a:endCxn id="44" idx="0"/>
          </p:cNvCxnSpPr>
          <p:nvPr/>
        </p:nvCxnSpPr>
        <p:spPr>
          <a:xfrm rot="5400000">
            <a:off x="5224464" y="2941639"/>
            <a:ext cx="1652587" cy="414337"/>
          </a:xfrm>
          <a:prstGeom prst="line">
            <a:avLst/>
          </a:prstGeom>
          <a:ln w="254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24" idx="2"/>
            <a:endCxn id="46" idx="0"/>
          </p:cNvCxnSpPr>
          <p:nvPr/>
        </p:nvCxnSpPr>
        <p:spPr>
          <a:xfrm rot="16200000" flipH="1">
            <a:off x="5857876" y="2722563"/>
            <a:ext cx="1652587" cy="852488"/>
          </a:xfrm>
          <a:prstGeom prst="line">
            <a:avLst/>
          </a:prstGeom>
          <a:ln w="254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24" idx="2"/>
            <a:endCxn id="45" idx="0"/>
          </p:cNvCxnSpPr>
          <p:nvPr/>
        </p:nvCxnSpPr>
        <p:spPr>
          <a:xfrm rot="16200000" flipH="1">
            <a:off x="6492082" y="2088357"/>
            <a:ext cx="1652587" cy="2120900"/>
          </a:xfrm>
          <a:prstGeom prst="line">
            <a:avLst/>
          </a:prstGeom>
          <a:ln w="254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24" idx="2"/>
            <a:endCxn id="47" idx="0"/>
          </p:cNvCxnSpPr>
          <p:nvPr/>
        </p:nvCxnSpPr>
        <p:spPr>
          <a:xfrm rot="16200000" flipH="1">
            <a:off x="7126289" y="1454151"/>
            <a:ext cx="1652587" cy="3389313"/>
          </a:xfrm>
          <a:prstGeom prst="line">
            <a:avLst/>
          </a:prstGeom>
          <a:ln w="254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9" name="Document 68"/>
          <p:cNvSpPr>
            <a:spLocks noChangeArrowheads="1"/>
          </p:cNvSpPr>
          <p:nvPr/>
        </p:nvSpPr>
        <p:spPr bwMode="auto">
          <a:xfrm>
            <a:off x="6970714" y="4589463"/>
            <a:ext cx="280987"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4</a:t>
            </a:r>
          </a:p>
        </p:txBody>
      </p:sp>
      <p:sp>
        <p:nvSpPr>
          <p:cNvPr id="70" name="Document 69"/>
          <p:cNvSpPr>
            <a:spLocks noChangeArrowheads="1"/>
          </p:cNvSpPr>
          <p:nvPr/>
        </p:nvSpPr>
        <p:spPr bwMode="auto">
          <a:xfrm>
            <a:off x="2813051" y="4589463"/>
            <a:ext cx="282575"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2</a:t>
            </a:r>
          </a:p>
        </p:txBody>
      </p:sp>
      <p:sp>
        <p:nvSpPr>
          <p:cNvPr id="71" name="Document 70"/>
          <p:cNvSpPr>
            <a:spLocks noChangeArrowheads="1"/>
          </p:cNvSpPr>
          <p:nvPr/>
        </p:nvSpPr>
        <p:spPr bwMode="auto">
          <a:xfrm>
            <a:off x="4081464" y="4978400"/>
            <a:ext cx="282575" cy="285750"/>
          </a:xfrm>
          <a:prstGeom prst="flowChartDocumen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1</a:t>
            </a:r>
          </a:p>
        </p:txBody>
      </p:sp>
      <p:sp>
        <p:nvSpPr>
          <p:cNvPr id="72" name="Document 71"/>
          <p:cNvSpPr>
            <a:spLocks noChangeArrowheads="1"/>
          </p:cNvSpPr>
          <p:nvPr/>
        </p:nvSpPr>
        <p:spPr bwMode="auto">
          <a:xfrm>
            <a:off x="6618289" y="4978400"/>
            <a:ext cx="280987" cy="285750"/>
          </a:xfrm>
          <a:prstGeom prst="flowChartDocumen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1</a:t>
            </a:r>
          </a:p>
        </p:txBody>
      </p:sp>
      <p:sp>
        <p:nvSpPr>
          <p:cNvPr id="73" name="Document 72"/>
          <p:cNvSpPr>
            <a:spLocks noChangeArrowheads="1"/>
          </p:cNvSpPr>
          <p:nvPr/>
        </p:nvSpPr>
        <p:spPr bwMode="auto">
          <a:xfrm>
            <a:off x="7886700" y="4978400"/>
            <a:ext cx="280988" cy="285750"/>
          </a:xfrm>
          <a:prstGeom prst="flowChartDocumen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2</a:t>
            </a:r>
          </a:p>
        </p:txBody>
      </p:sp>
      <p:sp>
        <p:nvSpPr>
          <p:cNvPr id="74" name="Document 73"/>
          <p:cNvSpPr>
            <a:spLocks noChangeArrowheads="1"/>
          </p:cNvSpPr>
          <p:nvPr/>
        </p:nvSpPr>
        <p:spPr bwMode="auto">
          <a:xfrm>
            <a:off x="4786314" y="4978400"/>
            <a:ext cx="280987" cy="285750"/>
          </a:xfrm>
          <a:prstGeom prst="flowChartDocumen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2</a:t>
            </a:r>
          </a:p>
        </p:txBody>
      </p:sp>
      <p:sp>
        <p:nvSpPr>
          <p:cNvPr id="75" name="Document 74"/>
          <p:cNvSpPr>
            <a:spLocks noChangeArrowheads="1"/>
          </p:cNvSpPr>
          <p:nvPr/>
        </p:nvSpPr>
        <p:spPr bwMode="auto">
          <a:xfrm>
            <a:off x="8237539" y="4978400"/>
            <a:ext cx="282575" cy="285750"/>
          </a:xfrm>
          <a:prstGeom prst="flowChartDocumen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3</a:t>
            </a:r>
          </a:p>
        </p:txBody>
      </p:sp>
      <p:sp>
        <p:nvSpPr>
          <p:cNvPr id="76" name="Document 75"/>
          <p:cNvSpPr>
            <a:spLocks noChangeArrowheads="1"/>
          </p:cNvSpPr>
          <p:nvPr/>
        </p:nvSpPr>
        <p:spPr bwMode="auto">
          <a:xfrm>
            <a:off x="6970714" y="4978400"/>
            <a:ext cx="280987" cy="285750"/>
          </a:xfrm>
          <a:prstGeom prst="flowChartDocumen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3</a:t>
            </a:r>
          </a:p>
        </p:txBody>
      </p:sp>
      <p:sp>
        <p:nvSpPr>
          <p:cNvPr id="77" name="Document 76"/>
          <p:cNvSpPr>
            <a:spLocks noChangeArrowheads="1"/>
          </p:cNvSpPr>
          <p:nvPr/>
        </p:nvSpPr>
        <p:spPr bwMode="auto">
          <a:xfrm>
            <a:off x="8589964" y="4589463"/>
            <a:ext cx="282575"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9</a:t>
            </a:r>
          </a:p>
        </p:txBody>
      </p:sp>
      <p:sp>
        <p:nvSpPr>
          <p:cNvPr id="78" name="Document 77"/>
          <p:cNvSpPr>
            <a:spLocks noChangeArrowheads="1"/>
          </p:cNvSpPr>
          <p:nvPr/>
        </p:nvSpPr>
        <p:spPr bwMode="auto">
          <a:xfrm>
            <a:off x="4433889" y="4589463"/>
            <a:ext cx="282575"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5</a:t>
            </a:r>
          </a:p>
        </p:txBody>
      </p:sp>
      <p:sp>
        <p:nvSpPr>
          <p:cNvPr id="79" name="Document 78"/>
          <p:cNvSpPr>
            <a:spLocks noChangeArrowheads="1"/>
          </p:cNvSpPr>
          <p:nvPr/>
        </p:nvSpPr>
        <p:spPr bwMode="auto">
          <a:xfrm>
            <a:off x="5349875" y="4589463"/>
            <a:ext cx="280988"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3</a:t>
            </a:r>
          </a:p>
        </p:txBody>
      </p:sp>
      <p:sp>
        <p:nvSpPr>
          <p:cNvPr id="80" name="Document 79"/>
          <p:cNvSpPr>
            <a:spLocks noChangeArrowheads="1"/>
          </p:cNvSpPr>
          <p:nvPr/>
        </p:nvSpPr>
        <p:spPr bwMode="auto">
          <a:xfrm>
            <a:off x="3165476" y="4589463"/>
            <a:ext cx="282575"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3</a:t>
            </a:r>
          </a:p>
        </p:txBody>
      </p:sp>
      <p:sp>
        <p:nvSpPr>
          <p:cNvPr id="81" name="Document 80"/>
          <p:cNvSpPr>
            <a:spLocks noChangeArrowheads="1"/>
          </p:cNvSpPr>
          <p:nvPr/>
        </p:nvSpPr>
        <p:spPr bwMode="auto">
          <a:xfrm>
            <a:off x="9505951" y="4589463"/>
            <a:ext cx="282575"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6</a:t>
            </a:r>
          </a:p>
        </p:txBody>
      </p:sp>
      <p:sp>
        <p:nvSpPr>
          <p:cNvPr id="82" name="Document 81"/>
          <p:cNvSpPr>
            <a:spLocks noChangeArrowheads="1"/>
          </p:cNvSpPr>
          <p:nvPr/>
        </p:nvSpPr>
        <p:spPr bwMode="auto">
          <a:xfrm>
            <a:off x="8237539" y="4589463"/>
            <a:ext cx="282575"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7</a:t>
            </a:r>
          </a:p>
        </p:txBody>
      </p:sp>
      <p:sp>
        <p:nvSpPr>
          <p:cNvPr id="83" name="Document 82"/>
          <p:cNvSpPr>
            <a:spLocks noChangeArrowheads="1"/>
          </p:cNvSpPr>
          <p:nvPr/>
        </p:nvSpPr>
        <p:spPr bwMode="auto">
          <a:xfrm>
            <a:off x="5702300" y="4589463"/>
            <a:ext cx="280988"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5</a:t>
            </a:r>
          </a:p>
        </p:txBody>
      </p:sp>
      <p:sp>
        <p:nvSpPr>
          <p:cNvPr id="84" name="Document 83"/>
          <p:cNvSpPr>
            <a:spLocks noChangeArrowheads="1"/>
          </p:cNvSpPr>
          <p:nvPr/>
        </p:nvSpPr>
        <p:spPr bwMode="auto">
          <a:xfrm>
            <a:off x="3517901" y="4589463"/>
            <a:ext cx="282575"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6</a:t>
            </a:r>
          </a:p>
        </p:txBody>
      </p:sp>
      <p:sp>
        <p:nvSpPr>
          <p:cNvPr id="85" name="Document 84"/>
          <p:cNvSpPr>
            <a:spLocks noChangeArrowheads="1"/>
          </p:cNvSpPr>
          <p:nvPr/>
        </p:nvSpPr>
        <p:spPr bwMode="auto">
          <a:xfrm>
            <a:off x="7323139" y="4589463"/>
            <a:ext cx="280987"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9</a:t>
            </a:r>
          </a:p>
        </p:txBody>
      </p:sp>
      <p:sp>
        <p:nvSpPr>
          <p:cNvPr id="86" name="Document 85"/>
          <p:cNvSpPr>
            <a:spLocks noChangeArrowheads="1"/>
          </p:cNvSpPr>
          <p:nvPr/>
        </p:nvSpPr>
        <p:spPr bwMode="auto">
          <a:xfrm>
            <a:off x="9153526" y="4589463"/>
            <a:ext cx="282575"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4</a:t>
            </a:r>
          </a:p>
        </p:txBody>
      </p:sp>
      <p:sp>
        <p:nvSpPr>
          <p:cNvPr id="95" name="Document 94"/>
          <p:cNvSpPr>
            <a:spLocks noChangeArrowheads="1"/>
          </p:cNvSpPr>
          <p:nvPr/>
        </p:nvSpPr>
        <p:spPr bwMode="auto">
          <a:xfrm>
            <a:off x="6054725" y="4589463"/>
            <a:ext cx="280988"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8</a:t>
            </a:r>
          </a:p>
        </p:txBody>
      </p:sp>
      <p:sp>
        <p:nvSpPr>
          <p:cNvPr id="96" name="Document 95"/>
          <p:cNvSpPr>
            <a:spLocks noChangeArrowheads="1"/>
          </p:cNvSpPr>
          <p:nvPr/>
        </p:nvSpPr>
        <p:spPr bwMode="auto">
          <a:xfrm>
            <a:off x="9858376" y="4589463"/>
            <a:ext cx="282575"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7</a:t>
            </a:r>
          </a:p>
        </p:txBody>
      </p:sp>
      <p:sp>
        <p:nvSpPr>
          <p:cNvPr id="97" name="Document 96"/>
          <p:cNvSpPr>
            <a:spLocks noChangeArrowheads="1"/>
          </p:cNvSpPr>
          <p:nvPr/>
        </p:nvSpPr>
        <p:spPr bwMode="auto">
          <a:xfrm>
            <a:off x="4786314" y="4589463"/>
            <a:ext cx="280987"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8</a:t>
            </a:r>
          </a:p>
        </p:txBody>
      </p:sp>
      <p:sp>
        <p:nvSpPr>
          <p:cNvPr id="98" name="Document 97"/>
          <p:cNvSpPr>
            <a:spLocks noChangeArrowheads="1"/>
          </p:cNvSpPr>
          <p:nvPr/>
        </p:nvSpPr>
        <p:spPr bwMode="auto">
          <a:xfrm>
            <a:off x="4081464" y="4589463"/>
            <a:ext cx="282575"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2</a:t>
            </a:r>
          </a:p>
        </p:txBody>
      </p:sp>
      <p:sp>
        <p:nvSpPr>
          <p:cNvPr id="99" name="Document 98"/>
          <p:cNvSpPr>
            <a:spLocks noChangeArrowheads="1"/>
          </p:cNvSpPr>
          <p:nvPr/>
        </p:nvSpPr>
        <p:spPr bwMode="auto">
          <a:xfrm>
            <a:off x="6618289" y="4589463"/>
            <a:ext cx="280987"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1</a:t>
            </a:r>
          </a:p>
        </p:txBody>
      </p:sp>
      <p:sp>
        <p:nvSpPr>
          <p:cNvPr id="100" name="Document 99"/>
          <p:cNvSpPr>
            <a:spLocks noChangeArrowheads="1"/>
          </p:cNvSpPr>
          <p:nvPr/>
        </p:nvSpPr>
        <p:spPr bwMode="auto">
          <a:xfrm>
            <a:off x="7886700" y="4589463"/>
            <a:ext cx="280988"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1</a:t>
            </a:r>
          </a:p>
        </p:txBody>
      </p:sp>
      <p:sp>
        <p:nvSpPr>
          <p:cNvPr id="105" name="Rounded Rectangle 104"/>
          <p:cNvSpPr>
            <a:spLocks noChangeArrowheads="1"/>
          </p:cNvSpPr>
          <p:nvPr/>
        </p:nvSpPr>
        <p:spPr bwMode="auto">
          <a:xfrm>
            <a:off x="2884488" y="3733800"/>
            <a:ext cx="844550" cy="357188"/>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lIns="0" rIns="0" anchor="ctr"/>
          <a:lstStyle/>
          <a:p>
            <a:pPr algn="ctr">
              <a:defRPr/>
            </a:pPr>
            <a:r>
              <a:rPr lang="en-US" kern="0" dirty="0">
                <a:solidFill>
                  <a:sysClr val="windowText" lastClr="000000"/>
                </a:solidFill>
                <a:cs typeface="Cambria"/>
              </a:rPr>
              <a:t>Task 2</a:t>
            </a:r>
          </a:p>
        </p:txBody>
      </p:sp>
      <p:sp>
        <p:nvSpPr>
          <p:cNvPr id="106" name="Rounded Rectangle 105"/>
          <p:cNvSpPr>
            <a:spLocks noChangeArrowheads="1"/>
          </p:cNvSpPr>
          <p:nvPr/>
        </p:nvSpPr>
        <p:spPr bwMode="auto">
          <a:xfrm>
            <a:off x="4152900" y="3733800"/>
            <a:ext cx="844550" cy="357188"/>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lIns="0" rIns="0" anchor="ctr"/>
          <a:lstStyle/>
          <a:p>
            <a:pPr algn="ctr">
              <a:defRPr/>
            </a:pPr>
            <a:r>
              <a:rPr lang="en-US" kern="0" dirty="0">
                <a:solidFill>
                  <a:sysClr val="windowText" lastClr="000000"/>
                </a:solidFill>
                <a:cs typeface="Cambria"/>
              </a:rPr>
              <a:t>Task 5</a:t>
            </a:r>
          </a:p>
        </p:txBody>
      </p:sp>
      <p:sp>
        <p:nvSpPr>
          <p:cNvPr id="107" name="Rounded Rectangle 106"/>
          <p:cNvSpPr>
            <a:spLocks noChangeArrowheads="1"/>
          </p:cNvSpPr>
          <p:nvPr/>
        </p:nvSpPr>
        <p:spPr bwMode="auto">
          <a:xfrm>
            <a:off x="5419725" y="3733800"/>
            <a:ext cx="846138" cy="357188"/>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lIns="0" rIns="0" anchor="ctr"/>
          <a:lstStyle/>
          <a:p>
            <a:pPr algn="ctr">
              <a:defRPr/>
            </a:pPr>
            <a:r>
              <a:rPr lang="en-US" kern="0" dirty="0">
                <a:solidFill>
                  <a:sysClr val="windowText" lastClr="000000"/>
                </a:solidFill>
                <a:cs typeface="Cambria"/>
              </a:rPr>
              <a:t>Task 3</a:t>
            </a:r>
          </a:p>
        </p:txBody>
      </p:sp>
      <p:sp>
        <p:nvSpPr>
          <p:cNvPr id="108" name="Rounded Rectangle 107"/>
          <p:cNvSpPr>
            <a:spLocks noChangeArrowheads="1"/>
          </p:cNvSpPr>
          <p:nvPr/>
        </p:nvSpPr>
        <p:spPr bwMode="auto">
          <a:xfrm>
            <a:off x="6688139" y="3733800"/>
            <a:ext cx="846137" cy="357188"/>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lIns="0" rIns="0" anchor="ctr"/>
          <a:lstStyle/>
          <a:p>
            <a:pPr algn="ctr">
              <a:defRPr/>
            </a:pPr>
            <a:r>
              <a:rPr lang="en-US" kern="0" dirty="0">
                <a:solidFill>
                  <a:sysClr val="windowText" lastClr="000000"/>
                </a:solidFill>
                <a:cs typeface="Cambria"/>
              </a:rPr>
              <a:t>Task 1</a:t>
            </a:r>
          </a:p>
        </p:txBody>
      </p:sp>
      <p:sp>
        <p:nvSpPr>
          <p:cNvPr id="109" name="Rounded Rectangle 108"/>
          <p:cNvSpPr>
            <a:spLocks noChangeArrowheads="1"/>
          </p:cNvSpPr>
          <p:nvPr/>
        </p:nvSpPr>
        <p:spPr bwMode="auto">
          <a:xfrm>
            <a:off x="7956550" y="3733800"/>
            <a:ext cx="844550" cy="357188"/>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lIns="0" rIns="0" anchor="ctr"/>
          <a:lstStyle/>
          <a:p>
            <a:pPr algn="ctr">
              <a:defRPr/>
            </a:pPr>
            <a:r>
              <a:rPr lang="en-US" kern="0" dirty="0">
                <a:solidFill>
                  <a:sysClr val="windowText" lastClr="000000"/>
                </a:solidFill>
                <a:cs typeface="Cambria"/>
              </a:rPr>
              <a:t>Task 7</a:t>
            </a:r>
          </a:p>
        </p:txBody>
      </p:sp>
      <p:sp>
        <p:nvSpPr>
          <p:cNvPr id="110" name="Rounded Rectangle 109"/>
          <p:cNvSpPr>
            <a:spLocks noChangeArrowheads="1"/>
          </p:cNvSpPr>
          <p:nvPr/>
        </p:nvSpPr>
        <p:spPr bwMode="auto">
          <a:xfrm>
            <a:off x="9224963" y="3733800"/>
            <a:ext cx="844550" cy="357188"/>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lIns="0" rIns="0" anchor="ctr"/>
          <a:lstStyle/>
          <a:p>
            <a:pPr algn="ctr">
              <a:defRPr/>
            </a:pPr>
            <a:r>
              <a:rPr lang="en-US" kern="0" dirty="0">
                <a:solidFill>
                  <a:sysClr val="windowText" lastClr="000000"/>
                </a:solidFill>
                <a:cs typeface="Cambria"/>
              </a:rPr>
              <a:t>Task 4</a:t>
            </a:r>
          </a:p>
        </p:txBody>
      </p:sp>
      <p:sp>
        <p:nvSpPr>
          <p:cNvPr id="24630" name="TextBox 119"/>
          <p:cNvSpPr txBox="1">
            <a:spLocks noChangeArrowheads="1"/>
          </p:cNvSpPr>
          <p:nvPr/>
        </p:nvSpPr>
        <p:spPr bwMode="auto">
          <a:xfrm>
            <a:off x="1905001" y="4527550"/>
            <a:ext cx="830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eaLnBrk="1" hangingPunct="1"/>
            <a:r>
              <a:rPr lang="en-US" altLang="en-US" sz="1800" b="1">
                <a:solidFill>
                  <a:schemeClr val="accent1"/>
                </a:solidFill>
                <a:latin typeface="Cambria" panose="02040503050406030204" pitchFamily="18" charset="0"/>
              </a:rPr>
              <a:t>File 1:</a:t>
            </a:r>
          </a:p>
        </p:txBody>
      </p:sp>
      <p:sp>
        <p:nvSpPr>
          <p:cNvPr id="24631" name="TextBox 120"/>
          <p:cNvSpPr txBox="1">
            <a:spLocks noChangeArrowheads="1"/>
          </p:cNvSpPr>
          <p:nvPr/>
        </p:nvSpPr>
        <p:spPr bwMode="auto">
          <a:xfrm>
            <a:off x="1905001" y="4927600"/>
            <a:ext cx="830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eaLnBrk="1" hangingPunct="1"/>
            <a:r>
              <a:rPr lang="en-US" altLang="en-US" sz="1800" b="1">
                <a:solidFill>
                  <a:schemeClr val="accent2"/>
                </a:solidFill>
                <a:latin typeface="Cambria" panose="02040503050406030204" pitchFamily="18" charset="0"/>
              </a:rPr>
              <a:t>File 2:</a:t>
            </a:r>
          </a:p>
        </p:txBody>
      </p:sp>
    </p:spTree>
    <p:extLst>
      <p:ext uri="{BB962C8B-B14F-4D97-AF65-F5344CB8AC3E}">
        <p14:creationId xmlns:p14="http://schemas.microsoft.com/office/powerpoint/2010/main" val="369687175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accel="50000" decel="5000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nodeType="after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47" presetClass="entr" presetSubtype="0" fill="hold" grpId="0" nodeType="click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anim calcmode="lin" valueType="num">
                                      <p:cBhvr>
                                        <p:cTn id="17" dur="500" fill="hold"/>
                                        <p:tgtEl>
                                          <p:spTgt spid="108"/>
                                        </p:tgtEl>
                                        <p:attrNameLst>
                                          <p:attrName>ppt_x</p:attrName>
                                        </p:attrNameLst>
                                      </p:cBhvr>
                                      <p:tavLst>
                                        <p:tav tm="0">
                                          <p:val>
                                            <p:strVal val="#ppt_x"/>
                                          </p:val>
                                        </p:tav>
                                        <p:tav tm="100000">
                                          <p:val>
                                            <p:strVal val="#ppt_x"/>
                                          </p:val>
                                        </p:tav>
                                      </p:tavLst>
                                    </p:anim>
                                    <p:anim calcmode="lin" valueType="num">
                                      <p:cBhvr>
                                        <p:cTn id="18" dur="500" fill="hold"/>
                                        <p:tgtEl>
                                          <p:spTgt spid="108"/>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110"/>
                                        </p:tgtEl>
                                        <p:attrNameLst>
                                          <p:attrName>style.visibility</p:attrName>
                                        </p:attrNameLst>
                                      </p:cBhvr>
                                      <p:to>
                                        <p:strVal val="visible"/>
                                      </p:to>
                                    </p:set>
                                    <p:animEffect transition="in" filter="fade">
                                      <p:cBhvr>
                                        <p:cTn id="21" dur="500"/>
                                        <p:tgtEl>
                                          <p:spTgt spid="110"/>
                                        </p:tgtEl>
                                      </p:cBhvr>
                                    </p:animEffect>
                                    <p:anim calcmode="lin" valueType="num">
                                      <p:cBhvr>
                                        <p:cTn id="22" dur="500" fill="hold"/>
                                        <p:tgtEl>
                                          <p:spTgt spid="110"/>
                                        </p:tgtEl>
                                        <p:attrNameLst>
                                          <p:attrName>ppt_x</p:attrName>
                                        </p:attrNameLst>
                                      </p:cBhvr>
                                      <p:tavLst>
                                        <p:tav tm="0">
                                          <p:val>
                                            <p:strVal val="#ppt_x"/>
                                          </p:val>
                                        </p:tav>
                                        <p:tav tm="100000">
                                          <p:val>
                                            <p:strVal val="#ppt_x"/>
                                          </p:val>
                                        </p:tav>
                                      </p:tavLst>
                                    </p:anim>
                                    <p:anim calcmode="lin" valueType="num">
                                      <p:cBhvr>
                                        <p:cTn id="23" dur="500" fill="hold"/>
                                        <p:tgtEl>
                                          <p:spTgt spid="110"/>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106"/>
                                        </p:tgtEl>
                                        <p:attrNameLst>
                                          <p:attrName>style.visibility</p:attrName>
                                        </p:attrNameLst>
                                      </p:cBhvr>
                                      <p:to>
                                        <p:strVal val="visible"/>
                                      </p:to>
                                    </p:set>
                                    <p:animEffect transition="in" filter="fade">
                                      <p:cBhvr>
                                        <p:cTn id="26" dur="500"/>
                                        <p:tgtEl>
                                          <p:spTgt spid="106"/>
                                        </p:tgtEl>
                                      </p:cBhvr>
                                    </p:animEffect>
                                    <p:anim calcmode="lin" valueType="num">
                                      <p:cBhvr>
                                        <p:cTn id="27" dur="500" fill="hold"/>
                                        <p:tgtEl>
                                          <p:spTgt spid="106"/>
                                        </p:tgtEl>
                                        <p:attrNameLst>
                                          <p:attrName>ppt_x</p:attrName>
                                        </p:attrNameLst>
                                      </p:cBhvr>
                                      <p:tavLst>
                                        <p:tav tm="0">
                                          <p:val>
                                            <p:strVal val="#ppt_x"/>
                                          </p:val>
                                        </p:tav>
                                        <p:tav tm="100000">
                                          <p:val>
                                            <p:strVal val="#ppt_x"/>
                                          </p:val>
                                        </p:tav>
                                      </p:tavLst>
                                    </p:anim>
                                    <p:anim calcmode="lin" valueType="num">
                                      <p:cBhvr>
                                        <p:cTn id="28" dur="500" fill="hold"/>
                                        <p:tgtEl>
                                          <p:spTgt spid="106"/>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107"/>
                                        </p:tgtEl>
                                        <p:attrNameLst>
                                          <p:attrName>style.visibility</p:attrName>
                                        </p:attrNameLst>
                                      </p:cBhvr>
                                      <p:to>
                                        <p:strVal val="visible"/>
                                      </p:to>
                                    </p:set>
                                    <p:animEffect transition="in" filter="fade">
                                      <p:cBhvr>
                                        <p:cTn id="31" dur="500"/>
                                        <p:tgtEl>
                                          <p:spTgt spid="107"/>
                                        </p:tgtEl>
                                      </p:cBhvr>
                                    </p:animEffect>
                                    <p:anim calcmode="lin" valueType="num">
                                      <p:cBhvr>
                                        <p:cTn id="32" dur="500" fill="hold"/>
                                        <p:tgtEl>
                                          <p:spTgt spid="107"/>
                                        </p:tgtEl>
                                        <p:attrNameLst>
                                          <p:attrName>ppt_x</p:attrName>
                                        </p:attrNameLst>
                                      </p:cBhvr>
                                      <p:tavLst>
                                        <p:tav tm="0">
                                          <p:val>
                                            <p:strVal val="#ppt_x"/>
                                          </p:val>
                                        </p:tav>
                                        <p:tav tm="100000">
                                          <p:val>
                                            <p:strVal val="#ppt_x"/>
                                          </p:val>
                                        </p:tav>
                                      </p:tavLst>
                                    </p:anim>
                                    <p:anim calcmode="lin" valueType="num">
                                      <p:cBhvr>
                                        <p:cTn id="33" dur="500" fill="hold"/>
                                        <p:tgtEl>
                                          <p:spTgt spid="107"/>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105"/>
                                        </p:tgtEl>
                                        <p:attrNameLst>
                                          <p:attrName>style.visibility</p:attrName>
                                        </p:attrNameLst>
                                      </p:cBhvr>
                                      <p:to>
                                        <p:strVal val="visible"/>
                                      </p:to>
                                    </p:set>
                                    <p:animEffect transition="in" filter="fade">
                                      <p:cBhvr>
                                        <p:cTn id="36" dur="500"/>
                                        <p:tgtEl>
                                          <p:spTgt spid="105"/>
                                        </p:tgtEl>
                                      </p:cBhvr>
                                    </p:animEffect>
                                    <p:anim calcmode="lin" valueType="num">
                                      <p:cBhvr>
                                        <p:cTn id="37" dur="500" fill="hold"/>
                                        <p:tgtEl>
                                          <p:spTgt spid="105"/>
                                        </p:tgtEl>
                                        <p:attrNameLst>
                                          <p:attrName>ppt_x</p:attrName>
                                        </p:attrNameLst>
                                      </p:cBhvr>
                                      <p:tavLst>
                                        <p:tav tm="0">
                                          <p:val>
                                            <p:strVal val="#ppt_x"/>
                                          </p:val>
                                        </p:tav>
                                        <p:tav tm="100000">
                                          <p:val>
                                            <p:strVal val="#ppt_x"/>
                                          </p:val>
                                        </p:tav>
                                      </p:tavLst>
                                    </p:anim>
                                    <p:anim calcmode="lin" valueType="num">
                                      <p:cBhvr>
                                        <p:cTn id="38" dur="500" fill="hold"/>
                                        <p:tgtEl>
                                          <p:spTgt spid="105"/>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109"/>
                                        </p:tgtEl>
                                        <p:attrNameLst>
                                          <p:attrName>style.visibility</p:attrName>
                                        </p:attrNameLst>
                                      </p:cBhvr>
                                      <p:to>
                                        <p:strVal val="visible"/>
                                      </p:to>
                                    </p:set>
                                    <p:animEffect transition="in" filter="fade">
                                      <p:cBhvr>
                                        <p:cTn id="41" dur="500"/>
                                        <p:tgtEl>
                                          <p:spTgt spid="109"/>
                                        </p:tgtEl>
                                      </p:cBhvr>
                                    </p:animEffect>
                                    <p:anim calcmode="lin" valueType="num">
                                      <p:cBhvr>
                                        <p:cTn id="42" dur="500" fill="hold"/>
                                        <p:tgtEl>
                                          <p:spTgt spid="109"/>
                                        </p:tgtEl>
                                        <p:attrNameLst>
                                          <p:attrName>ppt_x</p:attrName>
                                        </p:attrNameLst>
                                      </p:cBhvr>
                                      <p:tavLst>
                                        <p:tav tm="0">
                                          <p:val>
                                            <p:strVal val="#ppt_x"/>
                                          </p:val>
                                        </p:tav>
                                        <p:tav tm="100000">
                                          <p:val>
                                            <p:strVal val="#ppt_x"/>
                                          </p:val>
                                        </p:tav>
                                      </p:tavLst>
                                    </p:anim>
                                    <p:anim calcmode="lin" valueType="num">
                                      <p:cBhvr>
                                        <p:cTn id="43" dur="5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2" accel="50000" decel="50000" fill="hold" grpId="0" nodeType="clickEffect">
                                  <p:stCondLst>
                                    <p:cond delay="0"/>
                                  </p:stCondLst>
                                  <p:childTnLst>
                                    <p:set>
                                      <p:cBhvr>
                                        <p:cTn id="47" dur="1" fill="hold">
                                          <p:stCondLst>
                                            <p:cond delay="0"/>
                                          </p:stCondLst>
                                        </p:cTn>
                                        <p:tgtEl>
                                          <p:spTgt spid="88"/>
                                        </p:tgtEl>
                                        <p:attrNameLst>
                                          <p:attrName>style.visibility</p:attrName>
                                        </p:attrNameLst>
                                      </p:cBhvr>
                                      <p:to>
                                        <p:strVal val="visible"/>
                                      </p:to>
                                    </p:set>
                                    <p:anim calcmode="lin" valueType="num">
                                      <p:cBhvr additive="base">
                                        <p:cTn id="48" dur="500" fill="hold"/>
                                        <p:tgtEl>
                                          <p:spTgt spid="88"/>
                                        </p:tgtEl>
                                        <p:attrNameLst>
                                          <p:attrName>ppt_x</p:attrName>
                                        </p:attrNameLst>
                                      </p:cBhvr>
                                      <p:tavLst>
                                        <p:tav tm="0">
                                          <p:val>
                                            <p:strVal val="1+#ppt_w/2"/>
                                          </p:val>
                                        </p:tav>
                                        <p:tav tm="100000">
                                          <p:val>
                                            <p:strVal val="#ppt_x"/>
                                          </p:val>
                                        </p:tav>
                                      </p:tavLst>
                                    </p:anim>
                                    <p:anim calcmode="lin" valueType="num">
                                      <p:cBhvr additive="base">
                                        <p:cTn id="49" dur="500" fill="hold"/>
                                        <p:tgtEl>
                                          <p:spTgt spid="88"/>
                                        </p:tgtEl>
                                        <p:attrNameLst>
                                          <p:attrName>ppt_y</p:attrName>
                                        </p:attrNameLst>
                                      </p:cBhvr>
                                      <p:tavLst>
                                        <p:tav tm="0">
                                          <p:val>
                                            <p:strVal val="#ppt_y"/>
                                          </p:val>
                                        </p:tav>
                                        <p:tav tm="100000">
                                          <p:val>
                                            <p:strVal val="#ppt_y"/>
                                          </p:val>
                                        </p:tav>
                                      </p:tavLst>
                                    </p:anim>
                                  </p:childTnLst>
                                </p:cTn>
                              </p:par>
                            </p:childTnLst>
                          </p:cTn>
                        </p:par>
                        <p:par>
                          <p:cTn id="50" fill="hold" nodeType="afterGroup">
                            <p:stCondLst>
                              <p:cond delay="500"/>
                            </p:stCondLst>
                            <p:childTnLst>
                              <p:par>
                                <p:cTn id="51" presetID="1" presetClass="entr" presetSubtype="0" fill="hold" nodeType="after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0" presetClass="path" presetSubtype="0" accel="50000" decel="50000" fill="hold" grpId="1" nodeType="clickEffect">
                                  <p:stCondLst>
                                    <p:cond delay="0"/>
                                  </p:stCondLst>
                                  <p:childTnLst>
                                    <p:animMotion origin="layout" path="M 4.44444E-6 7.40741E-7 L 0.08888 0.00093 " pathEditMode="relative" rAng="0" ptsTypes="AA">
                                      <p:cBhvr>
                                        <p:cTn id="56" dur="500" fill="hold"/>
                                        <p:tgtEl>
                                          <p:spTgt spid="30"/>
                                        </p:tgtEl>
                                        <p:attrNameLst>
                                          <p:attrName>ppt_x</p:attrName>
                                          <p:attrName>ppt_y</p:attrName>
                                        </p:attrNameLst>
                                      </p:cBhvr>
                                      <p:rCtr x="4400" y="0"/>
                                    </p:animMotion>
                                  </p:childTnLst>
                                </p:cTn>
                              </p:par>
                              <p:par>
                                <p:cTn id="57" presetID="0" presetClass="path" presetSubtype="0" accel="50000" decel="50000" fill="hold" grpId="1" nodeType="withEffect">
                                  <p:stCondLst>
                                    <p:cond delay="0"/>
                                  </p:stCondLst>
                                  <p:childTnLst>
                                    <p:animMotion origin="layout" path="M -0.00035 0.00047 L -0.08993 -2.22222E-6 " pathEditMode="relative" rAng="0" ptsTypes="AA">
                                      <p:cBhvr>
                                        <p:cTn id="58" dur="500" fill="hold"/>
                                        <p:tgtEl>
                                          <p:spTgt spid="88"/>
                                        </p:tgtEl>
                                        <p:attrNameLst>
                                          <p:attrName>ppt_x</p:attrName>
                                          <p:attrName>ppt_y</p:attrName>
                                        </p:attrNameLst>
                                      </p:cBhvr>
                                      <p:rCtr x="-4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8" grpId="1" animBg="1"/>
      <p:bldP spid="30" grpId="0" animBg="1"/>
      <p:bldP spid="30" grpId="1" animBg="1"/>
      <p:bldP spid="105" grpId="0" animBg="1"/>
      <p:bldP spid="106" grpId="0" animBg="1"/>
      <p:bldP spid="107" grpId="0" animBg="1"/>
      <p:bldP spid="108" grpId="0" animBg="1"/>
      <p:bldP spid="109" grpId="0" animBg="1"/>
      <p:bldP spid="1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sz="5294" dirty="0">
                <a:ea typeface="ＭＳ Ｐゴシック" charset="-128"/>
              </a:rPr>
              <a:t>The </a:t>
            </a:r>
            <a:r>
              <a:rPr lang="en-US" altLang="en-US" sz="5294" dirty="0">
                <a:solidFill>
                  <a:schemeClr val="tx1"/>
                </a:solidFill>
                <a:ea typeface="ＭＳ Ｐゴシック" charset="-128"/>
              </a:rPr>
              <a:t>Problem</a:t>
            </a:r>
            <a:r>
              <a:rPr lang="en-US" altLang="en-US" sz="5294" dirty="0">
                <a:ea typeface="ＭＳ Ｐゴシック" charset="-128"/>
              </a:rPr>
              <a:t> of Fair Scheduling</a:t>
            </a:r>
          </a:p>
        </p:txBody>
      </p:sp>
      <p:sp>
        <p:nvSpPr>
          <p:cNvPr id="88" name="Rectangle 87"/>
          <p:cNvSpPr>
            <a:spLocks noChangeArrowheads="1"/>
          </p:cNvSpPr>
          <p:nvPr/>
        </p:nvSpPr>
        <p:spPr bwMode="auto">
          <a:xfrm>
            <a:off x="7994650" y="1868488"/>
            <a:ext cx="793750" cy="374650"/>
          </a:xfrm>
          <a:prstGeom prst="rect">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r>
              <a:rPr lang="en-US" altLang="en-US" sz="1800">
                <a:solidFill>
                  <a:srgbClr val="000000"/>
                </a:solidFill>
                <a:latin typeface="Cambria" panose="02040503050406030204" pitchFamily="18" charset="0"/>
              </a:rPr>
              <a:t>Job 1</a:t>
            </a:r>
          </a:p>
        </p:txBody>
      </p:sp>
      <p:sp>
        <p:nvSpPr>
          <p:cNvPr id="24" name="Rectangle 23"/>
          <p:cNvSpPr>
            <a:spLocks noChangeArrowheads="1"/>
          </p:cNvSpPr>
          <p:nvPr/>
        </p:nvSpPr>
        <p:spPr bwMode="auto">
          <a:xfrm>
            <a:off x="5518150" y="1752601"/>
            <a:ext cx="1479550" cy="569913"/>
          </a:xfrm>
          <a:prstGeom prst="rect">
            <a:avLst/>
          </a:prstGeom>
          <a:gradFill rotWithShape="1">
            <a:gsLst>
              <a:gs pos="0">
                <a:srgbClr val="F0EAF9"/>
              </a:gs>
              <a:gs pos="64999">
                <a:srgbClr val="D9CBEE"/>
              </a:gs>
              <a:gs pos="100000">
                <a:srgbClr val="C9B5E8"/>
              </a:gs>
            </a:gsLst>
            <a:lin ang="5400000" scaled="1"/>
          </a:gradFill>
          <a:ln w="9525">
            <a:solidFill>
              <a:srgbClr val="7D60A0"/>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r>
              <a:rPr lang="en-US" altLang="en-US" sz="2200">
                <a:solidFill>
                  <a:srgbClr val="000000"/>
                </a:solidFill>
                <a:latin typeface="Cambria" panose="02040503050406030204" pitchFamily="18" charset="0"/>
              </a:rPr>
              <a:t>Master</a:t>
            </a:r>
          </a:p>
        </p:txBody>
      </p:sp>
      <p:sp>
        <p:nvSpPr>
          <p:cNvPr id="30" name="Rectangle 29"/>
          <p:cNvSpPr>
            <a:spLocks noChangeArrowheads="1"/>
          </p:cNvSpPr>
          <p:nvPr/>
        </p:nvSpPr>
        <p:spPr bwMode="auto">
          <a:xfrm>
            <a:off x="7178675" y="1865313"/>
            <a:ext cx="795338" cy="374650"/>
          </a:xfrm>
          <a:prstGeom prst="rect">
            <a:avLst/>
          </a:prstGeom>
          <a:gradFill rotWithShape="1">
            <a:gsLst>
              <a:gs pos="0">
                <a:srgbClr val="FF9A99"/>
              </a:gs>
              <a:gs pos="100000">
                <a:srgbClr val="D1403C"/>
              </a:gs>
            </a:gsLst>
            <a:lin ang="5400000"/>
          </a:gradFill>
          <a:ln w="9525">
            <a:solidFill>
              <a:srgbClr val="BE4B48"/>
            </a:solidFill>
            <a:miter lim="800000"/>
            <a:headEnd/>
            <a:tailEnd/>
          </a:ln>
          <a:effectLst>
            <a:outerShdw blurRad="40000" dist="23000" dir="5400000" rotWithShape="0">
              <a:srgbClr val="808080">
                <a:alpha val="34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r>
              <a:rPr lang="en-US" altLang="en-US" sz="1800">
                <a:solidFill>
                  <a:srgbClr val="000000"/>
                </a:solidFill>
                <a:latin typeface="Cambria" panose="02040503050406030204" pitchFamily="18" charset="0"/>
              </a:rPr>
              <a:t>Job 2</a:t>
            </a:r>
          </a:p>
        </p:txBody>
      </p:sp>
      <p:cxnSp>
        <p:nvCxnSpPr>
          <p:cNvPr id="31" name="Straight Connector 30"/>
          <p:cNvCxnSpPr>
            <a:cxnSpLocks noChangeShapeType="1"/>
          </p:cNvCxnSpPr>
          <p:nvPr/>
        </p:nvCxnSpPr>
        <p:spPr bwMode="auto">
          <a:xfrm rot="5400000">
            <a:off x="6984208" y="2051845"/>
            <a:ext cx="376237" cy="3175"/>
          </a:xfrm>
          <a:prstGeom prst="line">
            <a:avLst/>
          </a:prstGeom>
          <a:noFill/>
          <a:ln w="15875">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3" name="Straight Connector 32"/>
          <p:cNvCxnSpPr>
            <a:cxnSpLocks noChangeShapeType="1"/>
          </p:cNvCxnSpPr>
          <p:nvPr/>
        </p:nvCxnSpPr>
        <p:spPr bwMode="auto">
          <a:xfrm>
            <a:off x="7169150" y="1865314"/>
            <a:ext cx="2446338" cy="1587"/>
          </a:xfrm>
          <a:prstGeom prst="line">
            <a:avLst/>
          </a:prstGeom>
          <a:noFill/>
          <a:ln w="15875">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4" name="Straight Connector 33"/>
          <p:cNvCxnSpPr>
            <a:cxnSpLocks noChangeShapeType="1"/>
          </p:cNvCxnSpPr>
          <p:nvPr/>
        </p:nvCxnSpPr>
        <p:spPr bwMode="auto">
          <a:xfrm>
            <a:off x="7173914" y="2239964"/>
            <a:ext cx="2441575" cy="1587"/>
          </a:xfrm>
          <a:prstGeom prst="line">
            <a:avLst/>
          </a:prstGeom>
          <a:noFill/>
          <a:ln w="15875">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5" name="Straight Connector 34"/>
          <p:cNvCxnSpPr>
            <a:cxnSpLocks noChangeShapeType="1"/>
          </p:cNvCxnSpPr>
          <p:nvPr/>
        </p:nvCxnSpPr>
        <p:spPr bwMode="auto">
          <a:xfrm rot="5400000">
            <a:off x="7796213" y="2058988"/>
            <a:ext cx="374650" cy="3175"/>
          </a:xfrm>
          <a:prstGeom prst="line">
            <a:avLst/>
          </a:prstGeom>
          <a:noFill/>
          <a:ln w="15875">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8" name="Straight Connector 37"/>
          <p:cNvCxnSpPr>
            <a:cxnSpLocks noChangeShapeType="1"/>
          </p:cNvCxnSpPr>
          <p:nvPr/>
        </p:nvCxnSpPr>
        <p:spPr bwMode="auto">
          <a:xfrm rot="5400000">
            <a:off x="8610601" y="2058988"/>
            <a:ext cx="374650" cy="3175"/>
          </a:xfrm>
          <a:prstGeom prst="line">
            <a:avLst/>
          </a:prstGeom>
          <a:noFill/>
          <a:ln w="15875">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39" name="Rectangle 38"/>
          <p:cNvSpPr/>
          <p:nvPr/>
        </p:nvSpPr>
        <p:spPr>
          <a:xfrm>
            <a:off x="7148514" y="2217738"/>
            <a:ext cx="2606675" cy="431800"/>
          </a:xfrm>
          <a:prstGeom prst="rect">
            <a:avLst/>
          </a:prstGeom>
          <a:noFill/>
          <a:ln w="9525" cap="flat" cmpd="sng" algn="ctr">
            <a:noFill/>
            <a:prstDash val="solid"/>
          </a:ln>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eaLnBrk="1" hangingPunct="1"/>
            <a:r>
              <a:rPr lang="en-US" altLang="en-US" sz="2200">
                <a:solidFill>
                  <a:srgbClr val="000000"/>
                </a:solidFill>
                <a:latin typeface="Cambria" panose="02040503050406030204" pitchFamily="18" charset="0"/>
              </a:rPr>
              <a:t>Scheduling order</a:t>
            </a:r>
          </a:p>
        </p:txBody>
      </p:sp>
      <p:sp>
        <p:nvSpPr>
          <p:cNvPr id="28" name="Rectangle 27"/>
          <p:cNvSpPr>
            <a:spLocks noChangeArrowheads="1"/>
          </p:cNvSpPr>
          <p:nvPr/>
        </p:nvSpPr>
        <p:spPr bwMode="auto">
          <a:xfrm>
            <a:off x="2743201" y="3975101"/>
            <a:ext cx="1127125" cy="538163"/>
          </a:xfrm>
          <a:prstGeom prst="rect">
            <a:avLst/>
          </a:prstGeom>
          <a:gradFill rotWithShape="1">
            <a:gsLst>
              <a:gs pos="0">
                <a:srgbClr val="F2F2F2"/>
              </a:gs>
              <a:gs pos="64999">
                <a:srgbClr val="D9D9D9"/>
              </a:gs>
              <a:gs pos="100000">
                <a:srgbClr val="BFBFBF"/>
              </a:gs>
            </a:gsLst>
            <a:lin ang="5400000" scaled="1"/>
          </a:gradFill>
          <a:ln w="9525">
            <a:solidFill>
              <a:srgbClr val="7F7F7F"/>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r>
              <a:rPr lang="en-US" altLang="en-US" sz="2200">
                <a:solidFill>
                  <a:srgbClr val="000000"/>
                </a:solidFill>
                <a:latin typeface="Cambria" panose="02040503050406030204" pitchFamily="18" charset="0"/>
              </a:rPr>
              <a:t>Slave</a:t>
            </a:r>
          </a:p>
        </p:txBody>
      </p:sp>
      <p:sp>
        <p:nvSpPr>
          <p:cNvPr id="32" name="Rectangle 31"/>
          <p:cNvSpPr>
            <a:spLocks noChangeArrowheads="1"/>
          </p:cNvSpPr>
          <p:nvPr/>
        </p:nvSpPr>
        <p:spPr bwMode="auto">
          <a:xfrm>
            <a:off x="4011614" y="3975101"/>
            <a:ext cx="1127125" cy="538163"/>
          </a:xfrm>
          <a:prstGeom prst="rect">
            <a:avLst/>
          </a:prstGeom>
          <a:gradFill rotWithShape="1">
            <a:gsLst>
              <a:gs pos="0">
                <a:srgbClr val="F2F2F2"/>
              </a:gs>
              <a:gs pos="64999">
                <a:srgbClr val="D9D9D9"/>
              </a:gs>
              <a:gs pos="100000">
                <a:srgbClr val="BFBFBF"/>
              </a:gs>
            </a:gsLst>
            <a:lin ang="5400000" scaled="1"/>
          </a:gradFill>
          <a:ln w="9525">
            <a:solidFill>
              <a:srgbClr val="7F7F7F"/>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r>
              <a:rPr lang="en-US" altLang="en-US" sz="2200">
                <a:solidFill>
                  <a:srgbClr val="000000"/>
                </a:solidFill>
                <a:latin typeface="Cambria" panose="02040503050406030204" pitchFamily="18" charset="0"/>
              </a:rPr>
              <a:t>Slave</a:t>
            </a:r>
          </a:p>
        </p:txBody>
      </p:sp>
      <p:sp>
        <p:nvSpPr>
          <p:cNvPr id="44" name="Rectangle 43"/>
          <p:cNvSpPr>
            <a:spLocks noChangeArrowheads="1"/>
          </p:cNvSpPr>
          <p:nvPr/>
        </p:nvSpPr>
        <p:spPr bwMode="auto">
          <a:xfrm>
            <a:off x="5280026" y="3975101"/>
            <a:ext cx="1127125" cy="538163"/>
          </a:xfrm>
          <a:prstGeom prst="rect">
            <a:avLst/>
          </a:prstGeom>
          <a:gradFill rotWithShape="1">
            <a:gsLst>
              <a:gs pos="0">
                <a:srgbClr val="F2F2F2"/>
              </a:gs>
              <a:gs pos="64999">
                <a:srgbClr val="D9D9D9"/>
              </a:gs>
              <a:gs pos="100000">
                <a:srgbClr val="BFBFBF"/>
              </a:gs>
            </a:gsLst>
            <a:lin ang="5400000" scaled="1"/>
          </a:gradFill>
          <a:ln w="9525">
            <a:solidFill>
              <a:srgbClr val="7F7F7F"/>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r>
              <a:rPr lang="en-US" altLang="en-US" sz="2200">
                <a:solidFill>
                  <a:srgbClr val="000000"/>
                </a:solidFill>
                <a:latin typeface="Cambria" panose="02040503050406030204" pitchFamily="18" charset="0"/>
              </a:rPr>
              <a:t>Slave</a:t>
            </a:r>
          </a:p>
        </p:txBody>
      </p:sp>
      <p:sp>
        <p:nvSpPr>
          <p:cNvPr id="45" name="Rectangle 44"/>
          <p:cNvSpPr>
            <a:spLocks noChangeArrowheads="1"/>
          </p:cNvSpPr>
          <p:nvPr/>
        </p:nvSpPr>
        <p:spPr bwMode="auto">
          <a:xfrm>
            <a:off x="7815264" y="3975101"/>
            <a:ext cx="1127125" cy="538163"/>
          </a:xfrm>
          <a:prstGeom prst="rect">
            <a:avLst/>
          </a:prstGeom>
          <a:gradFill rotWithShape="1">
            <a:gsLst>
              <a:gs pos="0">
                <a:srgbClr val="F2F2F2"/>
              </a:gs>
              <a:gs pos="64999">
                <a:srgbClr val="D9D9D9"/>
              </a:gs>
              <a:gs pos="100000">
                <a:srgbClr val="BFBFBF"/>
              </a:gs>
            </a:gsLst>
            <a:lin ang="5400000" scaled="1"/>
          </a:gradFill>
          <a:ln w="9525">
            <a:solidFill>
              <a:srgbClr val="7F7F7F"/>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r>
              <a:rPr lang="en-US" altLang="en-US" sz="2200">
                <a:solidFill>
                  <a:srgbClr val="000000"/>
                </a:solidFill>
                <a:latin typeface="Cambria" panose="02040503050406030204" pitchFamily="18" charset="0"/>
              </a:rPr>
              <a:t>Slave</a:t>
            </a:r>
          </a:p>
        </p:txBody>
      </p:sp>
      <p:sp>
        <p:nvSpPr>
          <p:cNvPr id="46" name="Rectangle 45"/>
          <p:cNvSpPr>
            <a:spLocks noChangeArrowheads="1"/>
          </p:cNvSpPr>
          <p:nvPr/>
        </p:nvSpPr>
        <p:spPr bwMode="auto">
          <a:xfrm>
            <a:off x="6546851" y="3975101"/>
            <a:ext cx="1127125" cy="538163"/>
          </a:xfrm>
          <a:prstGeom prst="rect">
            <a:avLst/>
          </a:prstGeom>
          <a:gradFill rotWithShape="1">
            <a:gsLst>
              <a:gs pos="0">
                <a:srgbClr val="F2F2F2"/>
              </a:gs>
              <a:gs pos="64999">
                <a:srgbClr val="D9D9D9"/>
              </a:gs>
              <a:gs pos="100000">
                <a:srgbClr val="BFBFBF"/>
              </a:gs>
            </a:gsLst>
            <a:lin ang="5400000" scaled="1"/>
          </a:gradFill>
          <a:ln w="9525">
            <a:solidFill>
              <a:srgbClr val="7F7F7F"/>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r>
              <a:rPr lang="en-US" altLang="en-US" sz="2200">
                <a:solidFill>
                  <a:srgbClr val="000000"/>
                </a:solidFill>
                <a:latin typeface="Cambria" panose="02040503050406030204" pitchFamily="18" charset="0"/>
              </a:rPr>
              <a:t>Slave</a:t>
            </a:r>
          </a:p>
        </p:txBody>
      </p:sp>
      <p:sp>
        <p:nvSpPr>
          <p:cNvPr id="47" name="Rectangle 46"/>
          <p:cNvSpPr>
            <a:spLocks noChangeArrowheads="1"/>
          </p:cNvSpPr>
          <p:nvPr/>
        </p:nvSpPr>
        <p:spPr bwMode="auto">
          <a:xfrm>
            <a:off x="9083676" y="3975101"/>
            <a:ext cx="1127125" cy="538163"/>
          </a:xfrm>
          <a:prstGeom prst="rect">
            <a:avLst/>
          </a:prstGeom>
          <a:gradFill rotWithShape="1">
            <a:gsLst>
              <a:gs pos="0">
                <a:srgbClr val="F2F2F2"/>
              </a:gs>
              <a:gs pos="64999">
                <a:srgbClr val="D9D9D9"/>
              </a:gs>
              <a:gs pos="100000">
                <a:srgbClr val="BFBFBF"/>
              </a:gs>
            </a:gsLst>
            <a:lin ang="5400000" scaled="1"/>
          </a:gradFill>
          <a:ln w="9525">
            <a:solidFill>
              <a:srgbClr val="7F7F7F"/>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r>
              <a:rPr lang="en-US" altLang="en-US" sz="2200">
                <a:solidFill>
                  <a:srgbClr val="000000"/>
                </a:solidFill>
                <a:latin typeface="Cambria" panose="02040503050406030204" pitchFamily="18" charset="0"/>
              </a:rPr>
              <a:t>Slave</a:t>
            </a:r>
          </a:p>
        </p:txBody>
      </p:sp>
      <p:cxnSp>
        <p:nvCxnSpPr>
          <p:cNvPr id="51" name="Straight Connector 50"/>
          <p:cNvCxnSpPr>
            <a:stCxn id="24" idx="2"/>
            <a:endCxn id="28" idx="0"/>
          </p:cNvCxnSpPr>
          <p:nvPr/>
        </p:nvCxnSpPr>
        <p:spPr>
          <a:xfrm rot="5400000">
            <a:off x="3956051" y="1673226"/>
            <a:ext cx="1652587" cy="2951162"/>
          </a:xfrm>
          <a:prstGeom prst="line">
            <a:avLst/>
          </a:prstGeom>
          <a:ln w="254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24" idx="2"/>
            <a:endCxn id="32" idx="0"/>
          </p:cNvCxnSpPr>
          <p:nvPr/>
        </p:nvCxnSpPr>
        <p:spPr>
          <a:xfrm rot="5400000">
            <a:off x="4590257" y="2307432"/>
            <a:ext cx="1652587" cy="1682750"/>
          </a:xfrm>
          <a:prstGeom prst="line">
            <a:avLst/>
          </a:prstGeom>
          <a:ln w="254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24" idx="2"/>
            <a:endCxn id="44" idx="0"/>
          </p:cNvCxnSpPr>
          <p:nvPr/>
        </p:nvCxnSpPr>
        <p:spPr>
          <a:xfrm rot="5400000">
            <a:off x="5224464" y="2941639"/>
            <a:ext cx="1652587" cy="414337"/>
          </a:xfrm>
          <a:prstGeom prst="line">
            <a:avLst/>
          </a:prstGeom>
          <a:ln w="254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24" idx="2"/>
            <a:endCxn id="46" idx="0"/>
          </p:cNvCxnSpPr>
          <p:nvPr/>
        </p:nvCxnSpPr>
        <p:spPr>
          <a:xfrm rot="16200000" flipH="1">
            <a:off x="5857876" y="2722563"/>
            <a:ext cx="1652587" cy="852488"/>
          </a:xfrm>
          <a:prstGeom prst="line">
            <a:avLst/>
          </a:prstGeom>
          <a:ln w="254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24" idx="2"/>
            <a:endCxn id="45" idx="0"/>
          </p:cNvCxnSpPr>
          <p:nvPr/>
        </p:nvCxnSpPr>
        <p:spPr>
          <a:xfrm rot="16200000" flipH="1">
            <a:off x="6492082" y="2088357"/>
            <a:ext cx="1652587" cy="2120900"/>
          </a:xfrm>
          <a:prstGeom prst="line">
            <a:avLst/>
          </a:prstGeom>
          <a:ln w="254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24" idx="2"/>
            <a:endCxn id="47" idx="0"/>
          </p:cNvCxnSpPr>
          <p:nvPr/>
        </p:nvCxnSpPr>
        <p:spPr>
          <a:xfrm rot="16200000" flipH="1">
            <a:off x="7126289" y="1454151"/>
            <a:ext cx="1652587" cy="3389313"/>
          </a:xfrm>
          <a:prstGeom prst="line">
            <a:avLst/>
          </a:prstGeom>
          <a:ln w="254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9" name="Document 68"/>
          <p:cNvSpPr>
            <a:spLocks noChangeArrowheads="1"/>
          </p:cNvSpPr>
          <p:nvPr/>
        </p:nvSpPr>
        <p:spPr bwMode="auto">
          <a:xfrm>
            <a:off x="6970714" y="4589463"/>
            <a:ext cx="280987"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4</a:t>
            </a:r>
          </a:p>
        </p:txBody>
      </p:sp>
      <p:sp>
        <p:nvSpPr>
          <p:cNvPr id="70" name="Document 69"/>
          <p:cNvSpPr>
            <a:spLocks noChangeArrowheads="1"/>
          </p:cNvSpPr>
          <p:nvPr/>
        </p:nvSpPr>
        <p:spPr bwMode="auto">
          <a:xfrm>
            <a:off x="2813051" y="4589463"/>
            <a:ext cx="282575"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2</a:t>
            </a:r>
          </a:p>
        </p:txBody>
      </p:sp>
      <p:sp>
        <p:nvSpPr>
          <p:cNvPr id="72" name="Document 71"/>
          <p:cNvSpPr>
            <a:spLocks noChangeArrowheads="1"/>
          </p:cNvSpPr>
          <p:nvPr/>
        </p:nvSpPr>
        <p:spPr bwMode="auto">
          <a:xfrm>
            <a:off x="6618289" y="4978400"/>
            <a:ext cx="280987" cy="285750"/>
          </a:xfrm>
          <a:prstGeom prst="flowChartDocumen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1</a:t>
            </a:r>
          </a:p>
        </p:txBody>
      </p:sp>
      <p:sp>
        <p:nvSpPr>
          <p:cNvPr id="73" name="Document 72"/>
          <p:cNvSpPr>
            <a:spLocks noChangeArrowheads="1"/>
          </p:cNvSpPr>
          <p:nvPr/>
        </p:nvSpPr>
        <p:spPr bwMode="auto">
          <a:xfrm>
            <a:off x="7886700" y="4978400"/>
            <a:ext cx="280988" cy="285750"/>
          </a:xfrm>
          <a:prstGeom prst="flowChartDocumen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2</a:t>
            </a:r>
          </a:p>
        </p:txBody>
      </p:sp>
      <p:sp>
        <p:nvSpPr>
          <p:cNvPr id="74" name="Document 73"/>
          <p:cNvSpPr>
            <a:spLocks noChangeArrowheads="1"/>
          </p:cNvSpPr>
          <p:nvPr/>
        </p:nvSpPr>
        <p:spPr bwMode="auto">
          <a:xfrm>
            <a:off x="4786314" y="4978400"/>
            <a:ext cx="280987" cy="285750"/>
          </a:xfrm>
          <a:prstGeom prst="flowChartDocumen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2</a:t>
            </a:r>
          </a:p>
        </p:txBody>
      </p:sp>
      <p:sp>
        <p:nvSpPr>
          <p:cNvPr id="76" name="Document 75"/>
          <p:cNvSpPr>
            <a:spLocks noChangeArrowheads="1"/>
          </p:cNvSpPr>
          <p:nvPr/>
        </p:nvSpPr>
        <p:spPr bwMode="auto">
          <a:xfrm>
            <a:off x="6970714" y="4978400"/>
            <a:ext cx="280987" cy="285750"/>
          </a:xfrm>
          <a:prstGeom prst="flowChartDocumen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3</a:t>
            </a:r>
          </a:p>
        </p:txBody>
      </p:sp>
      <p:sp>
        <p:nvSpPr>
          <p:cNvPr id="77" name="Document 76"/>
          <p:cNvSpPr>
            <a:spLocks noChangeArrowheads="1"/>
          </p:cNvSpPr>
          <p:nvPr/>
        </p:nvSpPr>
        <p:spPr bwMode="auto">
          <a:xfrm>
            <a:off x="8589964" y="4589463"/>
            <a:ext cx="282575"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9</a:t>
            </a:r>
          </a:p>
        </p:txBody>
      </p:sp>
      <p:sp>
        <p:nvSpPr>
          <p:cNvPr id="78" name="Document 77"/>
          <p:cNvSpPr>
            <a:spLocks noChangeArrowheads="1"/>
          </p:cNvSpPr>
          <p:nvPr/>
        </p:nvSpPr>
        <p:spPr bwMode="auto">
          <a:xfrm>
            <a:off x="4433889" y="4589463"/>
            <a:ext cx="282575"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5</a:t>
            </a:r>
          </a:p>
        </p:txBody>
      </p:sp>
      <p:sp>
        <p:nvSpPr>
          <p:cNvPr id="79" name="Document 78"/>
          <p:cNvSpPr>
            <a:spLocks noChangeArrowheads="1"/>
          </p:cNvSpPr>
          <p:nvPr/>
        </p:nvSpPr>
        <p:spPr bwMode="auto">
          <a:xfrm>
            <a:off x="5349875" y="4589463"/>
            <a:ext cx="280988"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3</a:t>
            </a:r>
          </a:p>
        </p:txBody>
      </p:sp>
      <p:sp>
        <p:nvSpPr>
          <p:cNvPr id="80" name="Document 79"/>
          <p:cNvSpPr>
            <a:spLocks noChangeArrowheads="1"/>
          </p:cNvSpPr>
          <p:nvPr/>
        </p:nvSpPr>
        <p:spPr bwMode="auto">
          <a:xfrm>
            <a:off x="3165476" y="4589463"/>
            <a:ext cx="282575"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3</a:t>
            </a:r>
          </a:p>
        </p:txBody>
      </p:sp>
      <p:sp>
        <p:nvSpPr>
          <p:cNvPr id="81" name="Document 80"/>
          <p:cNvSpPr>
            <a:spLocks noChangeArrowheads="1"/>
          </p:cNvSpPr>
          <p:nvPr/>
        </p:nvSpPr>
        <p:spPr bwMode="auto">
          <a:xfrm>
            <a:off x="9505951" y="4589463"/>
            <a:ext cx="282575"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6</a:t>
            </a:r>
          </a:p>
        </p:txBody>
      </p:sp>
      <p:sp>
        <p:nvSpPr>
          <p:cNvPr id="82" name="Document 81"/>
          <p:cNvSpPr>
            <a:spLocks noChangeArrowheads="1"/>
          </p:cNvSpPr>
          <p:nvPr/>
        </p:nvSpPr>
        <p:spPr bwMode="auto">
          <a:xfrm>
            <a:off x="8237539" y="4589463"/>
            <a:ext cx="282575"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7</a:t>
            </a:r>
          </a:p>
        </p:txBody>
      </p:sp>
      <p:sp>
        <p:nvSpPr>
          <p:cNvPr id="83" name="Document 82"/>
          <p:cNvSpPr>
            <a:spLocks noChangeArrowheads="1"/>
          </p:cNvSpPr>
          <p:nvPr/>
        </p:nvSpPr>
        <p:spPr bwMode="auto">
          <a:xfrm>
            <a:off x="5702300" y="4589463"/>
            <a:ext cx="280988"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5</a:t>
            </a:r>
          </a:p>
        </p:txBody>
      </p:sp>
      <p:sp>
        <p:nvSpPr>
          <p:cNvPr id="84" name="Document 83"/>
          <p:cNvSpPr>
            <a:spLocks noChangeArrowheads="1"/>
          </p:cNvSpPr>
          <p:nvPr/>
        </p:nvSpPr>
        <p:spPr bwMode="auto">
          <a:xfrm>
            <a:off x="3517901" y="4589463"/>
            <a:ext cx="282575"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6</a:t>
            </a:r>
          </a:p>
        </p:txBody>
      </p:sp>
      <p:sp>
        <p:nvSpPr>
          <p:cNvPr id="85" name="Document 84"/>
          <p:cNvSpPr>
            <a:spLocks noChangeArrowheads="1"/>
          </p:cNvSpPr>
          <p:nvPr/>
        </p:nvSpPr>
        <p:spPr bwMode="auto">
          <a:xfrm>
            <a:off x="7323139" y="4589463"/>
            <a:ext cx="280987"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9</a:t>
            </a:r>
          </a:p>
        </p:txBody>
      </p:sp>
      <p:sp>
        <p:nvSpPr>
          <p:cNvPr id="86" name="Document 85"/>
          <p:cNvSpPr>
            <a:spLocks noChangeArrowheads="1"/>
          </p:cNvSpPr>
          <p:nvPr/>
        </p:nvSpPr>
        <p:spPr bwMode="auto">
          <a:xfrm>
            <a:off x="9153526" y="4589463"/>
            <a:ext cx="282575"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4</a:t>
            </a:r>
          </a:p>
        </p:txBody>
      </p:sp>
      <p:sp>
        <p:nvSpPr>
          <p:cNvPr id="95" name="Document 94"/>
          <p:cNvSpPr>
            <a:spLocks noChangeArrowheads="1"/>
          </p:cNvSpPr>
          <p:nvPr/>
        </p:nvSpPr>
        <p:spPr bwMode="auto">
          <a:xfrm>
            <a:off x="6054725" y="4589463"/>
            <a:ext cx="280988"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8</a:t>
            </a:r>
          </a:p>
        </p:txBody>
      </p:sp>
      <p:sp>
        <p:nvSpPr>
          <p:cNvPr id="96" name="Document 95"/>
          <p:cNvSpPr>
            <a:spLocks noChangeArrowheads="1"/>
          </p:cNvSpPr>
          <p:nvPr/>
        </p:nvSpPr>
        <p:spPr bwMode="auto">
          <a:xfrm>
            <a:off x="9858376" y="4589463"/>
            <a:ext cx="282575"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7</a:t>
            </a:r>
          </a:p>
        </p:txBody>
      </p:sp>
      <p:sp>
        <p:nvSpPr>
          <p:cNvPr id="97" name="Document 96"/>
          <p:cNvSpPr>
            <a:spLocks noChangeArrowheads="1"/>
          </p:cNvSpPr>
          <p:nvPr/>
        </p:nvSpPr>
        <p:spPr bwMode="auto">
          <a:xfrm>
            <a:off x="4786314" y="4589463"/>
            <a:ext cx="280987"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8</a:t>
            </a:r>
          </a:p>
        </p:txBody>
      </p:sp>
      <p:sp>
        <p:nvSpPr>
          <p:cNvPr id="98" name="Document 97"/>
          <p:cNvSpPr>
            <a:spLocks noChangeArrowheads="1"/>
          </p:cNvSpPr>
          <p:nvPr/>
        </p:nvSpPr>
        <p:spPr bwMode="auto">
          <a:xfrm>
            <a:off x="4081464" y="4589463"/>
            <a:ext cx="282575"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2</a:t>
            </a:r>
          </a:p>
        </p:txBody>
      </p:sp>
      <p:sp>
        <p:nvSpPr>
          <p:cNvPr id="99" name="Document 98"/>
          <p:cNvSpPr>
            <a:spLocks noChangeArrowheads="1"/>
          </p:cNvSpPr>
          <p:nvPr/>
        </p:nvSpPr>
        <p:spPr bwMode="auto">
          <a:xfrm>
            <a:off x="6618289" y="4589463"/>
            <a:ext cx="280987"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1</a:t>
            </a:r>
          </a:p>
        </p:txBody>
      </p:sp>
      <p:sp>
        <p:nvSpPr>
          <p:cNvPr id="100" name="Document 99"/>
          <p:cNvSpPr>
            <a:spLocks noChangeArrowheads="1"/>
          </p:cNvSpPr>
          <p:nvPr/>
        </p:nvSpPr>
        <p:spPr bwMode="auto">
          <a:xfrm>
            <a:off x="7886700" y="4589463"/>
            <a:ext cx="280988"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1</a:t>
            </a:r>
          </a:p>
        </p:txBody>
      </p:sp>
      <p:sp>
        <p:nvSpPr>
          <p:cNvPr id="105" name="Rounded Rectangle 104"/>
          <p:cNvSpPr>
            <a:spLocks noChangeArrowheads="1"/>
          </p:cNvSpPr>
          <p:nvPr/>
        </p:nvSpPr>
        <p:spPr bwMode="auto">
          <a:xfrm>
            <a:off x="2884488" y="3733800"/>
            <a:ext cx="844550" cy="357188"/>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lIns="0" rIns="0" anchor="ctr"/>
          <a:lstStyle/>
          <a:p>
            <a:pPr algn="ctr">
              <a:defRPr/>
            </a:pPr>
            <a:r>
              <a:rPr lang="en-US" kern="0" dirty="0">
                <a:solidFill>
                  <a:sysClr val="windowText" lastClr="000000"/>
                </a:solidFill>
                <a:cs typeface="Cambria"/>
              </a:rPr>
              <a:t>Task 2</a:t>
            </a:r>
          </a:p>
        </p:txBody>
      </p:sp>
      <p:sp>
        <p:nvSpPr>
          <p:cNvPr id="106" name="Rounded Rectangle 105"/>
          <p:cNvSpPr>
            <a:spLocks noChangeArrowheads="1"/>
          </p:cNvSpPr>
          <p:nvPr/>
        </p:nvSpPr>
        <p:spPr bwMode="auto">
          <a:xfrm>
            <a:off x="4152900" y="3733800"/>
            <a:ext cx="844550" cy="357188"/>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lIns="0" rIns="0" anchor="ctr"/>
          <a:lstStyle/>
          <a:p>
            <a:pPr algn="ctr">
              <a:defRPr/>
            </a:pPr>
            <a:r>
              <a:rPr lang="en-US" kern="0" dirty="0">
                <a:solidFill>
                  <a:sysClr val="windowText" lastClr="000000"/>
                </a:solidFill>
                <a:cs typeface="Cambria"/>
              </a:rPr>
              <a:t>Task 5</a:t>
            </a:r>
          </a:p>
        </p:txBody>
      </p:sp>
      <p:sp>
        <p:nvSpPr>
          <p:cNvPr id="107" name="Rounded Rectangle 106"/>
          <p:cNvSpPr>
            <a:spLocks noChangeArrowheads="1"/>
          </p:cNvSpPr>
          <p:nvPr/>
        </p:nvSpPr>
        <p:spPr bwMode="auto">
          <a:xfrm>
            <a:off x="5419725" y="3735389"/>
            <a:ext cx="846138" cy="357187"/>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lIns="0" rIns="0" anchor="ctr"/>
          <a:lstStyle/>
          <a:p>
            <a:pPr algn="ctr">
              <a:defRPr/>
            </a:pPr>
            <a:r>
              <a:rPr lang="en-US" kern="0" dirty="0">
                <a:solidFill>
                  <a:sysClr val="windowText" lastClr="000000"/>
                </a:solidFill>
                <a:cs typeface="Cambria"/>
              </a:rPr>
              <a:t>Task 3</a:t>
            </a:r>
          </a:p>
        </p:txBody>
      </p:sp>
      <p:sp>
        <p:nvSpPr>
          <p:cNvPr id="108" name="Rounded Rectangle 107"/>
          <p:cNvSpPr>
            <a:spLocks noChangeArrowheads="1"/>
          </p:cNvSpPr>
          <p:nvPr/>
        </p:nvSpPr>
        <p:spPr bwMode="auto">
          <a:xfrm>
            <a:off x="6688139" y="3733800"/>
            <a:ext cx="846137" cy="357188"/>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lIns="0" rIns="0" anchor="ctr"/>
          <a:lstStyle/>
          <a:p>
            <a:pPr algn="ctr">
              <a:defRPr/>
            </a:pPr>
            <a:r>
              <a:rPr lang="en-US" kern="0" dirty="0">
                <a:solidFill>
                  <a:sysClr val="windowText" lastClr="000000"/>
                </a:solidFill>
                <a:cs typeface="Cambria"/>
              </a:rPr>
              <a:t>Task 1</a:t>
            </a:r>
          </a:p>
        </p:txBody>
      </p:sp>
      <p:sp>
        <p:nvSpPr>
          <p:cNvPr id="26674" name="TextBox 119"/>
          <p:cNvSpPr txBox="1">
            <a:spLocks noChangeArrowheads="1"/>
          </p:cNvSpPr>
          <p:nvPr/>
        </p:nvSpPr>
        <p:spPr bwMode="auto">
          <a:xfrm>
            <a:off x="1905001" y="4527550"/>
            <a:ext cx="830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eaLnBrk="1" hangingPunct="1"/>
            <a:r>
              <a:rPr lang="en-US" altLang="en-US" sz="1800" b="1">
                <a:solidFill>
                  <a:schemeClr val="accent1"/>
                </a:solidFill>
                <a:latin typeface="Cambria" panose="02040503050406030204" pitchFamily="18" charset="0"/>
              </a:rPr>
              <a:t>File 1:</a:t>
            </a:r>
          </a:p>
        </p:txBody>
      </p:sp>
      <p:sp>
        <p:nvSpPr>
          <p:cNvPr id="26675" name="TextBox 120"/>
          <p:cNvSpPr txBox="1">
            <a:spLocks noChangeArrowheads="1"/>
          </p:cNvSpPr>
          <p:nvPr/>
        </p:nvSpPr>
        <p:spPr bwMode="auto">
          <a:xfrm>
            <a:off x="1905001" y="4927600"/>
            <a:ext cx="830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eaLnBrk="1" hangingPunct="1"/>
            <a:r>
              <a:rPr lang="en-US" altLang="en-US" sz="1800" b="1">
                <a:solidFill>
                  <a:schemeClr val="accent2"/>
                </a:solidFill>
                <a:latin typeface="Cambria" panose="02040503050406030204" pitchFamily="18" charset="0"/>
              </a:rPr>
              <a:t>File 2:</a:t>
            </a:r>
          </a:p>
        </p:txBody>
      </p:sp>
      <p:sp>
        <p:nvSpPr>
          <p:cNvPr id="56" name="Rounded Rectangle 55"/>
          <p:cNvSpPr>
            <a:spLocks noChangeArrowheads="1"/>
          </p:cNvSpPr>
          <p:nvPr/>
        </p:nvSpPr>
        <p:spPr bwMode="auto">
          <a:xfrm>
            <a:off x="5421314" y="3733800"/>
            <a:ext cx="846137" cy="357188"/>
          </a:xfrm>
          <a:prstGeom prst="roundRect">
            <a:avLst>
              <a:gd name="adj" fmla="val 16667"/>
            </a:avLst>
          </a:prstGeom>
          <a:gradFill rotWithShape="1">
            <a:gsLst>
              <a:gs pos="0">
                <a:srgbClr val="FF9A99"/>
              </a:gs>
              <a:gs pos="100000">
                <a:srgbClr val="D1403C"/>
              </a:gs>
            </a:gsLst>
            <a:lin ang="5400000"/>
          </a:gradFill>
          <a:ln w="9525">
            <a:solidFill>
              <a:srgbClr val="BE4B48"/>
            </a:solidFill>
            <a:round/>
            <a:headEnd/>
            <a:tailEnd/>
          </a:ln>
          <a:effectLst>
            <a:outerShdw blurRad="40000" dist="23000" dir="5400000" rotWithShape="0">
              <a:srgbClr val="808080">
                <a:alpha val="34999"/>
              </a:srgbClr>
            </a:outerShdw>
          </a:effectLst>
        </p:spPr>
        <p:txBody>
          <a:bodyPr lIns="0" rIns="0" anchor="ctr"/>
          <a:lstStyle/>
          <a:p>
            <a:pPr algn="ctr">
              <a:defRPr/>
            </a:pPr>
            <a:r>
              <a:rPr lang="en-US" kern="0" dirty="0">
                <a:solidFill>
                  <a:sysClr val="windowText" lastClr="000000"/>
                </a:solidFill>
                <a:cs typeface="Cambria"/>
              </a:rPr>
              <a:t>Task 1</a:t>
            </a:r>
          </a:p>
        </p:txBody>
      </p:sp>
      <p:sp>
        <p:nvSpPr>
          <p:cNvPr id="57" name="Rounded Rectangle 56"/>
          <p:cNvSpPr>
            <a:spLocks noChangeArrowheads="1"/>
          </p:cNvSpPr>
          <p:nvPr/>
        </p:nvSpPr>
        <p:spPr bwMode="auto">
          <a:xfrm>
            <a:off x="7956550" y="3738564"/>
            <a:ext cx="846138" cy="357187"/>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lIns="0" rIns="0" anchor="ctr"/>
          <a:lstStyle/>
          <a:p>
            <a:pPr algn="ctr">
              <a:defRPr/>
            </a:pPr>
            <a:r>
              <a:rPr lang="en-US" kern="0" dirty="0">
                <a:solidFill>
                  <a:sysClr val="windowText" lastClr="000000"/>
                </a:solidFill>
                <a:cs typeface="Cambria"/>
              </a:rPr>
              <a:t>Task 7</a:t>
            </a:r>
          </a:p>
        </p:txBody>
      </p:sp>
      <p:sp>
        <p:nvSpPr>
          <p:cNvPr id="58" name="Rounded Rectangle 57"/>
          <p:cNvSpPr>
            <a:spLocks noChangeArrowheads="1"/>
          </p:cNvSpPr>
          <p:nvPr/>
        </p:nvSpPr>
        <p:spPr bwMode="auto">
          <a:xfrm>
            <a:off x="7958139" y="3736975"/>
            <a:ext cx="846137" cy="355600"/>
          </a:xfrm>
          <a:prstGeom prst="roundRect">
            <a:avLst>
              <a:gd name="adj" fmla="val 16667"/>
            </a:avLst>
          </a:prstGeom>
          <a:gradFill rotWithShape="1">
            <a:gsLst>
              <a:gs pos="0">
                <a:srgbClr val="FF9A99"/>
              </a:gs>
              <a:gs pos="100000">
                <a:srgbClr val="D1403C"/>
              </a:gs>
            </a:gsLst>
            <a:lin ang="5400000"/>
          </a:gradFill>
          <a:ln w="9525">
            <a:solidFill>
              <a:srgbClr val="BE4B48"/>
            </a:solidFill>
            <a:round/>
            <a:headEnd/>
            <a:tailEnd/>
          </a:ln>
          <a:effectLst>
            <a:outerShdw blurRad="40000" dist="23000" dir="5400000" rotWithShape="0">
              <a:srgbClr val="808080">
                <a:alpha val="34999"/>
              </a:srgbClr>
            </a:outerShdw>
          </a:effectLst>
        </p:spPr>
        <p:txBody>
          <a:bodyPr lIns="0" rIns="0" anchor="ctr"/>
          <a:lstStyle/>
          <a:p>
            <a:pPr algn="ctr">
              <a:defRPr/>
            </a:pPr>
            <a:r>
              <a:rPr lang="en-US" kern="0" dirty="0">
                <a:solidFill>
                  <a:sysClr val="windowText" lastClr="000000"/>
                </a:solidFill>
                <a:cs typeface="Cambria"/>
              </a:rPr>
              <a:t>Task 2</a:t>
            </a:r>
          </a:p>
        </p:txBody>
      </p:sp>
      <p:sp>
        <p:nvSpPr>
          <p:cNvPr id="60" name="Rounded Rectangle 59"/>
          <p:cNvSpPr>
            <a:spLocks noChangeArrowheads="1"/>
          </p:cNvSpPr>
          <p:nvPr/>
        </p:nvSpPr>
        <p:spPr bwMode="auto">
          <a:xfrm>
            <a:off x="9231314" y="3732214"/>
            <a:ext cx="846137" cy="357187"/>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lIns="0" rIns="0" anchor="ctr"/>
          <a:lstStyle/>
          <a:p>
            <a:pPr algn="ctr">
              <a:defRPr/>
            </a:pPr>
            <a:r>
              <a:rPr lang="en-US" kern="0" dirty="0">
                <a:solidFill>
                  <a:sysClr val="windowText" lastClr="000000"/>
                </a:solidFill>
                <a:cs typeface="Cambria"/>
              </a:rPr>
              <a:t>Task 4</a:t>
            </a:r>
          </a:p>
        </p:txBody>
      </p:sp>
      <p:sp>
        <p:nvSpPr>
          <p:cNvPr id="61" name="Rounded Rectangle 60"/>
          <p:cNvSpPr>
            <a:spLocks noChangeArrowheads="1"/>
          </p:cNvSpPr>
          <p:nvPr/>
        </p:nvSpPr>
        <p:spPr bwMode="auto">
          <a:xfrm>
            <a:off x="9232900" y="3732214"/>
            <a:ext cx="844550" cy="357187"/>
          </a:xfrm>
          <a:prstGeom prst="roundRect">
            <a:avLst>
              <a:gd name="adj" fmla="val 16667"/>
            </a:avLst>
          </a:prstGeom>
          <a:gradFill rotWithShape="1">
            <a:gsLst>
              <a:gs pos="0">
                <a:srgbClr val="FF9A99"/>
              </a:gs>
              <a:gs pos="100000">
                <a:srgbClr val="D1403C"/>
              </a:gs>
            </a:gsLst>
            <a:lin ang="5400000"/>
          </a:gradFill>
          <a:ln w="9525">
            <a:solidFill>
              <a:srgbClr val="BE4B48"/>
            </a:solidFill>
            <a:round/>
            <a:headEnd/>
            <a:tailEnd/>
          </a:ln>
          <a:effectLst>
            <a:outerShdw blurRad="40000" dist="23000" dir="5400000" rotWithShape="0">
              <a:srgbClr val="808080">
                <a:alpha val="34999"/>
              </a:srgbClr>
            </a:outerShdw>
          </a:effectLst>
        </p:spPr>
        <p:txBody>
          <a:bodyPr lIns="0" rIns="0" anchor="ctr"/>
          <a:lstStyle/>
          <a:p>
            <a:pPr algn="ctr">
              <a:defRPr/>
            </a:pPr>
            <a:r>
              <a:rPr lang="en-US" kern="0" dirty="0">
                <a:solidFill>
                  <a:sysClr val="windowText" lastClr="000000"/>
                </a:solidFill>
                <a:cs typeface="Cambria"/>
              </a:rPr>
              <a:t>Task 3</a:t>
            </a:r>
          </a:p>
        </p:txBody>
      </p:sp>
      <p:cxnSp>
        <p:nvCxnSpPr>
          <p:cNvPr id="64" name="Straight Arrow Connector 63"/>
          <p:cNvCxnSpPr>
            <a:cxnSpLocks noChangeShapeType="1"/>
            <a:stCxn id="71" idx="0"/>
          </p:cNvCxnSpPr>
          <p:nvPr/>
        </p:nvCxnSpPr>
        <p:spPr bwMode="auto">
          <a:xfrm rot="5400000" flipH="1" flipV="1">
            <a:off x="4410075" y="3902075"/>
            <a:ext cx="889000" cy="1263650"/>
          </a:xfrm>
          <a:prstGeom prst="straightConnector1">
            <a:avLst/>
          </a:prstGeom>
          <a:noFill/>
          <a:ln w="34925">
            <a:solidFill>
              <a:srgbClr val="CC0000"/>
            </a:solidFill>
            <a:round/>
            <a:headEnd/>
            <a:tailEnd type="triangle" w="lg" len="lg"/>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7" name="Straight Arrow Connector 66"/>
          <p:cNvCxnSpPr>
            <a:cxnSpLocks noChangeShapeType="1"/>
            <a:stCxn id="75" idx="0"/>
          </p:cNvCxnSpPr>
          <p:nvPr/>
        </p:nvCxnSpPr>
        <p:spPr bwMode="auto">
          <a:xfrm rot="5400000" flipH="1" flipV="1">
            <a:off x="8377238" y="4090988"/>
            <a:ext cx="889000" cy="885825"/>
          </a:xfrm>
          <a:prstGeom prst="straightConnector1">
            <a:avLst/>
          </a:prstGeom>
          <a:noFill/>
          <a:ln w="34925">
            <a:solidFill>
              <a:srgbClr val="CC0000"/>
            </a:solidFill>
            <a:round/>
            <a:headEnd/>
            <a:tailEnd type="triangle" w="lg" len="lg"/>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87" name="Content Placeholder 2"/>
          <p:cNvSpPr txBox="1">
            <a:spLocks/>
          </p:cNvSpPr>
          <p:nvPr/>
        </p:nvSpPr>
        <p:spPr>
          <a:xfrm>
            <a:off x="1981200" y="5410200"/>
            <a:ext cx="8229600" cy="914400"/>
          </a:xfrm>
          <a:prstGeom prst="rect">
            <a:avLst/>
          </a:prstGeom>
        </p:spPr>
        <p:txBody>
          <a:bodyPr>
            <a:normAutofit/>
          </a:bodyPr>
          <a:lstStyle/>
          <a:p>
            <a:pPr marL="342900" indent="-342900" algn="ctr" defTabSz="457200">
              <a:spcBef>
                <a:spcPct val="20000"/>
              </a:spcBef>
              <a:defRPr/>
            </a:pPr>
            <a:r>
              <a:rPr lang="en-US" sz="2800" dirty="0">
                <a:solidFill>
                  <a:srgbClr val="3366FF"/>
                </a:solidFill>
              </a:rPr>
              <a:t>Problem: Fair decision hurts locality</a:t>
            </a:r>
          </a:p>
        </p:txBody>
      </p:sp>
      <p:sp>
        <p:nvSpPr>
          <p:cNvPr id="89" name="Content Placeholder 2"/>
          <p:cNvSpPr txBox="1">
            <a:spLocks/>
          </p:cNvSpPr>
          <p:nvPr/>
        </p:nvSpPr>
        <p:spPr>
          <a:xfrm>
            <a:off x="1905000" y="5943600"/>
            <a:ext cx="8458200" cy="914400"/>
          </a:xfrm>
          <a:prstGeom prst="rect">
            <a:avLst/>
          </a:prstGeom>
        </p:spPr>
        <p:txBody>
          <a:bodyPr>
            <a:normAutofit/>
          </a:bodyPr>
          <a:lstStyle/>
          <a:p>
            <a:pPr marL="342900" indent="-342900" algn="ctr" defTabSz="457200">
              <a:spcBef>
                <a:spcPct val="20000"/>
              </a:spcBef>
              <a:defRPr/>
            </a:pPr>
            <a:r>
              <a:rPr lang="en-US" sz="2800" dirty="0">
                <a:solidFill>
                  <a:srgbClr val="3366FF"/>
                </a:solidFill>
              </a:rPr>
              <a:t>Especially bad for jobs with small input files</a:t>
            </a:r>
          </a:p>
        </p:txBody>
      </p:sp>
      <p:sp>
        <p:nvSpPr>
          <p:cNvPr id="71" name="Document 70"/>
          <p:cNvSpPr>
            <a:spLocks noChangeArrowheads="1"/>
          </p:cNvSpPr>
          <p:nvPr/>
        </p:nvSpPr>
        <p:spPr bwMode="auto">
          <a:xfrm>
            <a:off x="4081464" y="4978400"/>
            <a:ext cx="282575" cy="285750"/>
          </a:xfrm>
          <a:prstGeom prst="flowChartDocumen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1</a:t>
            </a:r>
          </a:p>
        </p:txBody>
      </p:sp>
      <p:sp>
        <p:nvSpPr>
          <p:cNvPr id="75" name="Document 74"/>
          <p:cNvSpPr>
            <a:spLocks noChangeArrowheads="1"/>
          </p:cNvSpPr>
          <p:nvPr/>
        </p:nvSpPr>
        <p:spPr bwMode="auto">
          <a:xfrm>
            <a:off x="8237539" y="4978400"/>
            <a:ext cx="282575" cy="285750"/>
          </a:xfrm>
          <a:prstGeom prst="flowChartDocumen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3</a:t>
            </a:r>
          </a:p>
        </p:txBody>
      </p:sp>
    </p:spTree>
    <p:extLst>
      <p:ext uri="{BB962C8B-B14F-4D97-AF65-F5344CB8AC3E}">
        <p14:creationId xmlns:p14="http://schemas.microsoft.com/office/powerpoint/2010/main" val="18383940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xit" presetSubtype="0" fill="hold" grpId="0" nodeType="withEffect">
                                  <p:stCondLst>
                                    <p:cond delay="0"/>
                                  </p:stCondLst>
                                  <p:childTnLst>
                                    <p:animEffect transition="out" filter="dissolve">
                                      <p:cBhvr>
                                        <p:cTn id="6" dur="500"/>
                                        <p:tgtEl>
                                          <p:spTgt spid="107"/>
                                        </p:tgtEl>
                                      </p:cBhvr>
                                    </p:animEffect>
                                    <p:set>
                                      <p:cBhvr>
                                        <p:cTn id="7" dur="1" fill="hold">
                                          <p:stCondLst>
                                            <p:cond delay="499"/>
                                          </p:stCondLst>
                                        </p:cTn>
                                        <p:tgtEl>
                                          <p:spTgt spid="107"/>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anim calcmode="lin" valueType="num">
                                      <p:cBhvr>
                                        <p:cTn id="13" dur="500" fill="hold"/>
                                        <p:tgtEl>
                                          <p:spTgt spid="56"/>
                                        </p:tgtEl>
                                        <p:attrNameLst>
                                          <p:attrName>ppt_x</p:attrName>
                                        </p:attrNameLst>
                                      </p:cBhvr>
                                      <p:tavLst>
                                        <p:tav tm="0">
                                          <p:val>
                                            <p:strVal val="#ppt_x"/>
                                          </p:val>
                                        </p:tav>
                                        <p:tav tm="100000">
                                          <p:val>
                                            <p:strVal val="#ppt_x"/>
                                          </p:val>
                                        </p:tav>
                                      </p:tavLst>
                                    </p:anim>
                                    <p:anim calcmode="lin" valueType="num">
                                      <p:cBhvr>
                                        <p:cTn id="14" dur="5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xit" presetSubtype="0" fill="hold" grpId="0" nodeType="clickEffect">
                                  <p:stCondLst>
                                    <p:cond delay="0"/>
                                  </p:stCondLst>
                                  <p:childTnLst>
                                    <p:animEffect transition="out" filter="dissolve">
                                      <p:cBhvr>
                                        <p:cTn id="22" dur="500"/>
                                        <p:tgtEl>
                                          <p:spTgt spid="57"/>
                                        </p:tgtEl>
                                      </p:cBhvr>
                                    </p:animEffect>
                                    <p:set>
                                      <p:cBhvr>
                                        <p:cTn id="23" dur="1" fill="hold">
                                          <p:stCondLst>
                                            <p:cond delay="499"/>
                                          </p:stCondLst>
                                        </p:cTn>
                                        <p:tgtEl>
                                          <p:spTgt spid="57"/>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anim calcmode="lin" valueType="num">
                                      <p:cBhvr>
                                        <p:cTn id="29" dur="500" fill="hold"/>
                                        <p:tgtEl>
                                          <p:spTgt spid="58"/>
                                        </p:tgtEl>
                                        <p:attrNameLst>
                                          <p:attrName>ppt_x</p:attrName>
                                        </p:attrNameLst>
                                      </p:cBhvr>
                                      <p:tavLst>
                                        <p:tav tm="0">
                                          <p:val>
                                            <p:strVal val="#ppt_x"/>
                                          </p:val>
                                        </p:tav>
                                        <p:tav tm="100000">
                                          <p:val>
                                            <p:strVal val="#ppt_x"/>
                                          </p:val>
                                        </p:tav>
                                      </p:tavLst>
                                    </p:anim>
                                    <p:anim calcmode="lin" valueType="num">
                                      <p:cBhvr>
                                        <p:cTn id="30" dur="5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xit" presetSubtype="0" fill="hold" grpId="0" nodeType="clickEffect">
                                  <p:stCondLst>
                                    <p:cond delay="0"/>
                                  </p:stCondLst>
                                  <p:childTnLst>
                                    <p:animEffect transition="out" filter="dissolve">
                                      <p:cBhvr>
                                        <p:cTn id="34" dur="500"/>
                                        <p:tgtEl>
                                          <p:spTgt spid="60"/>
                                        </p:tgtEl>
                                      </p:cBhvr>
                                    </p:animEffect>
                                    <p:set>
                                      <p:cBhvr>
                                        <p:cTn id="35" dur="1" fill="hold">
                                          <p:stCondLst>
                                            <p:cond delay="499"/>
                                          </p:stCondLst>
                                        </p:cTn>
                                        <p:tgtEl>
                                          <p:spTgt spid="60"/>
                                        </p:tgtEl>
                                        <p:attrNameLst>
                                          <p:attrName>style.visibility</p:attrName>
                                        </p:attrNameLst>
                                      </p:cBhvr>
                                      <p:to>
                                        <p:strVal val="hidden"/>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47" presetClass="entr" presetSubtype="0" fill="hold" grpId="0" nodeType="click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anim calcmode="lin" valueType="num">
                                      <p:cBhvr>
                                        <p:cTn id="41" dur="500" fill="hold"/>
                                        <p:tgtEl>
                                          <p:spTgt spid="61"/>
                                        </p:tgtEl>
                                        <p:attrNameLst>
                                          <p:attrName>ppt_x</p:attrName>
                                        </p:attrNameLst>
                                      </p:cBhvr>
                                      <p:tavLst>
                                        <p:tav tm="0">
                                          <p:val>
                                            <p:strVal val="#ppt_x"/>
                                          </p:val>
                                        </p:tav>
                                        <p:tav tm="100000">
                                          <p:val>
                                            <p:strVal val="#ppt_x"/>
                                          </p:val>
                                        </p:tav>
                                      </p:tavLst>
                                    </p:anim>
                                    <p:anim calcmode="lin" valueType="num">
                                      <p:cBhvr>
                                        <p:cTn id="42" dur="5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7">
                                            <p:txEl>
                                              <p:pRg st="0" end="0"/>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56" grpId="0" animBg="1"/>
      <p:bldP spid="57" grpId="0" animBg="1"/>
      <p:bldP spid="58" grpId="0" animBg="1"/>
      <p:bldP spid="60" grpId="0" animBg="1"/>
      <p:bldP spid="61" grpId="0" animBg="1"/>
      <p:bldP spid="87" grpId="0" build="allAtOnce"/>
      <p:bldP spid="89" grpId="0"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Straight Connector 65"/>
          <p:cNvCxnSpPr>
            <a:cxnSpLocks noChangeShapeType="1"/>
            <a:stCxn id="22" idx="3"/>
          </p:cNvCxnSpPr>
          <p:nvPr/>
        </p:nvCxnSpPr>
        <p:spPr bwMode="auto">
          <a:xfrm>
            <a:off x="4876800" y="4291014"/>
            <a:ext cx="2286000" cy="22225"/>
          </a:xfrm>
          <a:prstGeom prst="line">
            <a:avLst/>
          </a:prstGeom>
          <a:noFill/>
          <a:ln w="25400">
            <a:solidFill>
              <a:srgbClr val="8064A2"/>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0723" name="Title 1"/>
          <p:cNvSpPr>
            <a:spLocks noGrp="1"/>
          </p:cNvSpPr>
          <p:nvPr>
            <p:ph type="title"/>
          </p:nvPr>
        </p:nvSpPr>
        <p:spPr/>
        <p:txBody>
          <a:bodyPr/>
          <a:lstStyle/>
          <a:p>
            <a:r>
              <a:rPr lang="en-US" altLang="en-US" dirty="0">
                <a:solidFill>
                  <a:schemeClr val="tx1"/>
                </a:solidFill>
                <a:ea typeface="ＭＳ Ｐゴシック" charset="-128"/>
              </a:rPr>
              <a:t>Special Instance: Sticky Slots</a:t>
            </a:r>
          </a:p>
        </p:txBody>
      </p:sp>
      <p:sp>
        <p:nvSpPr>
          <p:cNvPr id="3" name="Content Placeholder 2"/>
          <p:cNvSpPr>
            <a:spLocks noGrp="1"/>
          </p:cNvSpPr>
          <p:nvPr>
            <p:ph idx="4294967295"/>
          </p:nvPr>
        </p:nvSpPr>
        <p:spPr>
          <a:xfrm>
            <a:off x="969963" y="1620910"/>
            <a:ext cx="8229600" cy="2438400"/>
          </a:xfrm>
        </p:spPr>
        <p:txBody>
          <a:bodyPr>
            <a:normAutofit/>
          </a:bodyPr>
          <a:lstStyle/>
          <a:p>
            <a:pPr>
              <a:lnSpc>
                <a:spcPct val="90000"/>
              </a:lnSpc>
            </a:pPr>
            <a:r>
              <a:rPr lang="en-US" altLang="en-US" sz="2500"/>
              <a:t>Under fair sharing, locality can be poor even when all jobs have large input files</a:t>
            </a:r>
          </a:p>
          <a:p>
            <a:pPr>
              <a:lnSpc>
                <a:spcPct val="90000"/>
              </a:lnSpc>
            </a:pPr>
            <a:r>
              <a:rPr lang="en-US" altLang="en-US" sz="2500"/>
              <a:t>Problem: jobs get “stuck” in the same set of task slots</a:t>
            </a:r>
          </a:p>
          <a:p>
            <a:pPr lvl="1">
              <a:lnSpc>
                <a:spcPct val="90000"/>
              </a:lnSpc>
            </a:pPr>
            <a:r>
              <a:rPr lang="en-US" altLang="en-US" sz="2200"/>
              <a:t>When one a task in job </a:t>
            </a:r>
            <a:r>
              <a:rPr lang="en-US" altLang="en-US" sz="2200" i="1"/>
              <a:t>j</a:t>
            </a:r>
            <a:r>
              <a:rPr lang="en-US" altLang="en-US" sz="2200"/>
              <a:t> finishes, the slot it was running in is given back to </a:t>
            </a:r>
            <a:r>
              <a:rPr lang="en-US" altLang="en-US" sz="2200" i="1"/>
              <a:t>j</a:t>
            </a:r>
            <a:r>
              <a:rPr lang="en-US" altLang="en-US" sz="2200"/>
              <a:t>, because </a:t>
            </a:r>
            <a:r>
              <a:rPr lang="en-US" altLang="en-US" sz="2200" i="1"/>
              <a:t>j</a:t>
            </a:r>
            <a:r>
              <a:rPr lang="en-US" altLang="en-US" sz="2200"/>
              <a:t> is below its share</a:t>
            </a:r>
          </a:p>
          <a:p>
            <a:pPr lvl="1">
              <a:lnSpc>
                <a:spcPct val="90000"/>
              </a:lnSpc>
            </a:pPr>
            <a:r>
              <a:rPr lang="en-US" altLang="en-US" sz="2200"/>
              <a:t>Bad because data files are spread out across </a:t>
            </a:r>
            <a:r>
              <a:rPr lang="en-US" altLang="en-US" sz="2200" i="1"/>
              <a:t>all </a:t>
            </a:r>
            <a:r>
              <a:rPr lang="en-US" altLang="en-US" sz="2200"/>
              <a:t>nodes</a:t>
            </a:r>
          </a:p>
        </p:txBody>
      </p:sp>
      <p:graphicFrame>
        <p:nvGraphicFramePr>
          <p:cNvPr id="10" name="Table 9"/>
          <p:cNvGraphicFramePr>
            <a:graphicFrameLocks noGrp="1"/>
          </p:cNvGraphicFramePr>
          <p:nvPr/>
        </p:nvGraphicFramePr>
        <p:xfrm>
          <a:off x="6629401" y="4038600"/>
          <a:ext cx="3352801" cy="1493520"/>
        </p:xfrm>
        <a:graphic>
          <a:graphicData uri="http://schemas.openxmlformats.org/drawingml/2006/table">
            <a:tbl>
              <a:tblPr firstRow="1" bandRow="1">
                <a:effectLst>
                  <a:outerShdw blurRad="50800" dist="38100" dir="2700000">
                    <a:srgbClr val="000000">
                      <a:alpha val="38000"/>
                    </a:srgbClr>
                  </a:outerShdw>
                </a:effectLst>
              </a:tblPr>
              <a:tblGrid>
                <a:gridCol w="1066799">
                  <a:extLst>
                    <a:ext uri="{9D8B030D-6E8A-4147-A177-3AD203B41FA5}">
                      <a16:colId xmlns:a16="http://schemas.microsoft.com/office/drawing/2014/main" val="20000"/>
                    </a:ext>
                  </a:extLst>
                </a:gridCol>
                <a:gridCol w="1143001">
                  <a:extLst>
                    <a:ext uri="{9D8B030D-6E8A-4147-A177-3AD203B41FA5}">
                      <a16:colId xmlns:a16="http://schemas.microsoft.com/office/drawing/2014/main" val="20001"/>
                    </a:ext>
                  </a:extLst>
                </a:gridCol>
                <a:gridCol w="1143001">
                  <a:extLst>
                    <a:ext uri="{9D8B030D-6E8A-4147-A177-3AD203B41FA5}">
                      <a16:colId xmlns:a16="http://schemas.microsoft.com/office/drawing/2014/main" val="20002"/>
                    </a:ext>
                  </a:extLst>
                </a:gridCol>
              </a:tblGrid>
              <a:tr h="450669">
                <a:tc>
                  <a:txBody>
                    <a:bodyPr/>
                    <a:lstStyle>
                      <a:defPPr>
                        <a:defRPr lang="en-US"/>
                      </a:defPPr>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b="0" dirty="0">
                          <a:latin typeface="+mn-lt"/>
                        </a:rPr>
                        <a:t>Job</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4">
                        <a:lumMod val="40000"/>
                        <a:lumOff val="60000"/>
                      </a:schemeClr>
                    </a:solidFill>
                  </a:tcPr>
                </a:tc>
                <a:tc>
                  <a:txBody>
                    <a:bodyPr/>
                    <a:lstStyle>
                      <a:defPPr>
                        <a:defRPr lang="en-US"/>
                      </a:defPPr>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b="0" dirty="0">
                          <a:latin typeface="+mn-lt"/>
                        </a:rPr>
                        <a:t>Fair Share</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4">
                        <a:lumMod val="40000"/>
                        <a:lumOff val="60000"/>
                      </a:schemeClr>
                    </a:solidFill>
                  </a:tcPr>
                </a:tc>
                <a:tc>
                  <a:txBody>
                    <a:bodyPr/>
                    <a:lstStyle>
                      <a:defPPr>
                        <a:defRPr lang="en-US"/>
                      </a:defPPr>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b="0" dirty="0">
                          <a:effectLst/>
                          <a:latin typeface="+mn-lt"/>
                        </a:rPr>
                        <a:t>Running</a:t>
                      </a:r>
                      <a:r>
                        <a:rPr lang="en-US" sz="2000" b="0" baseline="0" dirty="0">
                          <a:effectLst/>
                          <a:latin typeface="+mn-lt"/>
                        </a:rPr>
                        <a:t> Tasks</a:t>
                      </a:r>
                      <a:endParaRPr lang="en-US" sz="2000" b="0" dirty="0">
                        <a:effectLst/>
                        <a:latin typeface="+mn-lt"/>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10000"/>
                  </a:ext>
                </a:extLst>
              </a:tr>
              <a:tr h="254726">
                <a:tc>
                  <a:txBody>
                    <a:bodyPr/>
                    <a:lstStyle>
                      <a:defPPr>
                        <a:defRPr lang="en-US"/>
                      </a:defPPr>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dirty="0">
                          <a:solidFill>
                            <a:srgbClr val="0000FF"/>
                          </a:solidFill>
                          <a:latin typeface="+mn-lt"/>
                        </a:rPr>
                        <a:t>Job 1</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defPPr>
                        <a:defRPr lang="en-US"/>
                      </a:defPPr>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r"/>
                      <a:r>
                        <a:rPr lang="en-US" sz="2000" dirty="0">
                          <a:latin typeface="+mn-lt"/>
                        </a:rPr>
                        <a:t>2</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defPPr>
                        <a:defRPr lang="en-US"/>
                      </a:defPPr>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r"/>
                      <a:r>
                        <a:rPr lang="en-US" sz="2000" dirty="0">
                          <a:latin typeface="+mn-lt"/>
                        </a:rPr>
                        <a:t> 2</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254726">
                <a:tc>
                  <a:txBody>
                    <a:bodyPr/>
                    <a:lstStyle>
                      <a:defPPr>
                        <a:defRPr lang="en-US"/>
                      </a:defPPr>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dirty="0">
                          <a:solidFill>
                            <a:srgbClr val="FF0000"/>
                          </a:solidFill>
                          <a:latin typeface="+mn-lt"/>
                        </a:rPr>
                        <a:t>Job 2</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defPPr>
                        <a:defRPr lang="en-US"/>
                      </a:defPPr>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r"/>
                      <a:r>
                        <a:rPr lang="en-US" sz="2000" dirty="0">
                          <a:latin typeface="+mn-lt"/>
                        </a:rPr>
                        <a:t>2</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defPPr>
                        <a:defRPr lang="en-US"/>
                      </a:defPPr>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r"/>
                      <a:r>
                        <a:rPr lang="en-US" sz="2000" dirty="0">
                          <a:latin typeface="+mn-lt"/>
                        </a:rPr>
                        <a:t>2</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nvGraphicFramePr>
        <p:xfrm>
          <a:off x="6629401" y="4038600"/>
          <a:ext cx="3352801" cy="1493520"/>
        </p:xfrm>
        <a:graphic>
          <a:graphicData uri="http://schemas.openxmlformats.org/drawingml/2006/table">
            <a:tbl>
              <a:tblPr firstRow="1" bandRow="1">
                <a:effectLst>
                  <a:outerShdw blurRad="50800" dist="38100" dir="2700000">
                    <a:srgbClr val="000000">
                      <a:alpha val="38000"/>
                    </a:srgbClr>
                  </a:outerShdw>
                </a:effectLst>
              </a:tblPr>
              <a:tblGrid>
                <a:gridCol w="1066799">
                  <a:extLst>
                    <a:ext uri="{9D8B030D-6E8A-4147-A177-3AD203B41FA5}">
                      <a16:colId xmlns:a16="http://schemas.microsoft.com/office/drawing/2014/main" val="20000"/>
                    </a:ext>
                  </a:extLst>
                </a:gridCol>
                <a:gridCol w="1143001">
                  <a:extLst>
                    <a:ext uri="{9D8B030D-6E8A-4147-A177-3AD203B41FA5}">
                      <a16:colId xmlns:a16="http://schemas.microsoft.com/office/drawing/2014/main" val="20001"/>
                    </a:ext>
                  </a:extLst>
                </a:gridCol>
                <a:gridCol w="1143001">
                  <a:extLst>
                    <a:ext uri="{9D8B030D-6E8A-4147-A177-3AD203B41FA5}">
                      <a16:colId xmlns:a16="http://schemas.microsoft.com/office/drawing/2014/main" val="20002"/>
                    </a:ext>
                  </a:extLst>
                </a:gridCol>
              </a:tblGrid>
              <a:tr h="500328">
                <a:tc>
                  <a:txBody>
                    <a:bodyPr/>
                    <a:lstStyle>
                      <a:defPPr>
                        <a:defRPr lang="en-US"/>
                      </a:defPPr>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b="0" dirty="0">
                          <a:latin typeface="+mn-lt"/>
                        </a:rPr>
                        <a:t>Job</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C1DA"/>
                    </a:solidFill>
                  </a:tcPr>
                </a:tc>
                <a:tc>
                  <a:txBody>
                    <a:bodyPr/>
                    <a:lstStyle>
                      <a:defPPr>
                        <a:defRPr lang="en-US"/>
                      </a:defPPr>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b="0" dirty="0">
                          <a:latin typeface="+mn-lt"/>
                        </a:rPr>
                        <a:t>Fair Share</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C1DA"/>
                    </a:solidFill>
                  </a:tcPr>
                </a:tc>
                <a:tc>
                  <a:txBody>
                    <a:bodyPr/>
                    <a:lstStyle>
                      <a:defPPr>
                        <a:defRPr lang="en-US"/>
                      </a:defPPr>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b="0" dirty="0">
                          <a:latin typeface="+mn-lt"/>
                        </a:rPr>
                        <a:t>Running Tasks</a:t>
                      </a:r>
                      <a:endParaRPr lang="en-US" sz="2000" b="0" dirty="0">
                        <a:effectLst/>
                        <a:latin typeface="+mn-lt"/>
                      </a:endParaRP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CC1DA"/>
                    </a:solidFill>
                  </a:tcPr>
                </a:tc>
                <a:extLst>
                  <a:ext uri="{0D108BD9-81ED-4DB2-BD59-A6C34878D82A}">
                    <a16:rowId xmlns:a16="http://schemas.microsoft.com/office/drawing/2014/main" val="10000"/>
                  </a:ext>
                </a:extLst>
              </a:tr>
              <a:tr h="283678">
                <a:tc>
                  <a:txBody>
                    <a:bodyPr/>
                    <a:lstStyle>
                      <a:defPPr>
                        <a:defRPr lang="en-US"/>
                      </a:defPPr>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dirty="0">
                          <a:solidFill>
                            <a:srgbClr val="0000FF"/>
                          </a:solidFill>
                          <a:latin typeface="+mn-lt"/>
                        </a:rPr>
                        <a:t>Job 1</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defPPr>
                        <a:defRPr lang="en-US"/>
                      </a:defPPr>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r"/>
                      <a:r>
                        <a:rPr lang="en-US" sz="2000" b="0" dirty="0">
                          <a:latin typeface="+mn-lt"/>
                        </a:rPr>
                        <a:t>2</a:t>
                      </a:r>
                    </a:p>
                  </a:txBody>
                  <a:tcPr marT="0" marB="0"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defPPr>
                        <a:defRPr lang="en-US"/>
                      </a:defPPr>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tx1"/>
                          </a:solidFill>
                          <a:effectLst/>
                          <a:uLnTx/>
                          <a:uFillTx/>
                          <a:latin typeface="+mn-lt"/>
                          <a:ea typeface="+mn-ea"/>
                          <a:cs typeface="Cambria"/>
                        </a:rPr>
                        <a:t>1</a:t>
                      </a:r>
                    </a:p>
                  </a:txBody>
                  <a:tcPr marT="0" marB="0"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1"/>
                  </a:ext>
                </a:extLst>
              </a:tr>
              <a:tr h="282794">
                <a:tc>
                  <a:txBody>
                    <a:bodyPr/>
                    <a:lstStyle>
                      <a:defPPr>
                        <a:defRPr lang="en-US"/>
                      </a:defPPr>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2000" dirty="0">
                          <a:solidFill>
                            <a:srgbClr val="FF0000"/>
                          </a:solidFill>
                          <a:latin typeface="+mn-lt"/>
                        </a:rPr>
                        <a:t>Job 2</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defPPr>
                        <a:defRPr lang="en-US"/>
                      </a:defPPr>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r"/>
                      <a:r>
                        <a:rPr lang="en-US" sz="2000" dirty="0">
                          <a:latin typeface="+mn-lt"/>
                        </a:rPr>
                        <a:t>2</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tc>
                  <a:txBody>
                    <a:bodyPr/>
                    <a:lstStyle>
                      <a:defPPr>
                        <a:defRPr lang="en-US"/>
                      </a:defPPr>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r"/>
                      <a:r>
                        <a:rPr lang="en-US" sz="2000" dirty="0">
                          <a:latin typeface="+mn-lt"/>
                        </a:rPr>
                        <a:t>2</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bl>
          </a:graphicData>
        </a:graphic>
      </p:graphicFrame>
      <p:sp>
        <p:nvSpPr>
          <p:cNvPr id="17" name="Rectangle 16"/>
          <p:cNvSpPr>
            <a:spLocks noChangeArrowheads="1"/>
          </p:cNvSpPr>
          <p:nvPr/>
        </p:nvSpPr>
        <p:spPr bwMode="auto">
          <a:xfrm>
            <a:off x="2286000" y="5419726"/>
            <a:ext cx="920750" cy="511175"/>
          </a:xfrm>
          <a:prstGeom prst="rect">
            <a:avLst/>
          </a:prstGeom>
          <a:gradFill rotWithShape="1">
            <a:gsLst>
              <a:gs pos="0">
                <a:srgbClr val="F2F2F2"/>
              </a:gs>
              <a:gs pos="64999">
                <a:srgbClr val="D9D9D9"/>
              </a:gs>
              <a:gs pos="100000">
                <a:srgbClr val="BFBFBF"/>
              </a:gs>
            </a:gsLst>
            <a:lin ang="5400000" scaled="1"/>
          </a:gradFill>
          <a:ln w="9525">
            <a:solidFill>
              <a:srgbClr val="7F7F7F"/>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r>
              <a:rPr lang="en-US" altLang="en-US" sz="2000">
                <a:solidFill>
                  <a:srgbClr val="000000"/>
                </a:solidFill>
                <a:latin typeface="Cambria" panose="02040503050406030204" pitchFamily="18" charset="0"/>
              </a:rPr>
              <a:t>Slave</a:t>
            </a:r>
          </a:p>
        </p:txBody>
      </p:sp>
      <p:sp>
        <p:nvSpPr>
          <p:cNvPr id="19" name="Rectangle 18"/>
          <p:cNvSpPr>
            <a:spLocks noChangeArrowheads="1"/>
          </p:cNvSpPr>
          <p:nvPr/>
        </p:nvSpPr>
        <p:spPr bwMode="auto">
          <a:xfrm>
            <a:off x="3325813" y="5419726"/>
            <a:ext cx="919162" cy="511175"/>
          </a:xfrm>
          <a:prstGeom prst="rect">
            <a:avLst/>
          </a:prstGeom>
          <a:gradFill rotWithShape="1">
            <a:gsLst>
              <a:gs pos="0">
                <a:srgbClr val="F2F2F2"/>
              </a:gs>
              <a:gs pos="64999">
                <a:srgbClr val="D9D9D9"/>
              </a:gs>
              <a:gs pos="100000">
                <a:srgbClr val="BFBFBF"/>
              </a:gs>
            </a:gsLst>
            <a:lin ang="5400000" scaled="1"/>
          </a:gradFill>
          <a:ln w="9525">
            <a:solidFill>
              <a:srgbClr val="7F7F7F"/>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r>
              <a:rPr lang="en-US" altLang="en-US" sz="2000">
                <a:solidFill>
                  <a:srgbClr val="000000"/>
                </a:solidFill>
                <a:latin typeface="Cambria" panose="02040503050406030204" pitchFamily="18" charset="0"/>
              </a:rPr>
              <a:t>Slave</a:t>
            </a:r>
          </a:p>
        </p:txBody>
      </p:sp>
      <p:sp>
        <p:nvSpPr>
          <p:cNvPr id="20" name="Rectangle 19"/>
          <p:cNvSpPr>
            <a:spLocks noChangeArrowheads="1"/>
          </p:cNvSpPr>
          <p:nvPr/>
        </p:nvSpPr>
        <p:spPr bwMode="auto">
          <a:xfrm>
            <a:off x="4365626" y="5419726"/>
            <a:ext cx="919163" cy="511175"/>
          </a:xfrm>
          <a:prstGeom prst="rect">
            <a:avLst/>
          </a:prstGeom>
          <a:gradFill rotWithShape="1">
            <a:gsLst>
              <a:gs pos="0">
                <a:srgbClr val="F2F2F2"/>
              </a:gs>
              <a:gs pos="64999">
                <a:srgbClr val="D9D9D9"/>
              </a:gs>
              <a:gs pos="100000">
                <a:srgbClr val="BFBFBF"/>
              </a:gs>
            </a:gsLst>
            <a:lin ang="5400000" scaled="1"/>
          </a:gradFill>
          <a:ln w="9525">
            <a:solidFill>
              <a:srgbClr val="7F7F7F"/>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r>
              <a:rPr lang="en-US" altLang="en-US" sz="2000">
                <a:solidFill>
                  <a:srgbClr val="000000"/>
                </a:solidFill>
                <a:latin typeface="Cambria" panose="02040503050406030204" pitchFamily="18" charset="0"/>
              </a:rPr>
              <a:t>Slave</a:t>
            </a:r>
          </a:p>
        </p:txBody>
      </p:sp>
      <p:sp>
        <p:nvSpPr>
          <p:cNvPr id="21" name="Rectangle 20"/>
          <p:cNvSpPr>
            <a:spLocks noChangeArrowheads="1"/>
          </p:cNvSpPr>
          <p:nvPr/>
        </p:nvSpPr>
        <p:spPr bwMode="auto">
          <a:xfrm>
            <a:off x="5403850" y="5419726"/>
            <a:ext cx="920750" cy="511175"/>
          </a:xfrm>
          <a:prstGeom prst="rect">
            <a:avLst/>
          </a:prstGeom>
          <a:gradFill rotWithShape="1">
            <a:gsLst>
              <a:gs pos="0">
                <a:srgbClr val="F2F2F2"/>
              </a:gs>
              <a:gs pos="64999">
                <a:srgbClr val="D9D9D9"/>
              </a:gs>
              <a:gs pos="100000">
                <a:srgbClr val="BFBFBF"/>
              </a:gs>
            </a:gsLst>
            <a:lin ang="5400000" scaled="1"/>
          </a:gradFill>
          <a:ln w="9525">
            <a:solidFill>
              <a:srgbClr val="7F7F7F"/>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r>
              <a:rPr lang="en-US" altLang="en-US" sz="2000">
                <a:solidFill>
                  <a:srgbClr val="000000"/>
                </a:solidFill>
                <a:latin typeface="Cambria" panose="02040503050406030204" pitchFamily="18" charset="0"/>
              </a:rPr>
              <a:t>Slave</a:t>
            </a:r>
          </a:p>
        </p:txBody>
      </p:sp>
      <p:sp>
        <p:nvSpPr>
          <p:cNvPr id="22" name="Rectangle 21"/>
          <p:cNvSpPr>
            <a:spLocks noChangeArrowheads="1"/>
          </p:cNvSpPr>
          <p:nvPr/>
        </p:nvSpPr>
        <p:spPr bwMode="auto">
          <a:xfrm>
            <a:off x="3733800" y="4040188"/>
            <a:ext cx="1143000" cy="500062"/>
          </a:xfrm>
          <a:prstGeom prst="rect">
            <a:avLst/>
          </a:prstGeom>
          <a:gradFill rotWithShape="1">
            <a:gsLst>
              <a:gs pos="0">
                <a:srgbClr val="F0EAF9"/>
              </a:gs>
              <a:gs pos="64999">
                <a:srgbClr val="D9CBEE"/>
              </a:gs>
              <a:gs pos="100000">
                <a:srgbClr val="C9B5E8"/>
              </a:gs>
            </a:gsLst>
            <a:lin ang="5400000" scaled="1"/>
          </a:gradFill>
          <a:ln w="9525">
            <a:solidFill>
              <a:srgbClr val="7D60A0"/>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r>
              <a:rPr lang="en-US" altLang="en-US" sz="2000">
                <a:solidFill>
                  <a:srgbClr val="000000"/>
                </a:solidFill>
                <a:latin typeface="Cambria" panose="02040503050406030204" pitchFamily="18" charset="0"/>
              </a:rPr>
              <a:t>Master</a:t>
            </a:r>
          </a:p>
        </p:txBody>
      </p:sp>
      <p:cxnSp>
        <p:nvCxnSpPr>
          <p:cNvPr id="23" name="Straight Connector 22"/>
          <p:cNvCxnSpPr>
            <a:stCxn id="22" idx="2"/>
            <a:endCxn id="17" idx="0"/>
          </p:cNvCxnSpPr>
          <p:nvPr/>
        </p:nvCxnSpPr>
        <p:spPr>
          <a:xfrm rot="5400000">
            <a:off x="3086101" y="4200526"/>
            <a:ext cx="879475" cy="1558925"/>
          </a:xfrm>
          <a:prstGeom prst="line">
            <a:avLst/>
          </a:prstGeom>
          <a:ln w="254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22" idx="2"/>
            <a:endCxn id="19" idx="0"/>
          </p:cNvCxnSpPr>
          <p:nvPr/>
        </p:nvCxnSpPr>
        <p:spPr>
          <a:xfrm rot="5400000">
            <a:off x="3606007" y="4720432"/>
            <a:ext cx="879475" cy="519112"/>
          </a:xfrm>
          <a:prstGeom prst="line">
            <a:avLst/>
          </a:prstGeom>
          <a:ln w="254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22" idx="2"/>
            <a:endCxn id="20" idx="0"/>
          </p:cNvCxnSpPr>
          <p:nvPr/>
        </p:nvCxnSpPr>
        <p:spPr>
          <a:xfrm rot="16200000" flipH="1">
            <a:off x="4125120" y="4720432"/>
            <a:ext cx="879475" cy="519113"/>
          </a:xfrm>
          <a:prstGeom prst="line">
            <a:avLst/>
          </a:prstGeom>
          <a:ln w="254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22" idx="2"/>
            <a:endCxn id="21" idx="0"/>
          </p:cNvCxnSpPr>
          <p:nvPr/>
        </p:nvCxnSpPr>
        <p:spPr>
          <a:xfrm rot="16200000" flipH="1">
            <a:off x="4645026" y="4200526"/>
            <a:ext cx="879475" cy="1558925"/>
          </a:xfrm>
          <a:prstGeom prst="line">
            <a:avLst/>
          </a:prstGeom>
          <a:ln w="254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5" name="Rounded Rectangle 34"/>
          <p:cNvSpPr>
            <a:spLocks noChangeArrowheads="1"/>
          </p:cNvSpPr>
          <p:nvPr/>
        </p:nvSpPr>
        <p:spPr bwMode="auto">
          <a:xfrm>
            <a:off x="2362200" y="5151439"/>
            <a:ext cx="762000" cy="344487"/>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kern="0" dirty="0">
                <a:solidFill>
                  <a:sysClr val="windowText" lastClr="000000"/>
                </a:solidFill>
                <a:cs typeface="Cambria"/>
              </a:rPr>
              <a:t>Task</a:t>
            </a:r>
          </a:p>
        </p:txBody>
      </p:sp>
      <p:sp>
        <p:nvSpPr>
          <p:cNvPr id="36" name="Rounded Rectangle 35"/>
          <p:cNvSpPr>
            <a:spLocks noChangeArrowheads="1"/>
          </p:cNvSpPr>
          <p:nvPr/>
        </p:nvSpPr>
        <p:spPr bwMode="auto">
          <a:xfrm>
            <a:off x="3413125" y="5151439"/>
            <a:ext cx="762000" cy="344487"/>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kern="0" dirty="0">
                <a:solidFill>
                  <a:sysClr val="windowText" lastClr="000000"/>
                </a:solidFill>
                <a:cs typeface="Cambria"/>
              </a:rPr>
              <a:t>Task</a:t>
            </a:r>
          </a:p>
        </p:txBody>
      </p:sp>
      <p:sp>
        <p:nvSpPr>
          <p:cNvPr id="38" name="Rounded Rectangle 37"/>
          <p:cNvSpPr>
            <a:spLocks noChangeArrowheads="1"/>
          </p:cNvSpPr>
          <p:nvPr/>
        </p:nvSpPr>
        <p:spPr bwMode="auto">
          <a:xfrm>
            <a:off x="4449763" y="5151439"/>
            <a:ext cx="762000" cy="344487"/>
          </a:xfrm>
          <a:prstGeom prst="roundRect">
            <a:avLst>
              <a:gd name="adj" fmla="val 16667"/>
            </a:avLst>
          </a:prstGeom>
          <a:gradFill rotWithShape="1">
            <a:gsLst>
              <a:gs pos="0">
                <a:srgbClr val="FF9A99"/>
              </a:gs>
              <a:gs pos="100000">
                <a:srgbClr val="D1403C"/>
              </a:gs>
            </a:gsLst>
            <a:lin ang="5400000"/>
          </a:gradFill>
          <a:ln w="9525">
            <a:solidFill>
              <a:srgbClr val="BE4B48"/>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kern="0" dirty="0">
                <a:solidFill>
                  <a:sysClr val="windowText" lastClr="000000"/>
                </a:solidFill>
                <a:cs typeface="Cambria"/>
              </a:rPr>
              <a:t>Task</a:t>
            </a:r>
          </a:p>
        </p:txBody>
      </p:sp>
      <p:sp>
        <p:nvSpPr>
          <p:cNvPr id="39" name="Rounded Rectangle 38"/>
          <p:cNvSpPr>
            <a:spLocks noChangeArrowheads="1"/>
          </p:cNvSpPr>
          <p:nvPr/>
        </p:nvSpPr>
        <p:spPr bwMode="auto">
          <a:xfrm>
            <a:off x="5486400" y="5151439"/>
            <a:ext cx="762000" cy="344487"/>
          </a:xfrm>
          <a:prstGeom prst="roundRect">
            <a:avLst>
              <a:gd name="adj" fmla="val 16667"/>
            </a:avLst>
          </a:prstGeom>
          <a:gradFill rotWithShape="1">
            <a:gsLst>
              <a:gs pos="0">
                <a:srgbClr val="FF9A99"/>
              </a:gs>
              <a:gs pos="100000">
                <a:srgbClr val="D1403C"/>
              </a:gs>
            </a:gsLst>
            <a:lin ang="5400000"/>
          </a:gradFill>
          <a:ln w="9525">
            <a:solidFill>
              <a:srgbClr val="BE4B48"/>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kern="0" dirty="0">
                <a:solidFill>
                  <a:sysClr val="windowText" lastClr="000000"/>
                </a:solidFill>
                <a:cs typeface="Cambria"/>
              </a:rPr>
              <a:t>Task</a:t>
            </a:r>
          </a:p>
        </p:txBody>
      </p:sp>
    </p:spTree>
    <p:extLst>
      <p:ext uri="{BB962C8B-B14F-4D97-AF65-F5344CB8AC3E}">
        <p14:creationId xmlns:p14="http://schemas.microsoft.com/office/powerpoint/2010/main" val="1670495253"/>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xit" presetSubtype="0" fill="hold" grpId="0" nodeType="clickEffect">
                                  <p:stCondLst>
                                    <p:cond delay="0"/>
                                  </p:stCondLst>
                                  <p:childTnLst>
                                    <p:animEffect transition="out" filter="dissolve">
                                      <p:cBhvr>
                                        <p:cTn id="6" dur="500"/>
                                        <p:tgtEl>
                                          <p:spTgt spid="36"/>
                                        </p:tgtEl>
                                      </p:cBhvr>
                                    </p:animEffect>
                                    <p:set>
                                      <p:cBhvr>
                                        <p:cTn id="7" dur="1" fill="hold">
                                          <p:stCondLst>
                                            <p:cond delay="499"/>
                                          </p:stCondLst>
                                        </p:cTn>
                                        <p:tgtEl>
                                          <p:spTgt spid="36"/>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presetSubtype="0" fill="hold"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47" presetClass="entr" presetSubtype="0" fill="hold" grpId="1"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anim calcmode="lin" valueType="num">
                                      <p:cBhvr>
                                        <p:cTn id="19" dur="500" fill="hold"/>
                                        <p:tgtEl>
                                          <p:spTgt spid="36"/>
                                        </p:tgtEl>
                                        <p:attrNameLst>
                                          <p:attrName>ppt_x</p:attrName>
                                        </p:attrNameLst>
                                      </p:cBhvr>
                                      <p:tavLst>
                                        <p:tav tm="0">
                                          <p:val>
                                            <p:strVal val="#ppt_x"/>
                                          </p:val>
                                        </p:tav>
                                        <p:tav tm="100000">
                                          <p:val>
                                            <p:strVal val="#ppt_x"/>
                                          </p:val>
                                        </p:tav>
                                      </p:tavLst>
                                    </p:anim>
                                    <p:anim calcmode="lin" valueType="num">
                                      <p:cBhvr>
                                        <p:cTn id="20" dur="5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609600" y="301532"/>
            <a:ext cx="10972800" cy="1143000"/>
          </a:xfrm>
        </p:spPr>
        <p:txBody>
          <a:bodyPr/>
          <a:lstStyle/>
          <a:p>
            <a:r>
              <a:rPr lang="en-US" altLang="en-US" sz="5294" b="0" spc="-100" dirty="0">
                <a:ln w="3175">
                  <a:noFill/>
                </a:ln>
                <a:latin typeface="Segoe UI Light" panose="020B0502040204020203" pitchFamily="34" charset="0"/>
                <a:cs typeface="Segoe UI Light" panose="020B0502040204020203" pitchFamily="34" charset="0"/>
              </a:rPr>
              <a:t>Solution: Delay Scheduling</a:t>
            </a:r>
          </a:p>
        </p:txBody>
      </p:sp>
      <p:sp>
        <p:nvSpPr>
          <p:cNvPr id="34819" name="Content Placeholder 2"/>
          <p:cNvSpPr>
            <a:spLocks noGrp="1"/>
          </p:cNvSpPr>
          <p:nvPr>
            <p:ph idx="1"/>
          </p:nvPr>
        </p:nvSpPr>
        <p:spPr/>
        <p:txBody>
          <a:bodyPr/>
          <a:lstStyle/>
          <a:p>
            <a:r>
              <a:rPr lang="en-US" altLang="en-US" dirty="0">
                <a:latin typeface="Segoe UI Light" panose="020B0502040204020203" pitchFamily="34" charset="0"/>
                <a:cs typeface="Segoe UI Light" panose="020B0502040204020203" pitchFamily="34" charset="0"/>
              </a:rPr>
              <a:t>Relax queuing policy to make jobs wait for a limited time if they cannot launch local tasks</a:t>
            </a:r>
          </a:p>
          <a:p>
            <a:endParaRPr lang="en-US" altLang="en-US" dirty="0">
              <a:latin typeface="Segoe UI Light" panose="020B0502040204020203" pitchFamily="34" charset="0"/>
              <a:cs typeface="Segoe UI Light" panose="020B0502040204020203" pitchFamily="34" charset="0"/>
            </a:endParaRPr>
          </a:p>
          <a:p>
            <a:r>
              <a:rPr lang="en-US" altLang="en-US" dirty="0">
                <a:latin typeface="Segoe UI Light" panose="020B0502040204020203" pitchFamily="34" charset="0"/>
                <a:cs typeface="Segoe UI Light" panose="020B0502040204020203" pitchFamily="34" charset="0"/>
              </a:rPr>
              <a:t>Result: Very short wait time (1-5s) is enough to get nearly 100% locality</a:t>
            </a:r>
          </a:p>
        </p:txBody>
      </p:sp>
    </p:spTree>
    <p:extLst>
      <p:ext uri="{BB962C8B-B14F-4D97-AF65-F5344CB8AC3E}">
        <p14:creationId xmlns:p14="http://schemas.microsoft.com/office/powerpoint/2010/main" val="1508312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dirty="0">
                <a:solidFill>
                  <a:schemeClr val="tx1"/>
                </a:solidFill>
                <a:latin typeface="Segoe UI Light" panose="020B0502040204020203" pitchFamily="34" charset="0"/>
                <a:cs typeface="Segoe UI Light" panose="020B0502040204020203" pitchFamily="34" charset="0"/>
              </a:rPr>
              <a:t>Delay Scheduling Example</a:t>
            </a:r>
          </a:p>
        </p:txBody>
      </p:sp>
      <p:sp>
        <p:nvSpPr>
          <p:cNvPr id="88" name="Rectangle 87"/>
          <p:cNvSpPr>
            <a:spLocks noChangeArrowheads="1"/>
          </p:cNvSpPr>
          <p:nvPr/>
        </p:nvSpPr>
        <p:spPr bwMode="auto">
          <a:xfrm>
            <a:off x="7994650" y="1868488"/>
            <a:ext cx="793750" cy="374650"/>
          </a:xfrm>
          <a:prstGeom prst="rect">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r>
              <a:rPr lang="en-US" altLang="en-US" sz="1800">
                <a:solidFill>
                  <a:srgbClr val="000000"/>
                </a:solidFill>
                <a:latin typeface="Cambria" panose="02040503050406030204" pitchFamily="18" charset="0"/>
              </a:rPr>
              <a:t>Job 1</a:t>
            </a:r>
          </a:p>
        </p:txBody>
      </p:sp>
      <p:sp>
        <p:nvSpPr>
          <p:cNvPr id="24" name="Rectangle 23"/>
          <p:cNvSpPr>
            <a:spLocks noChangeArrowheads="1"/>
          </p:cNvSpPr>
          <p:nvPr/>
        </p:nvSpPr>
        <p:spPr bwMode="auto">
          <a:xfrm>
            <a:off x="5518150" y="1752601"/>
            <a:ext cx="1479550" cy="569913"/>
          </a:xfrm>
          <a:prstGeom prst="rect">
            <a:avLst/>
          </a:prstGeom>
          <a:gradFill rotWithShape="1">
            <a:gsLst>
              <a:gs pos="0">
                <a:srgbClr val="F0EAF9"/>
              </a:gs>
              <a:gs pos="64999">
                <a:srgbClr val="D9CBEE"/>
              </a:gs>
              <a:gs pos="100000">
                <a:srgbClr val="C9B5E8"/>
              </a:gs>
            </a:gsLst>
            <a:lin ang="5400000" scaled="1"/>
          </a:gradFill>
          <a:ln w="9525">
            <a:solidFill>
              <a:srgbClr val="7D60A0"/>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r>
              <a:rPr lang="en-US" altLang="en-US" sz="2200">
                <a:solidFill>
                  <a:srgbClr val="000000"/>
                </a:solidFill>
                <a:latin typeface="Cambria" panose="02040503050406030204" pitchFamily="18" charset="0"/>
              </a:rPr>
              <a:t>Master</a:t>
            </a:r>
          </a:p>
        </p:txBody>
      </p:sp>
      <p:sp>
        <p:nvSpPr>
          <p:cNvPr id="30" name="Rectangle 29"/>
          <p:cNvSpPr>
            <a:spLocks noChangeArrowheads="1"/>
          </p:cNvSpPr>
          <p:nvPr/>
        </p:nvSpPr>
        <p:spPr bwMode="auto">
          <a:xfrm>
            <a:off x="7178675" y="1865313"/>
            <a:ext cx="795338" cy="374650"/>
          </a:xfrm>
          <a:prstGeom prst="rect">
            <a:avLst/>
          </a:prstGeom>
          <a:gradFill rotWithShape="1">
            <a:gsLst>
              <a:gs pos="0">
                <a:srgbClr val="FF9A99"/>
              </a:gs>
              <a:gs pos="100000">
                <a:srgbClr val="D1403C"/>
              </a:gs>
            </a:gsLst>
            <a:lin ang="5400000"/>
          </a:gradFill>
          <a:ln w="9525">
            <a:solidFill>
              <a:srgbClr val="BE4B48"/>
            </a:solidFill>
            <a:miter lim="800000"/>
            <a:headEnd/>
            <a:tailEnd/>
          </a:ln>
          <a:effectLst>
            <a:outerShdw blurRad="40000" dist="23000" dir="5400000" rotWithShape="0">
              <a:srgbClr val="808080">
                <a:alpha val="34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r>
              <a:rPr lang="en-US" altLang="en-US" sz="1800">
                <a:solidFill>
                  <a:srgbClr val="000000"/>
                </a:solidFill>
                <a:latin typeface="Cambria" panose="02040503050406030204" pitchFamily="18" charset="0"/>
              </a:rPr>
              <a:t>Job 2</a:t>
            </a:r>
          </a:p>
        </p:txBody>
      </p:sp>
      <p:cxnSp>
        <p:nvCxnSpPr>
          <p:cNvPr id="31" name="Straight Connector 30"/>
          <p:cNvCxnSpPr>
            <a:cxnSpLocks noChangeShapeType="1"/>
          </p:cNvCxnSpPr>
          <p:nvPr/>
        </p:nvCxnSpPr>
        <p:spPr bwMode="auto">
          <a:xfrm rot="5400000">
            <a:off x="6984208" y="2051845"/>
            <a:ext cx="376237" cy="3175"/>
          </a:xfrm>
          <a:prstGeom prst="line">
            <a:avLst/>
          </a:prstGeom>
          <a:noFill/>
          <a:ln w="15875">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3" name="Straight Connector 32"/>
          <p:cNvCxnSpPr>
            <a:cxnSpLocks noChangeShapeType="1"/>
          </p:cNvCxnSpPr>
          <p:nvPr/>
        </p:nvCxnSpPr>
        <p:spPr bwMode="auto">
          <a:xfrm>
            <a:off x="7169150" y="1865314"/>
            <a:ext cx="2446338" cy="1587"/>
          </a:xfrm>
          <a:prstGeom prst="line">
            <a:avLst/>
          </a:prstGeom>
          <a:noFill/>
          <a:ln w="15875">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4" name="Straight Connector 33"/>
          <p:cNvCxnSpPr>
            <a:cxnSpLocks noChangeShapeType="1"/>
          </p:cNvCxnSpPr>
          <p:nvPr/>
        </p:nvCxnSpPr>
        <p:spPr bwMode="auto">
          <a:xfrm>
            <a:off x="7173914" y="2239964"/>
            <a:ext cx="2441575" cy="1587"/>
          </a:xfrm>
          <a:prstGeom prst="line">
            <a:avLst/>
          </a:prstGeom>
          <a:noFill/>
          <a:ln w="15875">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5" name="Straight Connector 34"/>
          <p:cNvCxnSpPr>
            <a:cxnSpLocks noChangeShapeType="1"/>
          </p:cNvCxnSpPr>
          <p:nvPr/>
        </p:nvCxnSpPr>
        <p:spPr bwMode="auto">
          <a:xfrm rot="5400000">
            <a:off x="7796213" y="2058988"/>
            <a:ext cx="374650" cy="3175"/>
          </a:xfrm>
          <a:prstGeom prst="line">
            <a:avLst/>
          </a:prstGeom>
          <a:noFill/>
          <a:ln w="15875">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38" name="Straight Connector 37"/>
          <p:cNvCxnSpPr>
            <a:cxnSpLocks noChangeShapeType="1"/>
          </p:cNvCxnSpPr>
          <p:nvPr/>
        </p:nvCxnSpPr>
        <p:spPr bwMode="auto">
          <a:xfrm rot="5400000">
            <a:off x="8610601" y="2058988"/>
            <a:ext cx="374650" cy="3175"/>
          </a:xfrm>
          <a:prstGeom prst="line">
            <a:avLst/>
          </a:prstGeom>
          <a:noFill/>
          <a:ln w="15875">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39" name="Rectangle 38"/>
          <p:cNvSpPr/>
          <p:nvPr/>
        </p:nvSpPr>
        <p:spPr>
          <a:xfrm>
            <a:off x="7148514" y="2217738"/>
            <a:ext cx="2606675" cy="431800"/>
          </a:xfrm>
          <a:prstGeom prst="rect">
            <a:avLst/>
          </a:prstGeom>
          <a:noFill/>
          <a:ln w="9525" cap="flat" cmpd="sng" algn="ctr">
            <a:noFill/>
            <a:prstDash val="solid"/>
          </a:ln>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eaLnBrk="1" hangingPunct="1"/>
            <a:r>
              <a:rPr lang="en-US" altLang="en-US" sz="2200">
                <a:solidFill>
                  <a:srgbClr val="000000"/>
                </a:solidFill>
                <a:latin typeface="Cambria" panose="02040503050406030204" pitchFamily="18" charset="0"/>
              </a:rPr>
              <a:t>Scheduling order</a:t>
            </a:r>
          </a:p>
        </p:txBody>
      </p:sp>
      <p:sp>
        <p:nvSpPr>
          <p:cNvPr id="28" name="Rectangle 27"/>
          <p:cNvSpPr>
            <a:spLocks noChangeArrowheads="1"/>
          </p:cNvSpPr>
          <p:nvPr/>
        </p:nvSpPr>
        <p:spPr bwMode="auto">
          <a:xfrm>
            <a:off x="2743201" y="3975101"/>
            <a:ext cx="1127125" cy="538163"/>
          </a:xfrm>
          <a:prstGeom prst="rect">
            <a:avLst/>
          </a:prstGeom>
          <a:gradFill rotWithShape="1">
            <a:gsLst>
              <a:gs pos="0">
                <a:srgbClr val="F2F2F2"/>
              </a:gs>
              <a:gs pos="64999">
                <a:srgbClr val="D9D9D9"/>
              </a:gs>
              <a:gs pos="100000">
                <a:srgbClr val="BFBFBF"/>
              </a:gs>
            </a:gsLst>
            <a:lin ang="5400000" scaled="1"/>
          </a:gradFill>
          <a:ln w="9525">
            <a:solidFill>
              <a:srgbClr val="7F7F7F"/>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r>
              <a:rPr lang="en-US" altLang="en-US" sz="2200">
                <a:solidFill>
                  <a:srgbClr val="000000"/>
                </a:solidFill>
                <a:latin typeface="Cambria" panose="02040503050406030204" pitchFamily="18" charset="0"/>
              </a:rPr>
              <a:t>Slave</a:t>
            </a:r>
          </a:p>
        </p:txBody>
      </p:sp>
      <p:sp>
        <p:nvSpPr>
          <p:cNvPr id="32" name="Rectangle 31"/>
          <p:cNvSpPr>
            <a:spLocks noChangeArrowheads="1"/>
          </p:cNvSpPr>
          <p:nvPr/>
        </p:nvSpPr>
        <p:spPr bwMode="auto">
          <a:xfrm>
            <a:off x="4011614" y="3975101"/>
            <a:ext cx="1127125" cy="538163"/>
          </a:xfrm>
          <a:prstGeom prst="rect">
            <a:avLst/>
          </a:prstGeom>
          <a:gradFill rotWithShape="1">
            <a:gsLst>
              <a:gs pos="0">
                <a:srgbClr val="F2F2F2"/>
              </a:gs>
              <a:gs pos="64999">
                <a:srgbClr val="D9D9D9"/>
              </a:gs>
              <a:gs pos="100000">
                <a:srgbClr val="BFBFBF"/>
              </a:gs>
            </a:gsLst>
            <a:lin ang="5400000" scaled="1"/>
          </a:gradFill>
          <a:ln w="9525">
            <a:solidFill>
              <a:srgbClr val="7F7F7F"/>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r>
              <a:rPr lang="en-US" altLang="en-US" sz="2200">
                <a:solidFill>
                  <a:srgbClr val="000000"/>
                </a:solidFill>
                <a:latin typeface="Cambria" panose="02040503050406030204" pitchFamily="18" charset="0"/>
              </a:rPr>
              <a:t>Slave</a:t>
            </a:r>
          </a:p>
        </p:txBody>
      </p:sp>
      <p:sp>
        <p:nvSpPr>
          <p:cNvPr id="44" name="Rectangle 43"/>
          <p:cNvSpPr>
            <a:spLocks noChangeArrowheads="1"/>
          </p:cNvSpPr>
          <p:nvPr/>
        </p:nvSpPr>
        <p:spPr bwMode="auto">
          <a:xfrm>
            <a:off x="5280026" y="3975101"/>
            <a:ext cx="1127125" cy="538163"/>
          </a:xfrm>
          <a:prstGeom prst="rect">
            <a:avLst/>
          </a:prstGeom>
          <a:gradFill rotWithShape="1">
            <a:gsLst>
              <a:gs pos="0">
                <a:srgbClr val="F2F2F2"/>
              </a:gs>
              <a:gs pos="64999">
                <a:srgbClr val="D9D9D9"/>
              </a:gs>
              <a:gs pos="100000">
                <a:srgbClr val="BFBFBF"/>
              </a:gs>
            </a:gsLst>
            <a:lin ang="5400000" scaled="1"/>
          </a:gradFill>
          <a:ln w="9525">
            <a:solidFill>
              <a:srgbClr val="7F7F7F"/>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r>
              <a:rPr lang="en-US" altLang="en-US" sz="2200">
                <a:solidFill>
                  <a:srgbClr val="000000"/>
                </a:solidFill>
                <a:latin typeface="Cambria" panose="02040503050406030204" pitchFamily="18" charset="0"/>
              </a:rPr>
              <a:t>Slave</a:t>
            </a:r>
          </a:p>
        </p:txBody>
      </p:sp>
      <p:sp>
        <p:nvSpPr>
          <p:cNvPr id="45" name="Rectangle 44"/>
          <p:cNvSpPr>
            <a:spLocks noChangeArrowheads="1"/>
          </p:cNvSpPr>
          <p:nvPr/>
        </p:nvSpPr>
        <p:spPr bwMode="auto">
          <a:xfrm>
            <a:off x="7815264" y="3975101"/>
            <a:ext cx="1127125" cy="538163"/>
          </a:xfrm>
          <a:prstGeom prst="rect">
            <a:avLst/>
          </a:prstGeom>
          <a:gradFill rotWithShape="1">
            <a:gsLst>
              <a:gs pos="0">
                <a:srgbClr val="F2F2F2"/>
              </a:gs>
              <a:gs pos="64999">
                <a:srgbClr val="D9D9D9"/>
              </a:gs>
              <a:gs pos="100000">
                <a:srgbClr val="BFBFBF"/>
              </a:gs>
            </a:gsLst>
            <a:lin ang="5400000" scaled="1"/>
          </a:gradFill>
          <a:ln w="9525">
            <a:solidFill>
              <a:srgbClr val="7F7F7F"/>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r>
              <a:rPr lang="en-US" altLang="en-US" sz="2200">
                <a:solidFill>
                  <a:srgbClr val="000000"/>
                </a:solidFill>
                <a:latin typeface="Cambria" panose="02040503050406030204" pitchFamily="18" charset="0"/>
              </a:rPr>
              <a:t>Slave</a:t>
            </a:r>
          </a:p>
        </p:txBody>
      </p:sp>
      <p:sp>
        <p:nvSpPr>
          <p:cNvPr id="46" name="Rectangle 45"/>
          <p:cNvSpPr>
            <a:spLocks noChangeArrowheads="1"/>
          </p:cNvSpPr>
          <p:nvPr/>
        </p:nvSpPr>
        <p:spPr bwMode="auto">
          <a:xfrm>
            <a:off x="6546851" y="3975101"/>
            <a:ext cx="1127125" cy="538163"/>
          </a:xfrm>
          <a:prstGeom prst="rect">
            <a:avLst/>
          </a:prstGeom>
          <a:gradFill rotWithShape="1">
            <a:gsLst>
              <a:gs pos="0">
                <a:srgbClr val="F2F2F2"/>
              </a:gs>
              <a:gs pos="64999">
                <a:srgbClr val="D9D9D9"/>
              </a:gs>
              <a:gs pos="100000">
                <a:srgbClr val="BFBFBF"/>
              </a:gs>
            </a:gsLst>
            <a:lin ang="5400000" scaled="1"/>
          </a:gradFill>
          <a:ln w="9525">
            <a:solidFill>
              <a:srgbClr val="7F7F7F"/>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r>
              <a:rPr lang="en-US" altLang="en-US" sz="2200">
                <a:solidFill>
                  <a:srgbClr val="000000"/>
                </a:solidFill>
                <a:latin typeface="Cambria" panose="02040503050406030204" pitchFamily="18" charset="0"/>
              </a:rPr>
              <a:t>Slave</a:t>
            </a:r>
          </a:p>
        </p:txBody>
      </p:sp>
      <p:sp>
        <p:nvSpPr>
          <p:cNvPr id="47" name="Rectangle 46"/>
          <p:cNvSpPr>
            <a:spLocks noChangeArrowheads="1"/>
          </p:cNvSpPr>
          <p:nvPr/>
        </p:nvSpPr>
        <p:spPr bwMode="auto">
          <a:xfrm>
            <a:off x="9083676" y="3975101"/>
            <a:ext cx="1127125" cy="538163"/>
          </a:xfrm>
          <a:prstGeom prst="rect">
            <a:avLst/>
          </a:prstGeom>
          <a:gradFill rotWithShape="1">
            <a:gsLst>
              <a:gs pos="0">
                <a:srgbClr val="F2F2F2"/>
              </a:gs>
              <a:gs pos="64999">
                <a:srgbClr val="D9D9D9"/>
              </a:gs>
              <a:gs pos="100000">
                <a:srgbClr val="BFBFBF"/>
              </a:gs>
            </a:gsLst>
            <a:lin ang="5400000" scaled="1"/>
          </a:gradFill>
          <a:ln w="9525">
            <a:solidFill>
              <a:srgbClr val="7F7F7F"/>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r>
              <a:rPr lang="en-US" altLang="en-US" sz="2200">
                <a:solidFill>
                  <a:srgbClr val="000000"/>
                </a:solidFill>
                <a:latin typeface="Cambria" panose="02040503050406030204" pitchFamily="18" charset="0"/>
              </a:rPr>
              <a:t>Slave</a:t>
            </a:r>
          </a:p>
        </p:txBody>
      </p:sp>
      <p:cxnSp>
        <p:nvCxnSpPr>
          <p:cNvPr id="51" name="Straight Connector 50"/>
          <p:cNvCxnSpPr>
            <a:stCxn id="24" idx="2"/>
            <a:endCxn id="28" idx="0"/>
          </p:cNvCxnSpPr>
          <p:nvPr/>
        </p:nvCxnSpPr>
        <p:spPr>
          <a:xfrm rot="5400000">
            <a:off x="3956051" y="1673226"/>
            <a:ext cx="1652587" cy="2951162"/>
          </a:xfrm>
          <a:prstGeom prst="line">
            <a:avLst/>
          </a:prstGeom>
          <a:ln w="254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24" idx="2"/>
            <a:endCxn id="32" idx="0"/>
          </p:cNvCxnSpPr>
          <p:nvPr/>
        </p:nvCxnSpPr>
        <p:spPr>
          <a:xfrm rot="5400000">
            <a:off x="4590257" y="2307432"/>
            <a:ext cx="1652587" cy="1682750"/>
          </a:xfrm>
          <a:prstGeom prst="line">
            <a:avLst/>
          </a:prstGeom>
          <a:ln w="254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24" idx="2"/>
            <a:endCxn id="44" idx="0"/>
          </p:cNvCxnSpPr>
          <p:nvPr/>
        </p:nvCxnSpPr>
        <p:spPr>
          <a:xfrm rot="5400000">
            <a:off x="5224464" y="2941639"/>
            <a:ext cx="1652587" cy="414337"/>
          </a:xfrm>
          <a:prstGeom prst="line">
            <a:avLst/>
          </a:prstGeom>
          <a:ln w="254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24" idx="2"/>
            <a:endCxn id="46" idx="0"/>
          </p:cNvCxnSpPr>
          <p:nvPr/>
        </p:nvCxnSpPr>
        <p:spPr>
          <a:xfrm rot="16200000" flipH="1">
            <a:off x="5857876" y="2722563"/>
            <a:ext cx="1652587" cy="852488"/>
          </a:xfrm>
          <a:prstGeom prst="line">
            <a:avLst/>
          </a:prstGeom>
          <a:ln w="254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24" idx="2"/>
            <a:endCxn id="45" idx="0"/>
          </p:cNvCxnSpPr>
          <p:nvPr/>
        </p:nvCxnSpPr>
        <p:spPr>
          <a:xfrm rot="16200000" flipH="1">
            <a:off x="6492082" y="2088357"/>
            <a:ext cx="1652587" cy="2120900"/>
          </a:xfrm>
          <a:prstGeom prst="line">
            <a:avLst/>
          </a:prstGeom>
          <a:ln w="254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24" idx="2"/>
            <a:endCxn id="47" idx="0"/>
          </p:cNvCxnSpPr>
          <p:nvPr/>
        </p:nvCxnSpPr>
        <p:spPr>
          <a:xfrm rot="16200000" flipH="1">
            <a:off x="7126289" y="1454151"/>
            <a:ext cx="1652587" cy="3389313"/>
          </a:xfrm>
          <a:prstGeom prst="line">
            <a:avLst/>
          </a:prstGeom>
          <a:ln w="254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9" name="Document 68"/>
          <p:cNvSpPr>
            <a:spLocks noChangeArrowheads="1"/>
          </p:cNvSpPr>
          <p:nvPr/>
        </p:nvSpPr>
        <p:spPr bwMode="auto">
          <a:xfrm>
            <a:off x="6970714" y="4589463"/>
            <a:ext cx="280987"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4</a:t>
            </a:r>
          </a:p>
        </p:txBody>
      </p:sp>
      <p:sp>
        <p:nvSpPr>
          <p:cNvPr id="70" name="Document 69"/>
          <p:cNvSpPr>
            <a:spLocks noChangeArrowheads="1"/>
          </p:cNvSpPr>
          <p:nvPr/>
        </p:nvSpPr>
        <p:spPr bwMode="auto">
          <a:xfrm>
            <a:off x="2813051" y="4589463"/>
            <a:ext cx="282575"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2</a:t>
            </a:r>
          </a:p>
        </p:txBody>
      </p:sp>
      <p:sp>
        <p:nvSpPr>
          <p:cNvPr id="71" name="Document 70"/>
          <p:cNvSpPr>
            <a:spLocks noChangeArrowheads="1"/>
          </p:cNvSpPr>
          <p:nvPr/>
        </p:nvSpPr>
        <p:spPr bwMode="auto">
          <a:xfrm>
            <a:off x="4081464" y="4978400"/>
            <a:ext cx="282575" cy="285750"/>
          </a:xfrm>
          <a:prstGeom prst="flowChartDocumen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1</a:t>
            </a:r>
          </a:p>
        </p:txBody>
      </p:sp>
      <p:sp>
        <p:nvSpPr>
          <p:cNvPr id="72" name="Document 71"/>
          <p:cNvSpPr>
            <a:spLocks noChangeArrowheads="1"/>
          </p:cNvSpPr>
          <p:nvPr/>
        </p:nvSpPr>
        <p:spPr bwMode="auto">
          <a:xfrm>
            <a:off x="6618289" y="4978400"/>
            <a:ext cx="280987" cy="285750"/>
          </a:xfrm>
          <a:prstGeom prst="flowChartDocumen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1</a:t>
            </a:r>
          </a:p>
        </p:txBody>
      </p:sp>
      <p:sp>
        <p:nvSpPr>
          <p:cNvPr id="73" name="Document 72"/>
          <p:cNvSpPr>
            <a:spLocks noChangeArrowheads="1"/>
          </p:cNvSpPr>
          <p:nvPr/>
        </p:nvSpPr>
        <p:spPr bwMode="auto">
          <a:xfrm>
            <a:off x="7886700" y="4978400"/>
            <a:ext cx="280988" cy="285750"/>
          </a:xfrm>
          <a:prstGeom prst="flowChartDocumen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2</a:t>
            </a:r>
          </a:p>
        </p:txBody>
      </p:sp>
      <p:sp>
        <p:nvSpPr>
          <p:cNvPr id="74" name="Document 73"/>
          <p:cNvSpPr>
            <a:spLocks noChangeArrowheads="1"/>
          </p:cNvSpPr>
          <p:nvPr/>
        </p:nvSpPr>
        <p:spPr bwMode="auto">
          <a:xfrm>
            <a:off x="4786314" y="4978400"/>
            <a:ext cx="280987" cy="285750"/>
          </a:xfrm>
          <a:prstGeom prst="flowChartDocumen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2</a:t>
            </a:r>
          </a:p>
        </p:txBody>
      </p:sp>
      <p:sp>
        <p:nvSpPr>
          <p:cNvPr id="75" name="Document 74"/>
          <p:cNvSpPr>
            <a:spLocks noChangeArrowheads="1"/>
          </p:cNvSpPr>
          <p:nvPr/>
        </p:nvSpPr>
        <p:spPr bwMode="auto">
          <a:xfrm>
            <a:off x="8237539" y="4978400"/>
            <a:ext cx="282575" cy="285750"/>
          </a:xfrm>
          <a:prstGeom prst="flowChartDocumen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3</a:t>
            </a:r>
          </a:p>
        </p:txBody>
      </p:sp>
      <p:sp>
        <p:nvSpPr>
          <p:cNvPr id="76" name="Document 75"/>
          <p:cNvSpPr>
            <a:spLocks noChangeArrowheads="1"/>
          </p:cNvSpPr>
          <p:nvPr/>
        </p:nvSpPr>
        <p:spPr bwMode="auto">
          <a:xfrm>
            <a:off x="6970714" y="4978400"/>
            <a:ext cx="280987" cy="285750"/>
          </a:xfrm>
          <a:prstGeom prst="flowChartDocumen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3</a:t>
            </a:r>
          </a:p>
        </p:txBody>
      </p:sp>
      <p:sp>
        <p:nvSpPr>
          <p:cNvPr id="77" name="Document 76"/>
          <p:cNvSpPr>
            <a:spLocks noChangeArrowheads="1"/>
          </p:cNvSpPr>
          <p:nvPr/>
        </p:nvSpPr>
        <p:spPr bwMode="auto">
          <a:xfrm>
            <a:off x="8589964" y="4589463"/>
            <a:ext cx="282575"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9</a:t>
            </a:r>
          </a:p>
        </p:txBody>
      </p:sp>
      <p:sp>
        <p:nvSpPr>
          <p:cNvPr id="78" name="Document 77"/>
          <p:cNvSpPr>
            <a:spLocks noChangeArrowheads="1"/>
          </p:cNvSpPr>
          <p:nvPr/>
        </p:nvSpPr>
        <p:spPr bwMode="auto">
          <a:xfrm>
            <a:off x="4433889" y="4589463"/>
            <a:ext cx="282575"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5</a:t>
            </a:r>
          </a:p>
        </p:txBody>
      </p:sp>
      <p:sp>
        <p:nvSpPr>
          <p:cNvPr id="79" name="Document 78"/>
          <p:cNvSpPr>
            <a:spLocks noChangeArrowheads="1"/>
          </p:cNvSpPr>
          <p:nvPr/>
        </p:nvSpPr>
        <p:spPr bwMode="auto">
          <a:xfrm>
            <a:off x="5349875" y="4589463"/>
            <a:ext cx="280988"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3</a:t>
            </a:r>
          </a:p>
        </p:txBody>
      </p:sp>
      <p:sp>
        <p:nvSpPr>
          <p:cNvPr id="80" name="Document 79"/>
          <p:cNvSpPr>
            <a:spLocks noChangeArrowheads="1"/>
          </p:cNvSpPr>
          <p:nvPr/>
        </p:nvSpPr>
        <p:spPr bwMode="auto">
          <a:xfrm>
            <a:off x="3165476" y="4589463"/>
            <a:ext cx="282575"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3</a:t>
            </a:r>
          </a:p>
        </p:txBody>
      </p:sp>
      <p:sp>
        <p:nvSpPr>
          <p:cNvPr id="81" name="Document 80"/>
          <p:cNvSpPr>
            <a:spLocks noChangeArrowheads="1"/>
          </p:cNvSpPr>
          <p:nvPr/>
        </p:nvSpPr>
        <p:spPr bwMode="auto">
          <a:xfrm>
            <a:off x="9505951" y="4589463"/>
            <a:ext cx="282575"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6</a:t>
            </a:r>
          </a:p>
        </p:txBody>
      </p:sp>
      <p:sp>
        <p:nvSpPr>
          <p:cNvPr id="82" name="Document 81"/>
          <p:cNvSpPr>
            <a:spLocks noChangeArrowheads="1"/>
          </p:cNvSpPr>
          <p:nvPr/>
        </p:nvSpPr>
        <p:spPr bwMode="auto">
          <a:xfrm>
            <a:off x="8237539" y="4589463"/>
            <a:ext cx="282575"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7</a:t>
            </a:r>
          </a:p>
        </p:txBody>
      </p:sp>
      <p:sp>
        <p:nvSpPr>
          <p:cNvPr id="83" name="Document 82"/>
          <p:cNvSpPr>
            <a:spLocks noChangeArrowheads="1"/>
          </p:cNvSpPr>
          <p:nvPr/>
        </p:nvSpPr>
        <p:spPr bwMode="auto">
          <a:xfrm>
            <a:off x="5702300" y="4589463"/>
            <a:ext cx="280988"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5</a:t>
            </a:r>
          </a:p>
        </p:txBody>
      </p:sp>
      <p:sp>
        <p:nvSpPr>
          <p:cNvPr id="84" name="Document 83"/>
          <p:cNvSpPr>
            <a:spLocks noChangeArrowheads="1"/>
          </p:cNvSpPr>
          <p:nvPr/>
        </p:nvSpPr>
        <p:spPr bwMode="auto">
          <a:xfrm>
            <a:off x="3517901" y="4589463"/>
            <a:ext cx="282575"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6</a:t>
            </a:r>
          </a:p>
        </p:txBody>
      </p:sp>
      <p:sp>
        <p:nvSpPr>
          <p:cNvPr id="85" name="Document 84"/>
          <p:cNvSpPr>
            <a:spLocks noChangeArrowheads="1"/>
          </p:cNvSpPr>
          <p:nvPr/>
        </p:nvSpPr>
        <p:spPr bwMode="auto">
          <a:xfrm>
            <a:off x="7323139" y="4589463"/>
            <a:ext cx="280987"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9</a:t>
            </a:r>
          </a:p>
        </p:txBody>
      </p:sp>
      <p:sp>
        <p:nvSpPr>
          <p:cNvPr id="86" name="Document 85"/>
          <p:cNvSpPr>
            <a:spLocks noChangeArrowheads="1"/>
          </p:cNvSpPr>
          <p:nvPr/>
        </p:nvSpPr>
        <p:spPr bwMode="auto">
          <a:xfrm>
            <a:off x="9153526" y="4589463"/>
            <a:ext cx="282575"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4</a:t>
            </a:r>
          </a:p>
        </p:txBody>
      </p:sp>
      <p:sp>
        <p:nvSpPr>
          <p:cNvPr id="95" name="Document 94"/>
          <p:cNvSpPr>
            <a:spLocks noChangeArrowheads="1"/>
          </p:cNvSpPr>
          <p:nvPr/>
        </p:nvSpPr>
        <p:spPr bwMode="auto">
          <a:xfrm>
            <a:off x="6054725" y="4589463"/>
            <a:ext cx="280988"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8</a:t>
            </a:r>
          </a:p>
        </p:txBody>
      </p:sp>
      <p:sp>
        <p:nvSpPr>
          <p:cNvPr id="96" name="Document 95"/>
          <p:cNvSpPr>
            <a:spLocks noChangeArrowheads="1"/>
          </p:cNvSpPr>
          <p:nvPr/>
        </p:nvSpPr>
        <p:spPr bwMode="auto">
          <a:xfrm>
            <a:off x="9858376" y="4589463"/>
            <a:ext cx="282575"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7</a:t>
            </a:r>
          </a:p>
        </p:txBody>
      </p:sp>
      <p:sp>
        <p:nvSpPr>
          <p:cNvPr id="97" name="Document 96"/>
          <p:cNvSpPr>
            <a:spLocks noChangeArrowheads="1"/>
          </p:cNvSpPr>
          <p:nvPr/>
        </p:nvSpPr>
        <p:spPr bwMode="auto">
          <a:xfrm>
            <a:off x="4786314" y="4589463"/>
            <a:ext cx="280987"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8</a:t>
            </a:r>
          </a:p>
        </p:txBody>
      </p:sp>
      <p:sp>
        <p:nvSpPr>
          <p:cNvPr id="98" name="Document 97"/>
          <p:cNvSpPr>
            <a:spLocks noChangeArrowheads="1"/>
          </p:cNvSpPr>
          <p:nvPr/>
        </p:nvSpPr>
        <p:spPr bwMode="auto">
          <a:xfrm>
            <a:off x="4081464" y="4589463"/>
            <a:ext cx="282575"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2</a:t>
            </a:r>
          </a:p>
        </p:txBody>
      </p:sp>
      <p:sp>
        <p:nvSpPr>
          <p:cNvPr id="99" name="Document 98"/>
          <p:cNvSpPr>
            <a:spLocks noChangeArrowheads="1"/>
          </p:cNvSpPr>
          <p:nvPr/>
        </p:nvSpPr>
        <p:spPr bwMode="auto">
          <a:xfrm>
            <a:off x="6618289" y="4589463"/>
            <a:ext cx="280987"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1</a:t>
            </a:r>
          </a:p>
        </p:txBody>
      </p:sp>
      <p:sp>
        <p:nvSpPr>
          <p:cNvPr id="100" name="Document 99"/>
          <p:cNvSpPr>
            <a:spLocks noChangeArrowheads="1"/>
          </p:cNvSpPr>
          <p:nvPr/>
        </p:nvSpPr>
        <p:spPr bwMode="auto">
          <a:xfrm>
            <a:off x="7886700" y="4589463"/>
            <a:ext cx="280988" cy="285750"/>
          </a:xfrm>
          <a:prstGeom prst="flowChartDocumen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lIns="0" tIns="0" rIns="0" bIns="0" anchor="ctr"/>
          <a:lstStyle/>
          <a:p>
            <a:pPr algn="ctr">
              <a:defRPr/>
            </a:pPr>
            <a:r>
              <a:rPr lang="en-US" kern="0" dirty="0">
                <a:solidFill>
                  <a:sysClr val="windowText" lastClr="000000"/>
                </a:solidFill>
                <a:cs typeface="Cambria"/>
              </a:rPr>
              <a:t>1</a:t>
            </a:r>
          </a:p>
        </p:txBody>
      </p:sp>
      <p:sp>
        <p:nvSpPr>
          <p:cNvPr id="105" name="Rounded Rectangle 104"/>
          <p:cNvSpPr>
            <a:spLocks noChangeArrowheads="1"/>
          </p:cNvSpPr>
          <p:nvPr/>
        </p:nvSpPr>
        <p:spPr bwMode="auto">
          <a:xfrm>
            <a:off x="2884488" y="3733800"/>
            <a:ext cx="844550" cy="357188"/>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lIns="0" rIns="0" anchor="ctr"/>
          <a:lstStyle/>
          <a:p>
            <a:pPr algn="ctr">
              <a:defRPr/>
            </a:pPr>
            <a:r>
              <a:rPr lang="en-US" kern="0" dirty="0">
                <a:solidFill>
                  <a:sysClr val="windowText" lastClr="000000"/>
                </a:solidFill>
                <a:cs typeface="Cambria"/>
              </a:rPr>
              <a:t>Task 2</a:t>
            </a:r>
          </a:p>
        </p:txBody>
      </p:sp>
      <p:sp>
        <p:nvSpPr>
          <p:cNvPr id="107" name="Rounded Rectangle 106"/>
          <p:cNvSpPr>
            <a:spLocks noChangeArrowheads="1"/>
          </p:cNvSpPr>
          <p:nvPr/>
        </p:nvSpPr>
        <p:spPr bwMode="auto">
          <a:xfrm>
            <a:off x="5419725" y="3722689"/>
            <a:ext cx="846138" cy="357187"/>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lIns="0" rIns="0" anchor="ctr"/>
          <a:lstStyle/>
          <a:p>
            <a:pPr algn="ctr">
              <a:defRPr/>
            </a:pPr>
            <a:r>
              <a:rPr lang="en-US" kern="0" dirty="0">
                <a:solidFill>
                  <a:sysClr val="windowText" lastClr="000000"/>
                </a:solidFill>
                <a:cs typeface="Cambria"/>
              </a:rPr>
              <a:t>Task 3</a:t>
            </a:r>
          </a:p>
        </p:txBody>
      </p:sp>
      <p:sp>
        <p:nvSpPr>
          <p:cNvPr id="35890" name="TextBox 119"/>
          <p:cNvSpPr txBox="1">
            <a:spLocks noChangeArrowheads="1"/>
          </p:cNvSpPr>
          <p:nvPr/>
        </p:nvSpPr>
        <p:spPr bwMode="auto">
          <a:xfrm>
            <a:off x="1905001" y="4527550"/>
            <a:ext cx="830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eaLnBrk="1" hangingPunct="1"/>
            <a:r>
              <a:rPr lang="en-US" altLang="en-US" sz="1800" b="1">
                <a:solidFill>
                  <a:schemeClr val="accent1"/>
                </a:solidFill>
                <a:latin typeface="Cambria" panose="02040503050406030204" pitchFamily="18" charset="0"/>
              </a:rPr>
              <a:t>File 1:</a:t>
            </a:r>
          </a:p>
        </p:txBody>
      </p:sp>
      <p:sp>
        <p:nvSpPr>
          <p:cNvPr id="35891" name="TextBox 120"/>
          <p:cNvSpPr txBox="1">
            <a:spLocks noChangeArrowheads="1"/>
          </p:cNvSpPr>
          <p:nvPr/>
        </p:nvSpPr>
        <p:spPr bwMode="auto">
          <a:xfrm>
            <a:off x="1905001" y="4927600"/>
            <a:ext cx="830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eaLnBrk="1" hangingPunct="1"/>
            <a:r>
              <a:rPr lang="en-US" altLang="en-US" sz="1800" b="1">
                <a:solidFill>
                  <a:schemeClr val="accent2"/>
                </a:solidFill>
                <a:latin typeface="Cambria" panose="02040503050406030204" pitchFamily="18" charset="0"/>
              </a:rPr>
              <a:t>File 2:</a:t>
            </a:r>
          </a:p>
        </p:txBody>
      </p:sp>
      <p:sp>
        <p:nvSpPr>
          <p:cNvPr id="56" name="Rounded Rectangle 55"/>
          <p:cNvSpPr>
            <a:spLocks noChangeArrowheads="1"/>
          </p:cNvSpPr>
          <p:nvPr/>
        </p:nvSpPr>
        <p:spPr bwMode="auto">
          <a:xfrm>
            <a:off x="5421314" y="3721100"/>
            <a:ext cx="846137" cy="357188"/>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lIns="0" rIns="0" anchor="ctr"/>
          <a:lstStyle/>
          <a:p>
            <a:pPr algn="ctr">
              <a:defRPr/>
            </a:pPr>
            <a:r>
              <a:rPr lang="en-US" kern="0" dirty="0">
                <a:solidFill>
                  <a:sysClr val="windowText" lastClr="000000"/>
                </a:solidFill>
                <a:cs typeface="Cambria"/>
              </a:rPr>
              <a:t>Task 8</a:t>
            </a:r>
          </a:p>
        </p:txBody>
      </p:sp>
      <p:sp>
        <p:nvSpPr>
          <p:cNvPr id="57" name="Rounded Rectangle 56"/>
          <p:cNvSpPr>
            <a:spLocks noChangeArrowheads="1"/>
          </p:cNvSpPr>
          <p:nvPr/>
        </p:nvSpPr>
        <p:spPr bwMode="auto">
          <a:xfrm>
            <a:off x="7956550" y="3732214"/>
            <a:ext cx="846138" cy="357187"/>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lIns="0" rIns="0" anchor="ctr"/>
          <a:lstStyle/>
          <a:p>
            <a:pPr algn="ctr">
              <a:defRPr/>
            </a:pPr>
            <a:r>
              <a:rPr lang="en-US" kern="0" dirty="0">
                <a:solidFill>
                  <a:sysClr val="windowText" lastClr="000000"/>
                </a:solidFill>
                <a:cs typeface="Cambria"/>
              </a:rPr>
              <a:t>Task 7</a:t>
            </a:r>
          </a:p>
        </p:txBody>
      </p:sp>
      <p:sp>
        <p:nvSpPr>
          <p:cNvPr id="58" name="Rounded Rectangle 57"/>
          <p:cNvSpPr>
            <a:spLocks noChangeArrowheads="1"/>
          </p:cNvSpPr>
          <p:nvPr/>
        </p:nvSpPr>
        <p:spPr bwMode="auto">
          <a:xfrm>
            <a:off x="7958139" y="3730625"/>
            <a:ext cx="846137" cy="355600"/>
          </a:xfrm>
          <a:prstGeom prst="roundRect">
            <a:avLst>
              <a:gd name="adj" fmla="val 16667"/>
            </a:avLst>
          </a:prstGeom>
          <a:gradFill rotWithShape="1">
            <a:gsLst>
              <a:gs pos="0">
                <a:srgbClr val="FF9A99"/>
              </a:gs>
              <a:gs pos="100000">
                <a:srgbClr val="D1403C"/>
              </a:gs>
            </a:gsLst>
            <a:lin ang="5400000"/>
          </a:gradFill>
          <a:ln w="9525">
            <a:solidFill>
              <a:srgbClr val="BE4B48"/>
            </a:solidFill>
            <a:round/>
            <a:headEnd/>
            <a:tailEnd/>
          </a:ln>
          <a:effectLst>
            <a:outerShdw blurRad="40000" dist="23000" dir="5400000" rotWithShape="0">
              <a:srgbClr val="808080">
                <a:alpha val="34999"/>
              </a:srgbClr>
            </a:outerShdw>
          </a:effectLst>
        </p:spPr>
        <p:txBody>
          <a:bodyPr lIns="0" rIns="0" anchor="ctr"/>
          <a:lstStyle/>
          <a:p>
            <a:pPr algn="ctr">
              <a:defRPr/>
            </a:pPr>
            <a:r>
              <a:rPr lang="en-US" kern="0" dirty="0">
                <a:solidFill>
                  <a:sysClr val="windowText" lastClr="000000"/>
                </a:solidFill>
                <a:cs typeface="Cambria"/>
              </a:rPr>
              <a:t>Task 2</a:t>
            </a:r>
          </a:p>
        </p:txBody>
      </p:sp>
      <p:sp>
        <p:nvSpPr>
          <p:cNvPr id="60" name="Rounded Rectangle 59"/>
          <p:cNvSpPr>
            <a:spLocks noChangeArrowheads="1"/>
          </p:cNvSpPr>
          <p:nvPr/>
        </p:nvSpPr>
        <p:spPr bwMode="auto">
          <a:xfrm>
            <a:off x="9231314" y="3732214"/>
            <a:ext cx="846137" cy="357187"/>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lIns="0" rIns="0" anchor="ctr"/>
          <a:lstStyle/>
          <a:p>
            <a:pPr algn="ctr">
              <a:defRPr/>
            </a:pPr>
            <a:r>
              <a:rPr lang="en-US" kern="0" dirty="0">
                <a:solidFill>
                  <a:sysClr val="windowText" lastClr="000000"/>
                </a:solidFill>
                <a:cs typeface="Cambria"/>
              </a:rPr>
              <a:t>Task 4</a:t>
            </a:r>
          </a:p>
        </p:txBody>
      </p:sp>
      <p:sp>
        <p:nvSpPr>
          <p:cNvPr id="61" name="Rounded Rectangle 60"/>
          <p:cNvSpPr>
            <a:spLocks noChangeArrowheads="1"/>
          </p:cNvSpPr>
          <p:nvPr/>
        </p:nvSpPr>
        <p:spPr bwMode="auto">
          <a:xfrm>
            <a:off x="9232900" y="3732214"/>
            <a:ext cx="844550" cy="357187"/>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lIns="0" rIns="0" anchor="ctr"/>
          <a:lstStyle/>
          <a:p>
            <a:pPr algn="ctr">
              <a:defRPr/>
            </a:pPr>
            <a:r>
              <a:rPr lang="en-US" kern="0" dirty="0">
                <a:solidFill>
                  <a:sysClr val="windowText" lastClr="000000"/>
                </a:solidFill>
                <a:cs typeface="Cambria"/>
              </a:rPr>
              <a:t>Task 6</a:t>
            </a:r>
          </a:p>
        </p:txBody>
      </p:sp>
      <p:sp>
        <p:nvSpPr>
          <p:cNvPr id="87" name="Content Placeholder 2"/>
          <p:cNvSpPr txBox="1">
            <a:spLocks/>
          </p:cNvSpPr>
          <p:nvPr/>
        </p:nvSpPr>
        <p:spPr bwMode="auto">
          <a:xfrm>
            <a:off x="2133600" y="5461000"/>
            <a:ext cx="7924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eaLnBrk="0" hangingPunct="0">
              <a:defRPr sz="2400">
                <a:solidFill>
                  <a:schemeClr val="tx1"/>
                </a:solidFill>
                <a:latin typeface="Arial" panose="020B0604020202020204" pitchFamily="34" charset="0"/>
                <a:ea typeface="ＭＳ Ｐゴシック" charset="-128"/>
              </a:defRPr>
            </a:lvl1pPr>
            <a:lvl2pPr marL="37931725" indent="-37474525" defTabSz="457200"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spcBef>
                <a:spcPct val="20000"/>
              </a:spcBef>
            </a:pPr>
            <a:r>
              <a:rPr lang="en-US" altLang="en-US" sz="2900">
                <a:solidFill>
                  <a:srgbClr val="3366FF"/>
                </a:solidFill>
                <a:latin typeface="Cambria" panose="02040503050406030204" pitchFamily="18" charset="0"/>
              </a:rPr>
              <a:t>Idea: Wait a short time to get data-local scheduling opportunities</a:t>
            </a:r>
          </a:p>
        </p:txBody>
      </p:sp>
      <p:sp>
        <p:nvSpPr>
          <p:cNvPr id="63" name="Rounded Rectangle 62"/>
          <p:cNvSpPr>
            <a:spLocks noChangeArrowheads="1"/>
          </p:cNvSpPr>
          <p:nvPr/>
        </p:nvSpPr>
        <p:spPr bwMode="auto">
          <a:xfrm>
            <a:off x="4157664" y="3709989"/>
            <a:ext cx="846137" cy="357187"/>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lIns="0" rIns="0" anchor="ctr"/>
          <a:lstStyle/>
          <a:p>
            <a:pPr algn="ctr">
              <a:defRPr/>
            </a:pPr>
            <a:r>
              <a:rPr lang="en-US" kern="0" dirty="0">
                <a:solidFill>
                  <a:sysClr val="windowText" lastClr="000000"/>
                </a:solidFill>
                <a:cs typeface="Cambria"/>
              </a:rPr>
              <a:t>Task 5</a:t>
            </a:r>
          </a:p>
        </p:txBody>
      </p:sp>
      <p:sp>
        <p:nvSpPr>
          <p:cNvPr id="66" name="Rounded Rectangle 65"/>
          <p:cNvSpPr>
            <a:spLocks noChangeArrowheads="1"/>
          </p:cNvSpPr>
          <p:nvPr/>
        </p:nvSpPr>
        <p:spPr bwMode="auto">
          <a:xfrm>
            <a:off x="4159250" y="3708400"/>
            <a:ext cx="846138" cy="355600"/>
          </a:xfrm>
          <a:prstGeom prst="roundRect">
            <a:avLst>
              <a:gd name="adj" fmla="val 16667"/>
            </a:avLst>
          </a:prstGeom>
          <a:gradFill rotWithShape="1">
            <a:gsLst>
              <a:gs pos="0">
                <a:srgbClr val="FF9A99"/>
              </a:gs>
              <a:gs pos="100000">
                <a:srgbClr val="D1403C"/>
              </a:gs>
            </a:gsLst>
            <a:lin ang="5400000"/>
          </a:gradFill>
          <a:ln w="9525">
            <a:solidFill>
              <a:srgbClr val="BE4B48"/>
            </a:solidFill>
            <a:round/>
            <a:headEnd/>
            <a:tailEnd/>
          </a:ln>
          <a:effectLst>
            <a:outerShdw blurRad="40000" dist="23000" dir="5400000" rotWithShape="0">
              <a:srgbClr val="808080">
                <a:alpha val="34999"/>
              </a:srgbClr>
            </a:outerShdw>
          </a:effectLst>
        </p:spPr>
        <p:txBody>
          <a:bodyPr lIns="0" rIns="0" anchor="ctr"/>
          <a:lstStyle/>
          <a:p>
            <a:pPr algn="ctr">
              <a:defRPr/>
            </a:pPr>
            <a:r>
              <a:rPr lang="en-US" kern="0" dirty="0">
                <a:solidFill>
                  <a:sysClr val="windowText" lastClr="000000"/>
                </a:solidFill>
                <a:cs typeface="Cambria"/>
              </a:rPr>
              <a:t>Task 1</a:t>
            </a:r>
          </a:p>
        </p:txBody>
      </p:sp>
      <p:sp>
        <p:nvSpPr>
          <p:cNvPr id="68" name="Rounded Rectangle 67"/>
          <p:cNvSpPr>
            <a:spLocks noChangeArrowheads="1"/>
          </p:cNvSpPr>
          <p:nvPr/>
        </p:nvSpPr>
        <p:spPr bwMode="auto">
          <a:xfrm>
            <a:off x="6697663" y="3709989"/>
            <a:ext cx="844550" cy="357187"/>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lIns="0" rIns="0" anchor="ctr"/>
          <a:lstStyle/>
          <a:p>
            <a:pPr algn="ctr">
              <a:defRPr/>
            </a:pPr>
            <a:r>
              <a:rPr lang="en-US" kern="0" dirty="0">
                <a:solidFill>
                  <a:sysClr val="windowText" lastClr="000000"/>
                </a:solidFill>
                <a:cs typeface="Cambria"/>
              </a:rPr>
              <a:t>Task 1</a:t>
            </a:r>
          </a:p>
        </p:txBody>
      </p:sp>
      <p:sp>
        <p:nvSpPr>
          <p:cNvPr id="89" name="Rounded Rectangle 88"/>
          <p:cNvSpPr>
            <a:spLocks noChangeArrowheads="1"/>
          </p:cNvSpPr>
          <p:nvPr/>
        </p:nvSpPr>
        <p:spPr bwMode="auto">
          <a:xfrm>
            <a:off x="6697664" y="3708400"/>
            <a:ext cx="846137" cy="355600"/>
          </a:xfrm>
          <a:prstGeom prst="roundRect">
            <a:avLst>
              <a:gd name="adj" fmla="val 16667"/>
            </a:avLst>
          </a:prstGeom>
          <a:gradFill rotWithShape="1">
            <a:gsLst>
              <a:gs pos="0">
                <a:srgbClr val="FF9A99"/>
              </a:gs>
              <a:gs pos="100000">
                <a:srgbClr val="D1403C"/>
              </a:gs>
            </a:gsLst>
            <a:lin ang="5400000"/>
          </a:gradFill>
          <a:ln w="9525">
            <a:solidFill>
              <a:srgbClr val="BE4B48"/>
            </a:solidFill>
            <a:round/>
            <a:headEnd/>
            <a:tailEnd/>
          </a:ln>
          <a:effectLst>
            <a:outerShdw blurRad="40000" dist="23000" dir="5400000" rotWithShape="0">
              <a:srgbClr val="808080">
                <a:alpha val="34999"/>
              </a:srgbClr>
            </a:outerShdw>
          </a:effectLst>
        </p:spPr>
        <p:txBody>
          <a:bodyPr lIns="0" rIns="0" anchor="ctr"/>
          <a:lstStyle/>
          <a:p>
            <a:pPr algn="ctr">
              <a:defRPr/>
            </a:pPr>
            <a:r>
              <a:rPr lang="en-US" kern="0" dirty="0">
                <a:solidFill>
                  <a:sysClr val="windowText" lastClr="000000"/>
                </a:solidFill>
                <a:cs typeface="Cambria"/>
              </a:rPr>
              <a:t>Task 3</a:t>
            </a:r>
          </a:p>
        </p:txBody>
      </p:sp>
      <p:sp>
        <p:nvSpPr>
          <p:cNvPr id="64" name="Down Arrow 63"/>
          <p:cNvSpPr>
            <a:spLocks noChangeArrowheads="1"/>
          </p:cNvSpPr>
          <p:nvPr/>
        </p:nvSpPr>
        <p:spPr bwMode="auto">
          <a:xfrm>
            <a:off x="7391400" y="1295400"/>
            <a:ext cx="381000" cy="457200"/>
          </a:xfrm>
          <a:prstGeom prst="downArrow">
            <a:avLst>
              <a:gd name="adj1" fmla="val 50000"/>
              <a:gd name="adj2" fmla="val 50000"/>
            </a:avLst>
          </a:prstGeom>
          <a:gradFill rotWithShape="1">
            <a:gsLst>
              <a:gs pos="0">
                <a:srgbClr val="C8B0ED"/>
              </a:gs>
              <a:gs pos="100000">
                <a:srgbClr val="7F5BAB"/>
              </a:gs>
            </a:gsLst>
            <a:lin ang="5400000"/>
          </a:gradFill>
          <a:ln w="9525">
            <a:solidFill>
              <a:srgbClr val="7D60A0"/>
            </a:solidFill>
            <a:miter lim="800000"/>
            <a:headEnd/>
            <a:tailEnd/>
          </a:ln>
          <a:effectLst>
            <a:outerShdw blurRad="40000" dist="23000" dir="5400000" rotWithShape="0">
              <a:srgbClr val="808080">
                <a:alpha val="34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2200">
              <a:solidFill>
                <a:srgbClr val="000000"/>
              </a:solidFill>
              <a:latin typeface="Cambria" panose="02040503050406030204" pitchFamily="18" charset="0"/>
            </a:endParaRPr>
          </a:p>
        </p:txBody>
      </p:sp>
      <p:sp>
        <p:nvSpPr>
          <p:cNvPr id="67" name="Down Arrow 66"/>
          <p:cNvSpPr>
            <a:spLocks noChangeArrowheads="1"/>
          </p:cNvSpPr>
          <p:nvPr/>
        </p:nvSpPr>
        <p:spPr bwMode="auto">
          <a:xfrm>
            <a:off x="7391400" y="1295400"/>
            <a:ext cx="381000" cy="457200"/>
          </a:xfrm>
          <a:prstGeom prst="downArrow">
            <a:avLst>
              <a:gd name="adj1" fmla="val 50000"/>
              <a:gd name="adj2" fmla="val 50000"/>
            </a:avLst>
          </a:prstGeom>
          <a:gradFill rotWithShape="1">
            <a:gsLst>
              <a:gs pos="0">
                <a:srgbClr val="C8B0ED"/>
              </a:gs>
              <a:gs pos="100000">
                <a:srgbClr val="7F5BAB"/>
              </a:gs>
            </a:gsLst>
            <a:lin ang="5400000"/>
          </a:gradFill>
          <a:ln w="9525">
            <a:solidFill>
              <a:srgbClr val="7D60A0"/>
            </a:solidFill>
            <a:miter lim="800000"/>
            <a:headEnd/>
            <a:tailEnd/>
          </a:ln>
          <a:effectLst>
            <a:outerShdw blurRad="40000" dist="23000" dir="5400000" rotWithShape="0">
              <a:srgbClr val="808080">
                <a:alpha val="34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2200">
              <a:solidFill>
                <a:srgbClr val="000000"/>
              </a:solidFill>
              <a:latin typeface="Cambria" panose="02040503050406030204" pitchFamily="18" charset="0"/>
            </a:endParaRPr>
          </a:p>
        </p:txBody>
      </p:sp>
      <p:sp>
        <p:nvSpPr>
          <p:cNvPr id="90" name="Down Arrow 89"/>
          <p:cNvSpPr>
            <a:spLocks noChangeArrowheads="1"/>
          </p:cNvSpPr>
          <p:nvPr/>
        </p:nvSpPr>
        <p:spPr bwMode="auto">
          <a:xfrm>
            <a:off x="7391400" y="1295400"/>
            <a:ext cx="381000" cy="457200"/>
          </a:xfrm>
          <a:prstGeom prst="downArrow">
            <a:avLst>
              <a:gd name="adj1" fmla="val 50000"/>
              <a:gd name="adj2" fmla="val 50000"/>
            </a:avLst>
          </a:prstGeom>
          <a:gradFill rotWithShape="1">
            <a:gsLst>
              <a:gs pos="0">
                <a:srgbClr val="C8B0ED"/>
              </a:gs>
              <a:gs pos="100000">
                <a:srgbClr val="7F5BAB"/>
              </a:gs>
            </a:gsLst>
            <a:lin ang="5400000"/>
          </a:gradFill>
          <a:ln w="9525">
            <a:solidFill>
              <a:srgbClr val="7D60A0"/>
            </a:solidFill>
            <a:miter lim="800000"/>
            <a:headEnd/>
            <a:tailEnd/>
          </a:ln>
          <a:effectLst>
            <a:outerShdw blurRad="40000" dist="23000" dir="5400000" rotWithShape="0">
              <a:srgbClr val="808080">
                <a:alpha val="34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2200">
              <a:solidFill>
                <a:srgbClr val="000000"/>
              </a:solidFill>
              <a:latin typeface="Cambria" panose="02040503050406030204" pitchFamily="18" charset="0"/>
            </a:endParaRPr>
          </a:p>
        </p:txBody>
      </p:sp>
      <p:sp>
        <p:nvSpPr>
          <p:cNvPr id="91" name="Down Arrow 90"/>
          <p:cNvSpPr>
            <a:spLocks noChangeArrowheads="1"/>
          </p:cNvSpPr>
          <p:nvPr/>
        </p:nvSpPr>
        <p:spPr bwMode="auto">
          <a:xfrm>
            <a:off x="7391400" y="1295400"/>
            <a:ext cx="381000" cy="457200"/>
          </a:xfrm>
          <a:prstGeom prst="downArrow">
            <a:avLst>
              <a:gd name="adj1" fmla="val 50000"/>
              <a:gd name="adj2" fmla="val 50000"/>
            </a:avLst>
          </a:prstGeom>
          <a:gradFill rotWithShape="1">
            <a:gsLst>
              <a:gs pos="0">
                <a:srgbClr val="C8B0ED"/>
              </a:gs>
              <a:gs pos="100000">
                <a:srgbClr val="7F5BAB"/>
              </a:gs>
            </a:gsLst>
            <a:lin ang="5400000"/>
          </a:gradFill>
          <a:ln w="9525">
            <a:solidFill>
              <a:srgbClr val="7D60A0"/>
            </a:solidFill>
            <a:miter lim="800000"/>
            <a:headEnd/>
            <a:tailEnd/>
          </a:ln>
          <a:effectLst>
            <a:outerShdw blurRad="40000" dist="23000" dir="5400000" rotWithShape="0">
              <a:srgbClr val="808080">
                <a:alpha val="34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2200">
              <a:solidFill>
                <a:srgbClr val="000000"/>
              </a:solidFill>
              <a:latin typeface="Cambria" panose="02040503050406030204" pitchFamily="18" charset="0"/>
            </a:endParaRPr>
          </a:p>
        </p:txBody>
      </p:sp>
      <p:sp>
        <p:nvSpPr>
          <p:cNvPr id="92" name="Down Arrow 91"/>
          <p:cNvSpPr>
            <a:spLocks noChangeArrowheads="1"/>
          </p:cNvSpPr>
          <p:nvPr/>
        </p:nvSpPr>
        <p:spPr bwMode="auto">
          <a:xfrm>
            <a:off x="7391400" y="1295400"/>
            <a:ext cx="381000" cy="457200"/>
          </a:xfrm>
          <a:prstGeom prst="downArrow">
            <a:avLst>
              <a:gd name="adj1" fmla="val 50000"/>
              <a:gd name="adj2" fmla="val 50000"/>
            </a:avLst>
          </a:prstGeom>
          <a:gradFill rotWithShape="1">
            <a:gsLst>
              <a:gs pos="0">
                <a:srgbClr val="C8B0ED"/>
              </a:gs>
              <a:gs pos="100000">
                <a:srgbClr val="7F5BAB"/>
              </a:gs>
            </a:gsLst>
            <a:lin ang="5400000"/>
          </a:gradFill>
          <a:ln w="9525">
            <a:solidFill>
              <a:srgbClr val="7D60A0"/>
            </a:solidFill>
            <a:miter lim="800000"/>
            <a:headEnd/>
            <a:tailEnd/>
          </a:ln>
          <a:effectLst>
            <a:outerShdw blurRad="40000" dist="23000" dir="5400000" rotWithShape="0">
              <a:srgbClr val="808080">
                <a:alpha val="34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2200">
              <a:solidFill>
                <a:srgbClr val="000000"/>
              </a:solidFill>
              <a:latin typeface="Cambria" panose="02040503050406030204" pitchFamily="18" charset="0"/>
            </a:endParaRPr>
          </a:p>
        </p:txBody>
      </p:sp>
      <p:sp>
        <p:nvSpPr>
          <p:cNvPr id="93" name="Rounded Rectangle 92"/>
          <p:cNvSpPr/>
          <p:nvPr/>
        </p:nvSpPr>
        <p:spPr>
          <a:xfrm>
            <a:off x="7118350" y="1206500"/>
            <a:ext cx="914400" cy="406400"/>
          </a:xfrm>
          <a:prstGeom prst="roundRect">
            <a:avLst/>
          </a:prstGeom>
          <a:solidFill>
            <a:schemeClr val="tx1">
              <a:alpha val="42000"/>
            </a:schemeClr>
          </a:solidFill>
          <a:ln>
            <a:noFill/>
          </a:ln>
          <a:effectLst/>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sz="2200" i="1" kern="0" dirty="0">
                <a:solidFill>
                  <a:schemeClr val="bg1"/>
                </a:solidFill>
                <a:cs typeface="Cambria"/>
              </a:rPr>
              <a:t>Wait!</a:t>
            </a:r>
          </a:p>
        </p:txBody>
      </p:sp>
    </p:spTree>
    <p:extLst>
      <p:ext uri="{BB962C8B-B14F-4D97-AF65-F5344CB8AC3E}">
        <p14:creationId xmlns:p14="http://schemas.microsoft.com/office/powerpoint/2010/main" val="424955824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xit" presetSubtype="0" fill="hold" grpId="0" nodeType="clickEffect">
                                  <p:stCondLst>
                                    <p:cond delay="0"/>
                                  </p:stCondLst>
                                  <p:childTnLst>
                                    <p:animEffect transition="out" filter="dissolve">
                                      <p:cBhvr>
                                        <p:cTn id="6" dur="500"/>
                                        <p:tgtEl>
                                          <p:spTgt spid="107"/>
                                        </p:tgtEl>
                                      </p:cBhvr>
                                    </p:animEffect>
                                    <p:set>
                                      <p:cBhvr>
                                        <p:cTn id="7" dur="1" fill="hold">
                                          <p:stCondLst>
                                            <p:cond delay="499"/>
                                          </p:stCondLst>
                                        </p:cTn>
                                        <p:tgtEl>
                                          <p:spTgt spid="107"/>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93"/>
                                        </p:tgtEl>
                                        <p:attrNameLst>
                                          <p:attrName>style.visibility</p:attrName>
                                        </p:attrNameLst>
                                      </p:cBhvr>
                                      <p:to>
                                        <p:strVal val="hidden"/>
                                      </p:to>
                                    </p:set>
                                  </p:childTnLst>
                                </p:cTn>
                              </p:par>
                            </p:childTnLst>
                          </p:cTn>
                        </p:par>
                        <p:par>
                          <p:cTn id="20" fill="hold" nodeType="afterGroup">
                            <p:stCondLst>
                              <p:cond delay="0"/>
                            </p:stCondLst>
                            <p:childTnLst>
                              <p:par>
                                <p:cTn id="21" presetID="0" presetClass="path" presetSubtype="0" accel="50000" decel="50000" fill="hold" grpId="1" nodeType="afterEffect">
                                  <p:stCondLst>
                                    <p:cond delay="0"/>
                                  </p:stCondLst>
                                  <p:childTnLst>
                                    <p:animMotion origin="layout" path="M 1.11022E-16 -2.22222E-6 L 0.0875 -2.22222E-6 " pathEditMode="relative" rAng="0" ptsTypes="AA">
                                      <p:cBhvr>
                                        <p:cTn id="22" dur="500" fill="hold"/>
                                        <p:tgtEl>
                                          <p:spTgt spid="64"/>
                                        </p:tgtEl>
                                        <p:attrNameLst>
                                          <p:attrName>ppt_x</p:attrName>
                                          <p:attrName>ppt_y</p:attrName>
                                        </p:attrNameLst>
                                      </p:cBhvr>
                                      <p:rCtr x="4400" y="0"/>
                                    </p:animMotion>
                                  </p:childTnLst>
                                </p:cTn>
                              </p:par>
                            </p:childTnLst>
                          </p:cTn>
                        </p:par>
                      </p:childTnLst>
                    </p:cTn>
                  </p:par>
                  <p:par>
                    <p:cTn id="23" fill="hold" nodeType="clickPar">
                      <p:stCondLst>
                        <p:cond delay="indefinite"/>
                      </p:stCondLst>
                      <p:childTnLst>
                        <p:par>
                          <p:cTn id="24" fill="hold" nodeType="withGroup">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anim calcmode="lin" valueType="num">
                                      <p:cBhvr>
                                        <p:cTn id="28" dur="500" fill="hold"/>
                                        <p:tgtEl>
                                          <p:spTgt spid="56"/>
                                        </p:tgtEl>
                                        <p:attrNameLst>
                                          <p:attrName>ppt_x</p:attrName>
                                        </p:attrNameLst>
                                      </p:cBhvr>
                                      <p:tavLst>
                                        <p:tav tm="0">
                                          <p:val>
                                            <p:strVal val="#ppt_x"/>
                                          </p:val>
                                        </p:tav>
                                        <p:tav tm="100000">
                                          <p:val>
                                            <p:strVal val="#ppt_x"/>
                                          </p:val>
                                        </p:tav>
                                      </p:tavLst>
                                    </p:anim>
                                    <p:anim calcmode="lin" valueType="num">
                                      <p:cBhvr>
                                        <p:cTn id="29" dur="5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grpId="2" nodeType="clickEffect">
                                  <p:stCondLst>
                                    <p:cond delay="0"/>
                                  </p:stCondLst>
                                  <p:childTnLst>
                                    <p:set>
                                      <p:cBhvr>
                                        <p:cTn id="33" dur="1" fill="hold">
                                          <p:stCondLst>
                                            <p:cond delay="0"/>
                                          </p:stCondLst>
                                        </p:cTn>
                                        <p:tgtEl>
                                          <p:spTgt spid="64"/>
                                        </p:tgtEl>
                                        <p:attrNameLst>
                                          <p:attrName>style.visibility</p:attrName>
                                        </p:attrNameLst>
                                      </p:cBhvr>
                                      <p:to>
                                        <p:strVal val="hidden"/>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xit" presetSubtype="0" fill="hold" grpId="0" nodeType="clickEffect">
                                  <p:stCondLst>
                                    <p:cond delay="0"/>
                                  </p:stCondLst>
                                  <p:childTnLst>
                                    <p:animEffect transition="out" filter="dissolve">
                                      <p:cBhvr>
                                        <p:cTn id="37" dur="500"/>
                                        <p:tgtEl>
                                          <p:spTgt spid="57"/>
                                        </p:tgtEl>
                                      </p:cBhvr>
                                    </p:animEffect>
                                    <p:set>
                                      <p:cBhvr>
                                        <p:cTn id="38" dur="1" fill="hold">
                                          <p:stCondLst>
                                            <p:cond delay="499"/>
                                          </p:stCondLst>
                                        </p:cTn>
                                        <p:tgtEl>
                                          <p:spTgt spid="57"/>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47"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anim calcmode="lin" valueType="num">
                                      <p:cBhvr>
                                        <p:cTn id="48" dur="500" fill="hold"/>
                                        <p:tgtEl>
                                          <p:spTgt spid="58"/>
                                        </p:tgtEl>
                                        <p:attrNameLst>
                                          <p:attrName>ppt_x</p:attrName>
                                        </p:attrNameLst>
                                      </p:cBhvr>
                                      <p:tavLst>
                                        <p:tav tm="0">
                                          <p:val>
                                            <p:strVal val="#ppt_x"/>
                                          </p:val>
                                        </p:tav>
                                        <p:tav tm="100000">
                                          <p:val>
                                            <p:strVal val="#ppt_x"/>
                                          </p:val>
                                        </p:tav>
                                      </p:tavLst>
                                    </p:anim>
                                    <p:anim calcmode="lin" valueType="num">
                                      <p:cBhvr>
                                        <p:cTn id="49" dur="5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90"/>
                                        </p:tgtEl>
                                        <p:attrNameLst>
                                          <p:attrName>style.visibility</p:attrName>
                                        </p:attrNameLst>
                                      </p:cBhvr>
                                      <p:to>
                                        <p:strVal val="hidden"/>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xit" presetSubtype="0" fill="hold" grpId="0" nodeType="clickEffect">
                                  <p:stCondLst>
                                    <p:cond delay="0"/>
                                  </p:stCondLst>
                                  <p:childTnLst>
                                    <p:animEffect transition="out" filter="dissolve">
                                      <p:cBhvr>
                                        <p:cTn id="57" dur="500"/>
                                        <p:tgtEl>
                                          <p:spTgt spid="60"/>
                                        </p:tgtEl>
                                      </p:cBhvr>
                                    </p:animEffect>
                                    <p:set>
                                      <p:cBhvr>
                                        <p:cTn id="58" dur="1" fill="hold">
                                          <p:stCondLst>
                                            <p:cond delay="499"/>
                                          </p:stCondLst>
                                        </p:cTn>
                                        <p:tgtEl>
                                          <p:spTgt spid="60"/>
                                        </p:tgtEl>
                                        <p:attrNameLst>
                                          <p:attrName>style.visibility</p:attrName>
                                        </p:attrNameLst>
                                      </p:cBhvr>
                                      <p:to>
                                        <p:strVal val="hidden"/>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7"/>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2" nodeType="click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xit" presetSubtype="0" fill="hold" grpId="3" nodeType="clickEffect">
                                  <p:stCondLst>
                                    <p:cond delay="0"/>
                                  </p:stCondLst>
                                  <p:childTnLst>
                                    <p:set>
                                      <p:cBhvr>
                                        <p:cTn id="70" dur="1" fill="hold">
                                          <p:stCondLst>
                                            <p:cond delay="0"/>
                                          </p:stCondLst>
                                        </p:cTn>
                                        <p:tgtEl>
                                          <p:spTgt spid="93"/>
                                        </p:tgtEl>
                                        <p:attrNameLst>
                                          <p:attrName>style.visibility</p:attrName>
                                        </p:attrNameLst>
                                      </p:cBhvr>
                                      <p:to>
                                        <p:strVal val="hidden"/>
                                      </p:to>
                                    </p:set>
                                  </p:childTnLst>
                                </p:cTn>
                              </p:par>
                            </p:childTnLst>
                          </p:cTn>
                        </p:par>
                        <p:par>
                          <p:cTn id="71" fill="hold" nodeType="afterGroup">
                            <p:stCondLst>
                              <p:cond delay="0"/>
                            </p:stCondLst>
                            <p:childTnLst>
                              <p:par>
                                <p:cTn id="72" presetID="0" presetClass="path" presetSubtype="0" accel="50000" decel="50000" fill="hold" grpId="1" nodeType="afterEffect">
                                  <p:stCondLst>
                                    <p:cond delay="0"/>
                                  </p:stCondLst>
                                  <p:childTnLst>
                                    <p:animMotion origin="layout" path="M 1.11022E-16 -2.22222E-6 L 0.0875 -2.22222E-6 " pathEditMode="relative" rAng="0" ptsTypes="AA">
                                      <p:cBhvr>
                                        <p:cTn id="73" dur="500" fill="hold"/>
                                        <p:tgtEl>
                                          <p:spTgt spid="67"/>
                                        </p:tgtEl>
                                        <p:attrNameLst>
                                          <p:attrName>ppt_x</p:attrName>
                                          <p:attrName>ppt_y</p:attrName>
                                        </p:attrNameLst>
                                      </p:cBhvr>
                                      <p:rCtr x="4400" y="0"/>
                                    </p:animMotion>
                                  </p:childTnLst>
                                </p:cTn>
                              </p:par>
                            </p:childTnLst>
                          </p:cTn>
                        </p:par>
                      </p:childTnLst>
                    </p:cTn>
                  </p:par>
                  <p:par>
                    <p:cTn id="74" fill="hold" nodeType="clickPar">
                      <p:stCondLst>
                        <p:cond delay="indefinite"/>
                      </p:stCondLst>
                      <p:childTnLst>
                        <p:par>
                          <p:cTn id="75" fill="hold" nodeType="withGroup">
                            <p:stCondLst>
                              <p:cond delay="0"/>
                            </p:stCondLst>
                            <p:childTnLst>
                              <p:par>
                                <p:cTn id="76" presetID="47" presetClass="entr" presetSubtype="0" fill="hold" grpId="0" nodeType="click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anim calcmode="lin" valueType="num">
                                      <p:cBhvr>
                                        <p:cTn id="79" dur="500" fill="hold"/>
                                        <p:tgtEl>
                                          <p:spTgt spid="61"/>
                                        </p:tgtEl>
                                        <p:attrNameLst>
                                          <p:attrName>ppt_x</p:attrName>
                                        </p:attrNameLst>
                                      </p:cBhvr>
                                      <p:tavLst>
                                        <p:tav tm="0">
                                          <p:val>
                                            <p:strVal val="#ppt_x"/>
                                          </p:val>
                                        </p:tav>
                                        <p:tav tm="100000">
                                          <p:val>
                                            <p:strVal val="#ppt_x"/>
                                          </p:val>
                                        </p:tav>
                                      </p:tavLst>
                                    </p:anim>
                                    <p:anim calcmode="lin" valueType="num">
                                      <p:cBhvr>
                                        <p:cTn id="80" dur="5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xit" presetSubtype="0" fill="hold" grpId="2" nodeType="clickEffect">
                                  <p:stCondLst>
                                    <p:cond delay="0"/>
                                  </p:stCondLst>
                                  <p:childTnLst>
                                    <p:set>
                                      <p:cBhvr>
                                        <p:cTn id="84" dur="1" fill="hold">
                                          <p:stCondLst>
                                            <p:cond delay="0"/>
                                          </p:stCondLst>
                                        </p:cTn>
                                        <p:tgtEl>
                                          <p:spTgt spid="67"/>
                                        </p:tgtEl>
                                        <p:attrNameLst>
                                          <p:attrName>style.visibility</p:attrName>
                                        </p:attrNameLst>
                                      </p:cBhvr>
                                      <p:to>
                                        <p:strVal val="hidden"/>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9" presetClass="exit" presetSubtype="0" fill="hold" grpId="0" nodeType="clickEffect">
                                  <p:stCondLst>
                                    <p:cond delay="0"/>
                                  </p:stCondLst>
                                  <p:childTnLst>
                                    <p:animEffect transition="out" filter="dissolve">
                                      <p:cBhvr>
                                        <p:cTn id="88" dur="500"/>
                                        <p:tgtEl>
                                          <p:spTgt spid="63"/>
                                        </p:tgtEl>
                                      </p:cBhvr>
                                    </p:animEffect>
                                    <p:set>
                                      <p:cBhvr>
                                        <p:cTn id="89" dur="1" fill="hold">
                                          <p:stCondLst>
                                            <p:cond delay="499"/>
                                          </p:stCondLst>
                                        </p:cTn>
                                        <p:tgtEl>
                                          <p:spTgt spid="63"/>
                                        </p:tgtEl>
                                        <p:attrNameLst>
                                          <p:attrName>style.visibility</p:attrName>
                                        </p:attrNameLst>
                                      </p:cBhvr>
                                      <p:to>
                                        <p:strVal val="hidden"/>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91"/>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47" presetClass="entr" presetSubtype="0" fill="hold" grpId="0" nodeType="clickEffect">
                                  <p:stCondLst>
                                    <p:cond delay="0"/>
                                  </p:stCondLst>
                                  <p:childTnLst>
                                    <p:set>
                                      <p:cBhvr>
                                        <p:cTn id="97" dur="1" fill="hold">
                                          <p:stCondLst>
                                            <p:cond delay="0"/>
                                          </p:stCondLst>
                                        </p:cTn>
                                        <p:tgtEl>
                                          <p:spTgt spid="66"/>
                                        </p:tgtEl>
                                        <p:attrNameLst>
                                          <p:attrName>style.visibility</p:attrName>
                                        </p:attrNameLst>
                                      </p:cBhvr>
                                      <p:to>
                                        <p:strVal val="visible"/>
                                      </p:to>
                                    </p:set>
                                    <p:animEffect transition="in" filter="fade">
                                      <p:cBhvr>
                                        <p:cTn id="98" dur="500"/>
                                        <p:tgtEl>
                                          <p:spTgt spid="66"/>
                                        </p:tgtEl>
                                      </p:cBhvr>
                                    </p:animEffect>
                                    <p:anim calcmode="lin" valueType="num">
                                      <p:cBhvr>
                                        <p:cTn id="99" dur="500" fill="hold"/>
                                        <p:tgtEl>
                                          <p:spTgt spid="66"/>
                                        </p:tgtEl>
                                        <p:attrNameLst>
                                          <p:attrName>ppt_x</p:attrName>
                                        </p:attrNameLst>
                                      </p:cBhvr>
                                      <p:tavLst>
                                        <p:tav tm="0">
                                          <p:val>
                                            <p:strVal val="#ppt_x"/>
                                          </p:val>
                                        </p:tav>
                                        <p:tav tm="100000">
                                          <p:val>
                                            <p:strVal val="#ppt_x"/>
                                          </p:val>
                                        </p:tav>
                                      </p:tavLst>
                                    </p:anim>
                                    <p:anim calcmode="lin" valueType="num">
                                      <p:cBhvr>
                                        <p:cTn id="100" dur="5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91"/>
                                        </p:tgtEl>
                                        <p:attrNameLst>
                                          <p:attrName>style.visibility</p:attrName>
                                        </p:attrNameLst>
                                      </p:cBhvr>
                                      <p:to>
                                        <p:strVal val="hidden"/>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9" presetClass="exit" presetSubtype="0" fill="hold" grpId="0" nodeType="clickEffect">
                                  <p:stCondLst>
                                    <p:cond delay="0"/>
                                  </p:stCondLst>
                                  <p:childTnLst>
                                    <p:animEffect transition="out" filter="dissolve">
                                      <p:cBhvr>
                                        <p:cTn id="108" dur="500"/>
                                        <p:tgtEl>
                                          <p:spTgt spid="68"/>
                                        </p:tgtEl>
                                      </p:cBhvr>
                                    </p:animEffect>
                                    <p:set>
                                      <p:cBhvr>
                                        <p:cTn id="109" dur="1" fill="hold">
                                          <p:stCondLst>
                                            <p:cond delay="499"/>
                                          </p:stCondLst>
                                        </p:cTn>
                                        <p:tgtEl>
                                          <p:spTgt spid="68"/>
                                        </p:tgtEl>
                                        <p:attrNameLst>
                                          <p:attrName>style.visibility</p:attrName>
                                        </p:attrNameLst>
                                      </p:cBhvr>
                                      <p:to>
                                        <p:strVal val="hidden"/>
                                      </p:to>
                                    </p:se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92"/>
                                        </p:tgtEl>
                                        <p:attrNameLst>
                                          <p:attrName>style.visibility</p:attrName>
                                        </p:attrNameLst>
                                      </p:cBhvr>
                                      <p:to>
                                        <p:strVal val="visible"/>
                                      </p:to>
                                    </p:se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47" presetClass="entr" presetSubtype="0" fill="hold" grpId="0" nodeType="clickEffect">
                                  <p:stCondLst>
                                    <p:cond delay="0"/>
                                  </p:stCondLst>
                                  <p:childTnLst>
                                    <p:set>
                                      <p:cBhvr>
                                        <p:cTn id="117" dur="1" fill="hold">
                                          <p:stCondLst>
                                            <p:cond delay="0"/>
                                          </p:stCondLst>
                                        </p:cTn>
                                        <p:tgtEl>
                                          <p:spTgt spid="89"/>
                                        </p:tgtEl>
                                        <p:attrNameLst>
                                          <p:attrName>style.visibility</p:attrName>
                                        </p:attrNameLst>
                                      </p:cBhvr>
                                      <p:to>
                                        <p:strVal val="visible"/>
                                      </p:to>
                                    </p:set>
                                    <p:animEffect transition="in" filter="fade">
                                      <p:cBhvr>
                                        <p:cTn id="118" dur="500"/>
                                        <p:tgtEl>
                                          <p:spTgt spid="89"/>
                                        </p:tgtEl>
                                      </p:cBhvr>
                                    </p:animEffect>
                                    <p:anim calcmode="lin" valueType="num">
                                      <p:cBhvr>
                                        <p:cTn id="119" dur="500" fill="hold"/>
                                        <p:tgtEl>
                                          <p:spTgt spid="89"/>
                                        </p:tgtEl>
                                        <p:attrNameLst>
                                          <p:attrName>ppt_x</p:attrName>
                                        </p:attrNameLst>
                                      </p:cBhvr>
                                      <p:tavLst>
                                        <p:tav tm="0">
                                          <p:val>
                                            <p:strVal val="#ppt_x"/>
                                          </p:val>
                                        </p:tav>
                                        <p:tav tm="100000">
                                          <p:val>
                                            <p:strVal val="#ppt_x"/>
                                          </p:val>
                                        </p:tav>
                                      </p:tavLst>
                                    </p:anim>
                                    <p:anim calcmode="lin" valueType="num">
                                      <p:cBhvr>
                                        <p:cTn id="120" dur="5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 presetClass="exit" presetSubtype="0" fill="hold" grpId="1" nodeType="clickEffect">
                                  <p:stCondLst>
                                    <p:cond delay="0"/>
                                  </p:stCondLst>
                                  <p:childTnLst>
                                    <p:set>
                                      <p:cBhvr>
                                        <p:cTn id="124" dur="1" fill="hold">
                                          <p:stCondLst>
                                            <p:cond delay="0"/>
                                          </p:stCondLst>
                                        </p:cTn>
                                        <p:tgtEl>
                                          <p:spTgt spid="92"/>
                                        </p:tgtEl>
                                        <p:attrNameLst>
                                          <p:attrName>style.visibility</p:attrName>
                                        </p:attrNameLst>
                                      </p:cBhvr>
                                      <p:to>
                                        <p:strVal val="hidden"/>
                                      </p:to>
                                    </p:se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8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56" grpId="0" animBg="1"/>
      <p:bldP spid="57" grpId="0" animBg="1"/>
      <p:bldP spid="58" grpId="0" animBg="1"/>
      <p:bldP spid="60" grpId="0" animBg="1"/>
      <p:bldP spid="61" grpId="0" animBg="1"/>
      <p:bldP spid="87" grpId="0" build="allAtOnce"/>
      <p:bldP spid="63" grpId="0" animBg="1"/>
      <p:bldP spid="66" grpId="0" animBg="1"/>
      <p:bldP spid="68" grpId="0" animBg="1"/>
      <p:bldP spid="89" grpId="0" animBg="1"/>
      <p:bldP spid="64" grpId="0" animBg="1"/>
      <p:bldP spid="64" grpId="1" animBg="1"/>
      <p:bldP spid="64" grpId="2" animBg="1"/>
      <p:bldP spid="67" grpId="0" animBg="1"/>
      <p:bldP spid="67" grpId="1" animBg="1"/>
      <p:bldP spid="67" grpId="2" animBg="1"/>
      <p:bldP spid="90" grpId="0" animBg="1"/>
      <p:bldP spid="90" grpId="1" animBg="1"/>
      <p:bldP spid="91" grpId="0" animBg="1"/>
      <p:bldP spid="91" grpId="1" animBg="1"/>
      <p:bldP spid="92" grpId="0" animBg="1"/>
      <p:bldP spid="92" grpId="1" animBg="1"/>
      <p:bldP spid="93" grpId="0" animBg="1"/>
      <p:bldP spid="93" grpId="1" animBg="1"/>
      <p:bldP spid="93" grpId="2" animBg="1"/>
      <p:bldP spid="93" grpId="3"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b="0" dirty="0">
                <a:latin typeface="Segoe UI Light" panose="020B0502040204020203" pitchFamily="34" charset="0"/>
                <a:cs typeface="Segoe UI Light" panose="020B0502040204020203" pitchFamily="34" charset="0"/>
              </a:rPr>
              <a:t>Delay Scheduling Details</a:t>
            </a:r>
          </a:p>
        </p:txBody>
      </p:sp>
      <p:sp>
        <p:nvSpPr>
          <p:cNvPr id="3" name="Content Placeholder 2"/>
          <p:cNvSpPr>
            <a:spLocks noGrp="1"/>
          </p:cNvSpPr>
          <p:nvPr>
            <p:ph idx="1"/>
          </p:nvPr>
        </p:nvSpPr>
        <p:spPr/>
        <p:txBody>
          <a:bodyPr>
            <a:normAutofit/>
          </a:bodyPr>
          <a:lstStyle/>
          <a:p>
            <a:pPr>
              <a:lnSpc>
                <a:spcPct val="90000"/>
              </a:lnSpc>
            </a:pPr>
            <a:r>
              <a:rPr lang="en-US" altLang="en-US" sz="3000" dirty="0">
                <a:latin typeface="Segoe UI Light" panose="020B0502040204020203" pitchFamily="34" charset="0"/>
                <a:cs typeface="Segoe UI Light" panose="020B0502040204020203" pitchFamily="34" charset="0"/>
              </a:rPr>
              <a:t>Scan jobs in order given by queuing policy, picking first that is permitted to launch a task</a:t>
            </a:r>
          </a:p>
          <a:p>
            <a:pPr>
              <a:lnSpc>
                <a:spcPct val="90000"/>
              </a:lnSpc>
            </a:pPr>
            <a:endParaRPr lang="en-US" altLang="en-US" sz="2000" dirty="0">
              <a:latin typeface="Segoe UI Light" panose="020B0502040204020203" pitchFamily="34" charset="0"/>
              <a:cs typeface="Segoe UI Light" panose="020B0502040204020203" pitchFamily="34" charset="0"/>
            </a:endParaRPr>
          </a:p>
          <a:p>
            <a:pPr>
              <a:lnSpc>
                <a:spcPct val="90000"/>
              </a:lnSpc>
            </a:pPr>
            <a:r>
              <a:rPr lang="en-US" altLang="en-US" sz="3000" dirty="0">
                <a:latin typeface="Segoe UI Light" panose="020B0502040204020203" pitchFamily="34" charset="0"/>
                <a:cs typeface="Segoe UI Light" panose="020B0502040204020203" pitchFamily="34" charset="0"/>
              </a:rPr>
              <a:t>Jobs must wait before being permitted to launch non-local tasks</a:t>
            </a:r>
          </a:p>
          <a:p>
            <a:pPr lvl="1">
              <a:lnSpc>
                <a:spcPct val="90000"/>
              </a:lnSpc>
            </a:pPr>
            <a:r>
              <a:rPr lang="en-US" altLang="en-US" sz="2600" dirty="0">
                <a:latin typeface="Segoe UI Light" panose="020B0502040204020203" pitchFamily="34" charset="0"/>
                <a:cs typeface="Segoe UI Light" panose="020B0502040204020203" pitchFamily="34" charset="0"/>
              </a:rPr>
              <a:t>If wait &lt; T</a:t>
            </a:r>
            <a:r>
              <a:rPr lang="en-US" altLang="en-US" sz="2600" baseline="-25000" dirty="0">
                <a:latin typeface="Segoe UI Light" panose="020B0502040204020203" pitchFamily="34" charset="0"/>
                <a:cs typeface="Segoe UI Light" panose="020B0502040204020203" pitchFamily="34" charset="0"/>
              </a:rPr>
              <a:t>1</a:t>
            </a:r>
            <a:r>
              <a:rPr lang="en-US" altLang="en-US" sz="2600" dirty="0">
                <a:latin typeface="Segoe UI Light" panose="020B0502040204020203" pitchFamily="34" charset="0"/>
                <a:cs typeface="Segoe UI Light" panose="020B0502040204020203" pitchFamily="34" charset="0"/>
              </a:rPr>
              <a:t>, only allow node-local tasks</a:t>
            </a:r>
          </a:p>
          <a:p>
            <a:pPr lvl="1">
              <a:lnSpc>
                <a:spcPct val="90000"/>
              </a:lnSpc>
            </a:pPr>
            <a:r>
              <a:rPr lang="en-US" altLang="en-US" sz="2600" dirty="0">
                <a:latin typeface="Segoe UI Light" panose="020B0502040204020203" pitchFamily="34" charset="0"/>
                <a:cs typeface="Segoe UI Light" panose="020B0502040204020203" pitchFamily="34" charset="0"/>
              </a:rPr>
              <a:t>If T</a:t>
            </a:r>
            <a:r>
              <a:rPr lang="en-US" altLang="en-US" sz="2600" baseline="-25000" dirty="0">
                <a:latin typeface="Segoe UI Light" panose="020B0502040204020203" pitchFamily="34" charset="0"/>
                <a:cs typeface="Segoe UI Light" panose="020B0502040204020203" pitchFamily="34" charset="0"/>
              </a:rPr>
              <a:t>1</a:t>
            </a:r>
            <a:r>
              <a:rPr lang="en-US" altLang="en-US" sz="2600" dirty="0">
                <a:latin typeface="Segoe UI Light" panose="020B0502040204020203" pitchFamily="34" charset="0"/>
                <a:cs typeface="Segoe UI Light" panose="020B0502040204020203" pitchFamily="34" charset="0"/>
              </a:rPr>
              <a:t> &lt; wait &lt; T</a:t>
            </a:r>
            <a:r>
              <a:rPr lang="en-US" altLang="en-US" sz="2600" baseline="-25000" dirty="0">
                <a:latin typeface="Segoe UI Light" panose="020B0502040204020203" pitchFamily="34" charset="0"/>
                <a:cs typeface="Segoe UI Light" panose="020B0502040204020203" pitchFamily="34" charset="0"/>
              </a:rPr>
              <a:t>2</a:t>
            </a:r>
            <a:r>
              <a:rPr lang="en-US" altLang="en-US" sz="2600" dirty="0">
                <a:latin typeface="Segoe UI Light" panose="020B0502040204020203" pitchFamily="34" charset="0"/>
                <a:cs typeface="Segoe UI Light" panose="020B0502040204020203" pitchFamily="34" charset="0"/>
              </a:rPr>
              <a:t>, also allow rack-local</a:t>
            </a:r>
          </a:p>
          <a:p>
            <a:pPr lvl="1">
              <a:lnSpc>
                <a:spcPct val="90000"/>
              </a:lnSpc>
            </a:pPr>
            <a:r>
              <a:rPr lang="en-US" altLang="en-US" sz="2600" dirty="0">
                <a:latin typeface="Segoe UI Light" panose="020B0502040204020203" pitchFamily="34" charset="0"/>
                <a:cs typeface="Segoe UI Light" panose="020B0502040204020203" pitchFamily="34" charset="0"/>
              </a:rPr>
              <a:t>If wait &gt; T</a:t>
            </a:r>
            <a:r>
              <a:rPr lang="en-US" altLang="en-US" sz="2600" baseline="-25000" dirty="0">
                <a:latin typeface="Segoe UI Light" panose="020B0502040204020203" pitchFamily="34" charset="0"/>
                <a:cs typeface="Segoe UI Light" panose="020B0502040204020203" pitchFamily="34" charset="0"/>
              </a:rPr>
              <a:t>2</a:t>
            </a:r>
            <a:r>
              <a:rPr lang="en-US" altLang="en-US" sz="2600" dirty="0">
                <a:latin typeface="Segoe UI Light" panose="020B0502040204020203" pitchFamily="34" charset="0"/>
                <a:cs typeface="Segoe UI Light" panose="020B0502040204020203" pitchFamily="34" charset="0"/>
              </a:rPr>
              <a:t>, also allow off-rack</a:t>
            </a:r>
          </a:p>
          <a:p>
            <a:pPr lvl="1">
              <a:lnSpc>
                <a:spcPct val="90000"/>
              </a:lnSpc>
            </a:pPr>
            <a:endParaRPr lang="en-US" altLang="en-US" sz="2000" dirty="0">
              <a:latin typeface="Segoe UI Light" panose="020B0502040204020203" pitchFamily="34" charset="0"/>
              <a:cs typeface="Segoe UI Light" panose="020B0502040204020203" pitchFamily="34" charset="0"/>
            </a:endParaRPr>
          </a:p>
          <a:p>
            <a:pPr>
              <a:lnSpc>
                <a:spcPct val="90000"/>
              </a:lnSpc>
            </a:pPr>
            <a:r>
              <a:rPr lang="en-US" altLang="en-US" sz="3000" dirty="0">
                <a:latin typeface="Segoe UI Light" panose="020B0502040204020203" pitchFamily="34" charset="0"/>
                <a:cs typeface="Segoe UI Light" panose="020B0502040204020203" pitchFamily="34" charset="0"/>
              </a:rPr>
              <a:t>Increase a job’s time waited when it is skipped</a:t>
            </a:r>
          </a:p>
          <a:p>
            <a:pPr>
              <a:lnSpc>
                <a:spcPct val="90000"/>
              </a:lnSpc>
              <a:buFont typeface="Arial" panose="020B0604020202020204" pitchFamily="34" charset="0"/>
              <a:buNone/>
            </a:pPr>
            <a:endParaRPr lang="en-US" altLang="en-US" sz="3000" dirty="0"/>
          </a:p>
        </p:txBody>
      </p:sp>
    </p:spTree>
    <p:extLst>
      <p:ext uri="{BB962C8B-B14F-4D97-AF65-F5344CB8AC3E}">
        <p14:creationId xmlns:p14="http://schemas.microsoft.com/office/powerpoint/2010/main" val="742183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sz="4100" dirty="0">
                <a:latin typeface="Segoe UI Light" panose="020B0502040204020203" pitchFamily="34" charset="0"/>
                <a:cs typeface="Segoe UI Light" panose="020B0502040204020203" pitchFamily="34" charset="0"/>
              </a:rPr>
              <a:t>Speculation Scheduling For Tasks</a:t>
            </a:r>
          </a:p>
        </p:txBody>
      </p:sp>
      <p:sp>
        <p:nvSpPr>
          <p:cNvPr id="42" name="TextBox 6"/>
          <p:cNvSpPr txBox="1">
            <a:spLocks noChangeArrowheads="1"/>
          </p:cNvSpPr>
          <p:nvPr/>
        </p:nvSpPr>
        <p:spPr bwMode="auto">
          <a:xfrm>
            <a:off x="3505200" y="3505200"/>
            <a:ext cx="14795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eaLnBrk="1" hangingPunct="1"/>
            <a:r>
              <a:rPr lang="en-US" altLang="en-US" sz="3000" dirty="0"/>
              <a:t>Node 1</a:t>
            </a:r>
          </a:p>
        </p:txBody>
      </p:sp>
      <p:sp>
        <p:nvSpPr>
          <p:cNvPr id="43" name="TextBox 6"/>
          <p:cNvSpPr txBox="1">
            <a:spLocks noChangeArrowheads="1"/>
          </p:cNvSpPr>
          <p:nvPr/>
        </p:nvSpPr>
        <p:spPr bwMode="auto">
          <a:xfrm>
            <a:off x="3505200" y="4492625"/>
            <a:ext cx="14795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eaLnBrk="1" hangingPunct="1"/>
            <a:r>
              <a:rPr lang="en-US" altLang="en-US" sz="3000"/>
              <a:t>Node 2</a:t>
            </a:r>
          </a:p>
        </p:txBody>
      </p:sp>
      <p:sp>
        <p:nvSpPr>
          <p:cNvPr id="44" name="Rectangle 43"/>
          <p:cNvSpPr>
            <a:spLocks noChangeArrowheads="1"/>
          </p:cNvSpPr>
          <p:nvPr/>
        </p:nvSpPr>
        <p:spPr bwMode="auto">
          <a:xfrm>
            <a:off x="5267325" y="3508375"/>
            <a:ext cx="1371600" cy="533400"/>
          </a:xfrm>
          <a:prstGeom prst="rect">
            <a:avLst/>
          </a:prstGeom>
          <a:solidFill>
            <a:schemeClr val="bg1"/>
          </a:solidFill>
          <a:ln w="12700">
            <a:solidFill>
              <a:schemeClr val="accent2"/>
            </a:solidFill>
            <a:round/>
            <a:headEnd/>
            <a:tailEnd/>
          </a:ln>
          <a:effectLst>
            <a:outerShdw blurRad="39878" dist="19939" dir="27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solidFill>
                <a:srgbClr val="000000"/>
              </a:solidFill>
            </a:endParaRPr>
          </a:p>
        </p:txBody>
      </p:sp>
      <p:sp>
        <p:nvSpPr>
          <p:cNvPr id="45" name="Rectangle 44"/>
          <p:cNvSpPr/>
          <p:nvPr/>
        </p:nvSpPr>
        <p:spPr>
          <a:xfrm>
            <a:off x="5267325" y="3505200"/>
            <a:ext cx="457200" cy="533400"/>
          </a:xfrm>
          <a:prstGeom prst="rect">
            <a:avLst/>
          </a:prstGeom>
          <a:effectLst/>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US">
              <a:solidFill>
                <a:srgbClr val="000000"/>
              </a:solidFill>
              <a:ea typeface="ＭＳ Ｐゴシック" pitchFamily="-105" charset="-128"/>
              <a:cs typeface="ＭＳ Ｐゴシック" pitchFamily="-105" charset="-128"/>
            </a:endParaRPr>
          </a:p>
        </p:txBody>
      </p:sp>
      <p:sp>
        <p:nvSpPr>
          <p:cNvPr id="47" name="Rectangle 46"/>
          <p:cNvSpPr/>
          <p:nvPr/>
        </p:nvSpPr>
        <p:spPr>
          <a:xfrm>
            <a:off x="5267325" y="3505200"/>
            <a:ext cx="838200" cy="533400"/>
          </a:xfrm>
          <a:prstGeom prst="rect">
            <a:avLst/>
          </a:prstGeom>
          <a:effectLst/>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US">
              <a:solidFill>
                <a:srgbClr val="000000"/>
              </a:solidFill>
              <a:ea typeface="ＭＳ Ｐゴシック" pitchFamily="-105" charset="-128"/>
              <a:cs typeface="ＭＳ Ｐゴシック" pitchFamily="-105" charset="-128"/>
            </a:endParaRPr>
          </a:p>
        </p:txBody>
      </p:sp>
      <p:sp>
        <p:nvSpPr>
          <p:cNvPr id="48" name="Rectangle 47"/>
          <p:cNvSpPr/>
          <p:nvPr/>
        </p:nvSpPr>
        <p:spPr>
          <a:xfrm>
            <a:off x="5267325" y="3505200"/>
            <a:ext cx="1371600" cy="533400"/>
          </a:xfrm>
          <a:prstGeom prst="rect">
            <a:avLst/>
          </a:prstGeom>
          <a:effectLst/>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US">
              <a:solidFill>
                <a:srgbClr val="000000"/>
              </a:solidFill>
              <a:ea typeface="ＭＳ Ｐゴシック" pitchFamily="-105" charset="-128"/>
              <a:cs typeface="ＭＳ Ｐゴシック" pitchFamily="-105" charset="-128"/>
            </a:endParaRPr>
          </a:p>
        </p:txBody>
      </p:sp>
      <p:sp>
        <p:nvSpPr>
          <p:cNvPr id="49" name="Rectangle 48"/>
          <p:cNvSpPr>
            <a:spLocks noChangeArrowheads="1"/>
          </p:cNvSpPr>
          <p:nvPr/>
        </p:nvSpPr>
        <p:spPr bwMode="auto">
          <a:xfrm>
            <a:off x="5253038" y="4492625"/>
            <a:ext cx="1371600" cy="533400"/>
          </a:xfrm>
          <a:prstGeom prst="rect">
            <a:avLst/>
          </a:prstGeom>
          <a:solidFill>
            <a:schemeClr val="bg1"/>
          </a:solidFill>
          <a:ln w="12700">
            <a:solidFill>
              <a:srgbClr val="3BA14C"/>
            </a:solidFill>
            <a:round/>
            <a:headEnd/>
            <a:tailEnd/>
          </a:ln>
          <a:effectLst>
            <a:outerShdw blurRad="39878" dist="19939" dir="27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solidFill>
                <a:srgbClr val="000000"/>
              </a:solidFill>
            </a:endParaRPr>
          </a:p>
        </p:txBody>
      </p:sp>
      <p:sp>
        <p:nvSpPr>
          <p:cNvPr id="50" name="Rectangle 49"/>
          <p:cNvSpPr/>
          <p:nvPr/>
        </p:nvSpPr>
        <p:spPr>
          <a:xfrm>
            <a:off x="5253038" y="4495800"/>
            <a:ext cx="76200" cy="533400"/>
          </a:xfrm>
          <a:prstGeom prst="rect">
            <a:avLst/>
          </a:prstGeom>
          <a:gradFill>
            <a:gsLst>
              <a:gs pos="0">
                <a:srgbClr val="AAECB4"/>
              </a:gs>
              <a:gs pos="35000">
                <a:srgbClr val="C6F2CC"/>
              </a:gs>
              <a:gs pos="100000">
                <a:srgbClr val="E9FBEC"/>
              </a:gs>
            </a:gsLst>
          </a:gradFill>
          <a:ln w="12700" cap="flat" cmpd="sng" algn="ctr">
            <a:solidFill>
              <a:srgbClr val="349C41"/>
            </a:solidFill>
            <a:prstDash val="solid"/>
            <a:round/>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US">
              <a:solidFill>
                <a:srgbClr val="000000"/>
              </a:solidFill>
              <a:ea typeface="ＭＳ Ｐゴシック" pitchFamily="-105" charset="-128"/>
              <a:cs typeface="ＭＳ Ｐゴシック" pitchFamily="-105" charset="-128"/>
            </a:endParaRPr>
          </a:p>
        </p:txBody>
      </p:sp>
      <p:sp>
        <p:nvSpPr>
          <p:cNvPr id="52" name="Rectangle 51"/>
          <p:cNvSpPr/>
          <p:nvPr/>
        </p:nvSpPr>
        <p:spPr>
          <a:xfrm>
            <a:off x="5253038" y="4492625"/>
            <a:ext cx="152400" cy="533400"/>
          </a:xfrm>
          <a:prstGeom prst="rect">
            <a:avLst/>
          </a:prstGeom>
          <a:gradFill>
            <a:gsLst>
              <a:gs pos="0">
                <a:srgbClr val="AAECB4"/>
              </a:gs>
              <a:gs pos="35000">
                <a:srgbClr val="C6F2CC"/>
              </a:gs>
              <a:gs pos="100000">
                <a:srgbClr val="E9FBEC"/>
              </a:gs>
            </a:gsLst>
          </a:gradFill>
          <a:ln w="12700" cap="flat" cmpd="sng" algn="ctr">
            <a:solidFill>
              <a:srgbClr val="349C41"/>
            </a:solidFill>
            <a:prstDash val="solid"/>
            <a:round/>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US">
              <a:solidFill>
                <a:srgbClr val="000000"/>
              </a:solidFill>
              <a:ea typeface="ＭＳ Ｐゴシック" pitchFamily="-105" charset="-128"/>
              <a:cs typeface="ＭＳ Ｐゴシック" pitchFamily="-105" charset="-128"/>
            </a:endParaRPr>
          </a:p>
        </p:txBody>
      </p:sp>
      <p:sp>
        <p:nvSpPr>
          <p:cNvPr id="56" name="Rectangle 55"/>
          <p:cNvSpPr>
            <a:spLocks noChangeArrowheads="1"/>
          </p:cNvSpPr>
          <p:nvPr/>
        </p:nvSpPr>
        <p:spPr bwMode="auto">
          <a:xfrm>
            <a:off x="6638925" y="3505200"/>
            <a:ext cx="1371600" cy="533400"/>
          </a:xfrm>
          <a:prstGeom prst="rect">
            <a:avLst/>
          </a:prstGeom>
          <a:solidFill>
            <a:schemeClr val="bg1"/>
          </a:solidFill>
          <a:ln w="12700">
            <a:solidFill>
              <a:srgbClr val="3BA14C"/>
            </a:solidFill>
            <a:round/>
            <a:headEnd/>
            <a:tailEnd/>
          </a:ln>
          <a:effectLst>
            <a:outerShdw blurRad="39878" dist="19939" dir="27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solidFill>
                <a:srgbClr val="000000"/>
              </a:solidFill>
            </a:endParaRPr>
          </a:p>
        </p:txBody>
      </p:sp>
      <p:sp>
        <p:nvSpPr>
          <p:cNvPr id="57" name="Rectangle 56"/>
          <p:cNvSpPr/>
          <p:nvPr/>
        </p:nvSpPr>
        <p:spPr>
          <a:xfrm>
            <a:off x="6638925" y="3505200"/>
            <a:ext cx="685800" cy="533400"/>
          </a:xfrm>
          <a:prstGeom prst="rect">
            <a:avLst/>
          </a:prstGeom>
          <a:gradFill>
            <a:gsLst>
              <a:gs pos="0">
                <a:srgbClr val="AAECB4"/>
              </a:gs>
              <a:gs pos="35000">
                <a:srgbClr val="C6F2CC"/>
              </a:gs>
              <a:gs pos="100000">
                <a:srgbClr val="E9FBEC"/>
              </a:gs>
            </a:gsLst>
          </a:gradFill>
          <a:ln w="12700" cap="flat" cmpd="sng" algn="ctr">
            <a:solidFill>
              <a:srgbClr val="349C41"/>
            </a:solidFill>
            <a:prstDash val="solid"/>
            <a:round/>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US">
              <a:solidFill>
                <a:srgbClr val="000000"/>
              </a:solidFill>
              <a:ea typeface="ＭＳ Ｐゴシック" pitchFamily="-105" charset="-128"/>
              <a:cs typeface="ＭＳ Ｐゴシック" pitchFamily="-105" charset="-128"/>
            </a:endParaRPr>
          </a:p>
        </p:txBody>
      </p:sp>
      <p:sp>
        <p:nvSpPr>
          <p:cNvPr id="58" name="Rectangle 57"/>
          <p:cNvSpPr/>
          <p:nvPr/>
        </p:nvSpPr>
        <p:spPr>
          <a:xfrm>
            <a:off x="5253038" y="4492625"/>
            <a:ext cx="228600" cy="533400"/>
          </a:xfrm>
          <a:prstGeom prst="rect">
            <a:avLst/>
          </a:prstGeom>
          <a:gradFill>
            <a:gsLst>
              <a:gs pos="0">
                <a:srgbClr val="AAECB4"/>
              </a:gs>
              <a:gs pos="35000">
                <a:srgbClr val="C6F2CC"/>
              </a:gs>
              <a:gs pos="100000">
                <a:srgbClr val="E9FBEC"/>
              </a:gs>
            </a:gsLst>
          </a:gradFill>
          <a:ln w="12700" cap="flat" cmpd="sng" algn="ctr">
            <a:solidFill>
              <a:srgbClr val="349C41"/>
            </a:solidFill>
            <a:prstDash val="solid"/>
            <a:round/>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US">
              <a:solidFill>
                <a:srgbClr val="000000"/>
              </a:solidFill>
              <a:ea typeface="ＭＳ Ｐゴシック" pitchFamily="-105" charset="-128"/>
              <a:cs typeface="ＭＳ Ｐゴシック" pitchFamily="-105" charset="-128"/>
            </a:endParaRPr>
          </a:p>
        </p:txBody>
      </p:sp>
      <p:sp>
        <p:nvSpPr>
          <p:cNvPr id="59" name="Rectangle 58"/>
          <p:cNvSpPr/>
          <p:nvPr/>
        </p:nvSpPr>
        <p:spPr>
          <a:xfrm>
            <a:off x="5253038" y="4492625"/>
            <a:ext cx="304800" cy="533400"/>
          </a:xfrm>
          <a:prstGeom prst="rect">
            <a:avLst/>
          </a:prstGeom>
          <a:gradFill>
            <a:gsLst>
              <a:gs pos="0">
                <a:srgbClr val="AAECB4"/>
              </a:gs>
              <a:gs pos="35000">
                <a:srgbClr val="C6F2CC"/>
              </a:gs>
              <a:gs pos="100000">
                <a:srgbClr val="E9FBEC"/>
              </a:gs>
            </a:gsLst>
          </a:gradFill>
          <a:ln w="12700" cap="flat" cmpd="sng" algn="ctr">
            <a:solidFill>
              <a:srgbClr val="349C41"/>
            </a:solidFill>
            <a:prstDash val="solid"/>
            <a:round/>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US">
              <a:solidFill>
                <a:srgbClr val="000000"/>
              </a:solidFill>
              <a:ea typeface="ＭＳ Ｐゴシック" pitchFamily="-105" charset="-128"/>
              <a:cs typeface="ＭＳ Ｐゴシック" pitchFamily="-105" charset="-128"/>
            </a:endParaRPr>
          </a:p>
        </p:txBody>
      </p:sp>
      <p:sp>
        <p:nvSpPr>
          <p:cNvPr id="60" name="Rectangle 59"/>
          <p:cNvSpPr/>
          <p:nvPr/>
        </p:nvSpPr>
        <p:spPr>
          <a:xfrm>
            <a:off x="6638925" y="3505200"/>
            <a:ext cx="1371600" cy="533400"/>
          </a:xfrm>
          <a:prstGeom prst="rect">
            <a:avLst/>
          </a:prstGeom>
          <a:gradFill>
            <a:gsLst>
              <a:gs pos="0">
                <a:srgbClr val="AAECB4"/>
              </a:gs>
              <a:gs pos="35000">
                <a:srgbClr val="C6F2CC"/>
              </a:gs>
              <a:gs pos="100000">
                <a:srgbClr val="E9FBEC"/>
              </a:gs>
            </a:gsLst>
          </a:gradFill>
          <a:ln w="12700" cap="flat" cmpd="sng" algn="ctr">
            <a:solidFill>
              <a:srgbClr val="349C41"/>
            </a:solidFill>
            <a:prstDash val="solid"/>
            <a:round/>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US">
              <a:solidFill>
                <a:srgbClr val="000000"/>
              </a:solidFill>
              <a:ea typeface="ＭＳ Ｐゴシック" pitchFamily="-105" charset="-128"/>
              <a:cs typeface="ＭＳ Ｐゴシック" pitchFamily="-105" charset="-128"/>
            </a:endParaRPr>
          </a:p>
        </p:txBody>
      </p:sp>
      <p:grpSp>
        <p:nvGrpSpPr>
          <p:cNvPr id="2" name="Group 42"/>
          <p:cNvGrpSpPr>
            <a:grpSpLocks/>
          </p:cNvGrpSpPr>
          <p:nvPr/>
        </p:nvGrpSpPr>
        <p:grpSpPr bwMode="auto">
          <a:xfrm>
            <a:off x="5186363" y="4394200"/>
            <a:ext cx="1514475" cy="711200"/>
            <a:chOff x="2971800" y="3124200"/>
            <a:chExt cx="2590800" cy="914400"/>
          </a:xfrm>
          <a:effectLst>
            <a:outerShdw blurRad="40005" dist="19939" dir="2700000">
              <a:srgbClr val="000000">
                <a:alpha val="38000"/>
              </a:srgbClr>
            </a:outerShdw>
          </a:effectLst>
        </p:grpSpPr>
        <p:cxnSp>
          <p:nvCxnSpPr>
            <p:cNvPr id="54" name="Straight Connector 53"/>
            <p:cNvCxnSpPr/>
            <p:nvPr/>
          </p:nvCxnSpPr>
          <p:spPr>
            <a:xfrm>
              <a:off x="2971800" y="3124200"/>
              <a:ext cx="2590800" cy="914400"/>
            </a:xfrm>
            <a:prstGeom prst="line">
              <a:avLst/>
            </a:prstGeom>
            <a:ln w="38100" cap="flat" cmpd="sng" algn="ctr">
              <a:solidFill>
                <a:srgbClr val="C61338"/>
              </a:solidFill>
              <a:prstDash val="solid"/>
              <a:round/>
              <a:headEnd type="none" w="med" len="med"/>
              <a:tailEnd type="none" w="med" len="med"/>
            </a:ln>
            <a:effectLst/>
          </p:spPr>
          <p:style>
            <a:lnRef idx="2">
              <a:schemeClr val="accent4"/>
            </a:lnRef>
            <a:fillRef idx="0">
              <a:schemeClr val="accent4"/>
            </a:fillRef>
            <a:effectRef idx="1">
              <a:schemeClr val="accent4"/>
            </a:effectRef>
            <a:fontRef idx="minor">
              <a:schemeClr val="tx1"/>
            </a:fontRef>
          </p:style>
        </p:cxnSp>
        <p:cxnSp>
          <p:nvCxnSpPr>
            <p:cNvPr id="55" name="Straight Connector 54"/>
            <p:cNvCxnSpPr/>
            <p:nvPr/>
          </p:nvCxnSpPr>
          <p:spPr>
            <a:xfrm rot="10800000" flipV="1">
              <a:off x="2971800" y="3124200"/>
              <a:ext cx="2590800" cy="914400"/>
            </a:xfrm>
            <a:prstGeom prst="line">
              <a:avLst/>
            </a:prstGeom>
            <a:ln w="38100" cap="flat" cmpd="sng" algn="ctr">
              <a:solidFill>
                <a:srgbClr val="C61338"/>
              </a:solidFill>
              <a:prstDash val="solid"/>
              <a:round/>
              <a:headEnd type="none" w="med" len="med"/>
              <a:tailEnd type="none" w="med" len="med"/>
            </a:ln>
            <a:effectLst/>
          </p:spPr>
          <p:style>
            <a:lnRef idx="2">
              <a:schemeClr val="accent4"/>
            </a:lnRef>
            <a:fillRef idx="0">
              <a:schemeClr val="accent4"/>
            </a:fillRef>
            <a:effectRef idx="1">
              <a:schemeClr val="accent4"/>
            </a:effectRef>
            <a:fontRef idx="minor">
              <a:schemeClr val="tx1"/>
            </a:fontRef>
          </p:style>
        </p:cxnSp>
      </p:grpSp>
      <p:sp>
        <p:nvSpPr>
          <p:cNvPr id="61" name="Content Placeholder 2"/>
          <p:cNvSpPr txBox="1">
            <a:spLocks/>
          </p:cNvSpPr>
          <p:nvPr/>
        </p:nvSpPr>
        <p:spPr bwMode="auto">
          <a:xfrm>
            <a:off x="1752600" y="5943600"/>
            <a:ext cx="8991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spcBef>
                <a:spcPct val="20000"/>
              </a:spcBef>
            </a:pPr>
            <a:r>
              <a:rPr lang="en-US" altLang="en-US" sz="3000" b="1"/>
              <a:t>How to do this in heterogeneous environment?</a:t>
            </a:r>
          </a:p>
        </p:txBody>
      </p:sp>
      <p:sp>
        <p:nvSpPr>
          <p:cNvPr id="37" name="Content Placeholder 2"/>
          <p:cNvSpPr txBox="1">
            <a:spLocks/>
          </p:cNvSpPr>
          <p:nvPr/>
        </p:nvSpPr>
        <p:spPr bwMode="auto">
          <a:xfrm>
            <a:off x="1990725" y="1536700"/>
            <a:ext cx="8229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marL="0" indent="0">
              <a:spcBef>
                <a:spcPct val="20000"/>
              </a:spcBef>
            </a:pPr>
            <a:r>
              <a:rPr lang="en-US" altLang="en-US" sz="3000" dirty="0">
                <a:sym typeface="Wingdings" panose="05000000000000000000" pitchFamily="2" charset="2"/>
              </a:rPr>
              <a:t> </a:t>
            </a:r>
          </a:p>
          <a:p>
            <a:pPr marL="0" indent="0">
              <a:spcBef>
                <a:spcPct val="20000"/>
              </a:spcBef>
            </a:pPr>
            <a:r>
              <a:rPr lang="en-US" altLang="en-US" sz="3000" dirty="0">
                <a:sym typeface="Wingdings" panose="05000000000000000000" pitchFamily="2" charset="2"/>
              </a:rPr>
              <a:t>Nodes slow (stragglers)  run backup tasks</a:t>
            </a:r>
            <a:endParaRPr lang="en-US" altLang="en-US" sz="3000" dirty="0"/>
          </a:p>
        </p:txBody>
      </p:sp>
      <p:sp>
        <p:nvSpPr>
          <p:cNvPr id="64" name="Freeform 63"/>
          <p:cNvSpPr>
            <a:spLocks noChangeArrowheads="1"/>
          </p:cNvSpPr>
          <p:nvPr/>
        </p:nvSpPr>
        <p:spPr bwMode="auto">
          <a:xfrm>
            <a:off x="7700964" y="3567114"/>
            <a:ext cx="452437" cy="547687"/>
          </a:xfrm>
          <a:custGeom>
            <a:avLst/>
            <a:gdLst>
              <a:gd name="T0" fmla="*/ 0 w 376621"/>
              <a:gd name="T1" fmla="*/ 340784 h 394138"/>
              <a:gd name="T2" fmla="*/ 136783 w 376621"/>
              <a:gd name="T3" fmla="*/ 547687 h 394138"/>
              <a:gd name="T4" fmla="*/ 452437 w 376621"/>
              <a:gd name="T5" fmla="*/ 0 h 394138"/>
              <a:gd name="T6" fmla="*/ 0 60000 65536"/>
              <a:gd name="T7" fmla="*/ 0 60000 65536"/>
              <a:gd name="T8" fmla="*/ 0 60000 65536"/>
              <a:gd name="T9" fmla="*/ 0 w 376621"/>
              <a:gd name="T10" fmla="*/ 0 h 394138"/>
              <a:gd name="T11" fmla="*/ 376621 w 376621"/>
              <a:gd name="T12" fmla="*/ 394138 h 394138"/>
            </a:gdLst>
            <a:ahLst/>
            <a:cxnLst>
              <a:cxn ang="T6">
                <a:pos x="T0" y="T1"/>
              </a:cxn>
              <a:cxn ang="T7">
                <a:pos x="T2" y="T3"/>
              </a:cxn>
              <a:cxn ang="T8">
                <a:pos x="T4" y="T5"/>
              </a:cxn>
            </a:cxnLst>
            <a:rect l="T9" t="T10" r="T11" b="T12"/>
            <a:pathLst>
              <a:path w="376621" h="394138">
                <a:moveTo>
                  <a:pt x="0" y="245242"/>
                </a:moveTo>
                <a:lnTo>
                  <a:pt x="113862" y="394138"/>
                </a:lnTo>
                <a:lnTo>
                  <a:pt x="376621" y="0"/>
                </a:lnTo>
              </a:path>
            </a:pathLst>
          </a:custGeom>
          <a:noFill/>
          <a:ln w="50800">
            <a:solidFill>
              <a:srgbClr val="008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Arial" panose="020B0604020202020204" pitchFamily="34" charset="0"/>
                <a:ea typeface="ＭＳ Ｐゴシック" charset="-128"/>
              </a:defRPr>
            </a:lvl1pPr>
            <a:lvl2pPr marL="37931725" indent="-37474525" eaLnBrk="0" hangingPunct="0">
              <a:defRPr sz="2400">
                <a:solidFill>
                  <a:schemeClr val="tx1"/>
                </a:solidFill>
                <a:latin typeface="Arial" panose="020B0604020202020204" pitchFamily="34" charset="0"/>
                <a:ea typeface="ＭＳ Ｐゴシック" charset="-128"/>
              </a:defRPr>
            </a:lvl2pPr>
            <a:lvl3pPr eaLnBrk="0" hangingPunct="0">
              <a:defRPr sz="2400">
                <a:solidFill>
                  <a:schemeClr val="tx1"/>
                </a:solidFill>
                <a:latin typeface="Arial" panose="020B0604020202020204" pitchFamily="34" charset="0"/>
                <a:ea typeface="ＭＳ Ｐゴシック" charset="-128"/>
              </a:defRPr>
            </a:lvl3pPr>
            <a:lvl4pPr eaLnBrk="0" hangingPunct="0">
              <a:defRPr sz="2400">
                <a:solidFill>
                  <a:schemeClr val="tx1"/>
                </a:solidFill>
                <a:latin typeface="Arial" panose="020B0604020202020204" pitchFamily="34" charset="0"/>
                <a:ea typeface="ＭＳ Ｐゴシック" charset="-128"/>
              </a:defRPr>
            </a:lvl4pPr>
            <a:lvl5pPr eaLnBrk="0" hangingPunct="0">
              <a:defRPr sz="2400">
                <a:solidFill>
                  <a:schemeClr val="tx1"/>
                </a:solidFill>
                <a:latin typeface="Arial" panose="020B0604020202020204" pitchFamily="34" charset="0"/>
                <a:ea typeface="ＭＳ Ｐゴシック"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algn="ctr" eaLnBrk="1" hangingPunct="1"/>
            <a:endParaRPr lang="en-US" altLang="en-US" sz="1800"/>
          </a:p>
        </p:txBody>
      </p:sp>
    </p:spTree>
    <p:extLst>
      <p:ext uri="{BB962C8B-B14F-4D97-AF65-F5344CB8AC3E}">
        <p14:creationId xmlns:p14="http://schemas.microsoft.com/office/powerpoint/2010/main" val="27547181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anim calcmode="lin" valueType="num">
                                      <p:cBhvr>
                                        <p:cTn id="46" dur="500" fill="hold"/>
                                        <p:tgtEl>
                                          <p:spTgt spid="56"/>
                                        </p:tgtEl>
                                        <p:attrNameLst>
                                          <p:attrName>ppt_x</p:attrName>
                                        </p:attrNameLst>
                                      </p:cBhvr>
                                      <p:tavLst>
                                        <p:tav tm="0">
                                          <p:val>
                                            <p:strVal val="#ppt_x"/>
                                          </p:val>
                                        </p:tav>
                                        <p:tav tm="100000">
                                          <p:val>
                                            <p:strVal val="#ppt_x"/>
                                          </p:val>
                                        </p:tav>
                                      </p:tavLst>
                                    </p:anim>
                                    <p:anim calcmode="lin" valueType="num">
                                      <p:cBhvr>
                                        <p:cTn id="47" dur="5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7"/>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9"/>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0"/>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4"/>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0"/>
                                          </p:stCondLst>
                                        </p:cTn>
                                        <p:tgtEl>
                                          <p:spTgt spid="2"/>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animBg="1"/>
      <p:bldP spid="45" grpId="0" animBg="1"/>
      <p:bldP spid="47" grpId="0" animBg="1"/>
      <p:bldP spid="48" grpId="0" animBg="1"/>
      <p:bldP spid="49" grpId="0" animBg="1"/>
      <p:bldP spid="50" grpId="0" animBg="1"/>
      <p:bldP spid="52" grpId="0" animBg="1"/>
      <p:bldP spid="56" grpId="0" animBg="1"/>
      <p:bldP spid="57" grpId="0" animBg="1"/>
      <p:bldP spid="58" grpId="0" animBg="1"/>
      <p:bldP spid="59" grpId="0" animBg="1"/>
      <p:bldP spid="60" grpId="0" animBg="1"/>
      <p:bldP spid="61" grpId="0"/>
      <p:bldP spid="37" grpId="0"/>
      <p:bldP spid="6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Dynamic Allocation</a:t>
            </a:r>
          </a:p>
        </p:txBody>
      </p:sp>
      <p:sp>
        <p:nvSpPr>
          <p:cNvPr id="3" name="Content Placeholder 2"/>
          <p:cNvSpPr>
            <a:spLocks noGrp="1"/>
          </p:cNvSpPr>
          <p:nvPr>
            <p:ph idx="1"/>
          </p:nvPr>
        </p:nvSpPr>
        <p:spPr/>
        <p:txBody>
          <a:bodyPr/>
          <a:lstStyle/>
          <a:p>
            <a:pPr marL="0" indent="0">
              <a:buNone/>
            </a:pPr>
            <a:r>
              <a:rPr lang="en-US" sz="2000" b="1" dirty="0">
                <a:latin typeface="Segoe UI Light" panose="020B0502040204020203" pitchFamily="34" charset="0"/>
                <a:cs typeface="Segoe UI Light" panose="020B0502040204020203" pitchFamily="34" charset="0"/>
              </a:rPr>
              <a:t>Allow Spark App to scale resources up and down based on workload. (when idle remove, when need request)</a:t>
            </a:r>
          </a:p>
          <a:p>
            <a:r>
              <a:rPr lang="en-US" sz="2000" dirty="0">
                <a:latin typeface="Segoe UI Light" panose="020B0502040204020203" pitchFamily="34" charset="0"/>
                <a:cs typeface="Segoe UI Light" panose="020B0502040204020203" pitchFamily="34" charset="0"/>
              </a:rPr>
              <a:t>Scale up policy:</a:t>
            </a:r>
          </a:p>
          <a:p>
            <a:pPr lvl="1"/>
            <a:r>
              <a:rPr lang="en-US" sz="2000" dirty="0">
                <a:latin typeface="Segoe UI Light" panose="020B0502040204020203" pitchFamily="34" charset="0"/>
                <a:cs typeface="Segoe UI Light" panose="020B0502040204020203" pitchFamily="34" charset="0"/>
              </a:rPr>
              <a:t>Request resources when there are pending tasks.</a:t>
            </a:r>
          </a:p>
          <a:p>
            <a:pPr lvl="1"/>
            <a:r>
              <a:rPr lang="en-US" sz="2000" dirty="0">
                <a:latin typeface="Segoe UI Light" panose="020B0502040204020203" pitchFamily="34" charset="0"/>
                <a:cs typeface="Segoe UI Light" panose="020B0502040204020203" pitchFamily="34" charset="0"/>
              </a:rPr>
              <a:t>Scale up in multiple rounds. </a:t>
            </a:r>
            <a:r>
              <a:rPr lang="en-US" altLang="zh-CN" sz="2000" dirty="0">
                <a:latin typeface="Segoe UI Light" panose="020B0502040204020203" pitchFamily="34" charset="0"/>
                <a:cs typeface="Segoe UI Light" panose="020B0502040204020203" pitchFamily="34" charset="0"/>
              </a:rPr>
              <a:t>Exponential increase over time.</a:t>
            </a:r>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Scale down policy:</a:t>
            </a:r>
          </a:p>
          <a:p>
            <a:pPr lvl="1"/>
            <a:r>
              <a:rPr lang="en-US" sz="2000" dirty="0">
                <a:latin typeface="Segoe UI Light" panose="020B0502040204020203" pitchFamily="34" charset="0"/>
                <a:cs typeface="Segoe UI Light" panose="020B0502040204020203" pitchFamily="34" charset="0"/>
              </a:rPr>
              <a:t>Remove resources that have been idle for N seconds.</a:t>
            </a:r>
          </a:p>
        </p:txBody>
      </p:sp>
      <p:pic>
        <p:nvPicPr>
          <p:cNvPr id="6" name="Picture 5"/>
          <p:cNvPicPr>
            <a:picLocks noChangeAspect="1"/>
          </p:cNvPicPr>
          <p:nvPr/>
        </p:nvPicPr>
        <p:blipFill>
          <a:blip r:embed="rId2"/>
          <a:stretch>
            <a:fillRect/>
          </a:stretch>
        </p:blipFill>
        <p:spPr>
          <a:xfrm>
            <a:off x="119742" y="4121858"/>
            <a:ext cx="3799114" cy="2614280"/>
          </a:xfrm>
          <a:prstGeom prst="rect">
            <a:avLst/>
          </a:prstGeom>
        </p:spPr>
      </p:pic>
      <p:pic>
        <p:nvPicPr>
          <p:cNvPr id="7" name="Picture 6"/>
          <p:cNvPicPr>
            <a:picLocks noChangeAspect="1"/>
          </p:cNvPicPr>
          <p:nvPr/>
        </p:nvPicPr>
        <p:blipFill>
          <a:blip r:embed="rId3"/>
          <a:stretch>
            <a:fillRect/>
          </a:stretch>
        </p:blipFill>
        <p:spPr>
          <a:xfrm>
            <a:off x="3918856" y="4121858"/>
            <a:ext cx="3744687" cy="2591791"/>
          </a:xfrm>
          <a:prstGeom prst="rect">
            <a:avLst/>
          </a:prstGeom>
        </p:spPr>
      </p:pic>
      <p:pic>
        <p:nvPicPr>
          <p:cNvPr id="8" name="Picture 7"/>
          <p:cNvPicPr>
            <a:picLocks noChangeAspect="1"/>
          </p:cNvPicPr>
          <p:nvPr/>
        </p:nvPicPr>
        <p:blipFill>
          <a:blip r:embed="rId4"/>
          <a:stretch>
            <a:fillRect/>
          </a:stretch>
        </p:blipFill>
        <p:spPr>
          <a:xfrm>
            <a:off x="7663543" y="4121858"/>
            <a:ext cx="4528456" cy="2591791"/>
          </a:xfrm>
          <a:prstGeom prst="rect">
            <a:avLst/>
          </a:prstGeom>
        </p:spPr>
      </p:pic>
    </p:spTree>
    <p:extLst>
      <p:ext uri="{BB962C8B-B14F-4D97-AF65-F5344CB8AC3E}">
        <p14:creationId xmlns:p14="http://schemas.microsoft.com/office/powerpoint/2010/main" val="2517277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102F4-DB00-4920-B809-F95116EB919B}"/>
              </a:ext>
            </a:extLst>
          </p:cNvPr>
          <p:cNvSpPr>
            <a:spLocks noGrp="1"/>
          </p:cNvSpPr>
          <p:nvPr>
            <p:ph type="title"/>
          </p:nvPr>
        </p:nvSpPr>
        <p:spPr/>
        <p:txBody>
          <a:bodyPr>
            <a:normAutofit fontScale="90000"/>
          </a:bodyPr>
          <a:lstStyle/>
          <a:p>
            <a:r>
              <a:rPr lang="en-US" dirty="0"/>
              <a:t>What is Hadoop?</a:t>
            </a:r>
          </a:p>
        </p:txBody>
      </p:sp>
      <p:sp>
        <p:nvSpPr>
          <p:cNvPr id="3" name="Footer Placeholder 2">
            <a:extLst>
              <a:ext uri="{FF2B5EF4-FFF2-40B4-BE49-F238E27FC236}">
                <a16:creationId xmlns:a16="http://schemas.microsoft.com/office/drawing/2014/main" id="{5FF98036-4674-4C61-8AE2-7173C817F0A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Segoe UI" panose="020B0502040204020203" pitchFamily="34" charset="0"/>
                <a:ea typeface="+mn-ea"/>
                <a:cs typeface="Segoe UI" panose="020B0502040204020203" pitchFamily="34" charset="0"/>
              </a:rPr>
              <a:t>MICROSOFT CONFIDENTIAL</a:t>
            </a:r>
          </a:p>
        </p:txBody>
      </p:sp>
      <p:sp>
        <p:nvSpPr>
          <p:cNvPr id="4" name="Content Placeholder 3">
            <a:extLst>
              <a:ext uri="{FF2B5EF4-FFF2-40B4-BE49-F238E27FC236}">
                <a16:creationId xmlns:a16="http://schemas.microsoft.com/office/drawing/2014/main" id="{804445F4-D3D6-40B3-A7E7-B5FEE296DA85}"/>
              </a:ext>
            </a:extLst>
          </p:cNvPr>
          <p:cNvSpPr>
            <a:spLocks noGrp="1"/>
          </p:cNvSpPr>
          <p:nvPr>
            <p:ph idx="1"/>
          </p:nvPr>
        </p:nvSpPr>
        <p:spPr/>
        <p:txBody>
          <a:bodyPr>
            <a:normAutofit/>
          </a:bodyPr>
          <a:lstStyle/>
          <a:p>
            <a:r>
              <a:rPr lang="en-US" dirty="0"/>
              <a:t>Hadoop is a Distributed Framework for Big Data</a:t>
            </a:r>
          </a:p>
          <a:p>
            <a:pPr lvl="1"/>
            <a:r>
              <a:rPr lang="en-US" dirty="0"/>
              <a:t>Created by Doug Cutting and Mike </a:t>
            </a:r>
            <a:r>
              <a:rPr lang="en-US" dirty="0" err="1"/>
              <a:t>Carafella</a:t>
            </a:r>
            <a:r>
              <a:rPr lang="en-US" dirty="0"/>
              <a:t> in 2005.</a:t>
            </a:r>
          </a:p>
          <a:p>
            <a:pPr lvl="1"/>
            <a:r>
              <a:rPr lang="en-US" dirty="0"/>
              <a:t>Cutting named the program (Hadoop) after his son’s toy elephant.</a:t>
            </a:r>
          </a:p>
          <a:p>
            <a:pPr marL="285750" indent="-285750"/>
            <a:endParaRPr lang="en-US" dirty="0"/>
          </a:p>
          <a:p>
            <a:pPr marL="285750" indent="-285750"/>
            <a:r>
              <a:rPr lang="en-US" dirty="0"/>
              <a:t>Goals / Requirements:</a:t>
            </a:r>
            <a:r>
              <a:rPr lang="en-US" b="1" u="sng" dirty="0"/>
              <a:t> </a:t>
            </a:r>
          </a:p>
          <a:p>
            <a:pPr marL="742950" lvl="1" indent="-285750"/>
            <a:r>
              <a:rPr lang="en-US" dirty="0"/>
              <a:t>Abstract and facilitate the storage and processing of large and/or rapidly growing data sets</a:t>
            </a:r>
          </a:p>
          <a:p>
            <a:pPr marL="1200150" lvl="2" indent="-285750"/>
            <a:r>
              <a:rPr lang="en-US" dirty="0">
                <a:solidFill>
                  <a:schemeClr val="tx2">
                    <a:lumMod val="50000"/>
                  </a:schemeClr>
                </a:solidFill>
              </a:rPr>
              <a:t>Structured and un-structured data</a:t>
            </a:r>
          </a:p>
          <a:p>
            <a:pPr marL="1200150" lvl="2" indent="-285750"/>
            <a:r>
              <a:rPr lang="en-US" dirty="0">
                <a:solidFill>
                  <a:schemeClr val="tx2">
                    <a:lumMod val="50000"/>
                  </a:schemeClr>
                </a:solidFill>
              </a:rPr>
              <a:t>Simple programming models</a:t>
            </a:r>
          </a:p>
          <a:p>
            <a:pPr marL="742950" lvl="1" indent="-285750"/>
            <a:r>
              <a:rPr lang="en-US" dirty="0"/>
              <a:t>High scalability and availability</a:t>
            </a:r>
          </a:p>
          <a:p>
            <a:pPr marL="742950" lvl="1" indent="-285750"/>
            <a:r>
              <a:rPr lang="en-US" dirty="0"/>
              <a:t>Use commodity (cheap!) hardware with little redundancy</a:t>
            </a:r>
          </a:p>
          <a:p>
            <a:pPr marL="742950" lvl="1" indent="-285750"/>
            <a:r>
              <a:rPr lang="en-US" dirty="0"/>
              <a:t>Fault-tolerance</a:t>
            </a:r>
          </a:p>
          <a:p>
            <a:pPr marL="742950" lvl="1" indent="-285750"/>
            <a:r>
              <a:rPr lang="en-US" dirty="0"/>
              <a:t>Move computation rather than data</a:t>
            </a:r>
          </a:p>
          <a:p>
            <a:endParaRPr lang="en-US" dirty="0"/>
          </a:p>
          <a:p>
            <a:pPr lvl="1"/>
            <a:endParaRPr lang="en-US" dirty="0"/>
          </a:p>
          <a:p>
            <a:pPr lvl="1"/>
            <a:endParaRPr lang="en-US" dirty="0"/>
          </a:p>
        </p:txBody>
      </p:sp>
    </p:spTree>
    <p:extLst>
      <p:ext uri="{BB962C8B-B14F-4D97-AF65-F5344CB8AC3E}">
        <p14:creationId xmlns:p14="http://schemas.microsoft.com/office/powerpoint/2010/main" val="19933732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Reference</a:t>
            </a:r>
          </a:p>
        </p:txBody>
      </p:sp>
      <p:sp>
        <p:nvSpPr>
          <p:cNvPr id="3" name="Content Placeholder 2"/>
          <p:cNvSpPr>
            <a:spLocks noGrp="1"/>
          </p:cNvSpPr>
          <p:nvPr>
            <p:ph idx="1"/>
          </p:nvPr>
        </p:nvSpPr>
        <p:spPr/>
        <p:txBody>
          <a:bodyPr/>
          <a:lstStyle/>
          <a:p>
            <a:r>
              <a:rPr lang="en-US" sz="1600" dirty="0">
                <a:hlinkClick r:id="rId2"/>
              </a:rPr>
              <a:t>https://people.csail.mit.edu/matei/talks/2009/hadoop_summit_fair_scheduler.ppt</a:t>
            </a:r>
            <a:endParaRPr lang="en-US" sz="1600" dirty="0"/>
          </a:p>
          <a:p>
            <a:r>
              <a:rPr lang="en-US" sz="1600" dirty="0">
                <a:hlinkClick r:id="rId3"/>
              </a:rPr>
              <a:t>https://people.csail.mit.edu/matei/talks/2010/eurosys_delaysched.ppt</a:t>
            </a:r>
            <a:endParaRPr lang="en-US" sz="1600" dirty="0"/>
          </a:p>
          <a:p>
            <a:r>
              <a:rPr lang="en-US" sz="1600" dirty="0"/>
              <a:t>Spark 2015 survey</a:t>
            </a:r>
          </a:p>
          <a:p>
            <a:r>
              <a:rPr lang="en-US" sz="1600" dirty="0">
                <a:hlinkClick r:id="rId4"/>
              </a:rPr>
              <a:t>https://microsoft.sharepoint.com/teams/GPS_Data_Insight_2015/_layouts/15/WopiFrame.aspx?sourcedoc={D8103978-1460-4A09-B8D5-32E070473E5F}&amp;file=Spark%20on%20HDInsight%20-%20Technical%20Overview1009.pptx&amp;action=default&amp;DefaultItemOpen=1</a:t>
            </a:r>
            <a:endParaRPr lang="en-US" sz="1600" dirty="0"/>
          </a:p>
          <a:p>
            <a:r>
              <a:rPr lang="en-US" sz="1600" dirty="0">
                <a:hlinkClick r:id="rId5"/>
              </a:rPr>
              <a:t>https://www.eecs.berkeley.edu/~keo/talks/sparrow-spark-summit-talk.pdf</a:t>
            </a:r>
            <a:endParaRPr lang="en-US" sz="1600" dirty="0"/>
          </a:p>
          <a:p>
            <a:r>
              <a:rPr lang="en-US" sz="1600" dirty="0">
                <a:hlinkClick r:id="rId6"/>
              </a:rPr>
              <a:t>https://people.csail.mit.edu/matei/talks/2008/osdi_late.ppt</a:t>
            </a:r>
            <a:endParaRPr lang="en-US" sz="1600" dirty="0"/>
          </a:p>
          <a:p>
            <a:r>
              <a:rPr lang="en-US" sz="1600" dirty="0">
                <a:hlinkClick r:id="rId7"/>
              </a:rPr>
              <a:t>http://www.slideshare.net/databricks/dynamic-allocation-in-spark?from_action=save</a:t>
            </a:r>
            <a:endParaRPr lang="en-US" sz="1600" dirty="0"/>
          </a:p>
          <a:p>
            <a:r>
              <a:rPr lang="en-US" sz="1600" dirty="0">
                <a:hlinkClick r:id="rId8"/>
              </a:rPr>
              <a:t>http://jerryshao.me/architecture/2015/08/22/spark-dynamic-allocation-investigation/</a:t>
            </a:r>
            <a:endParaRPr lang="en-US" sz="1600" dirty="0"/>
          </a:p>
          <a:p>
            <a:endParaRPr lang="en-US" sz="1600" dirty="0"/>
          </a:p>
          <a:p>
            <a:pPr marL="0" indent="0">
              <a:buNone/>
            </a:pPr>
            <a:endParaRPr lang="en-US" sz="1600" dirty="0"/>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1959442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973"/>
            <a:ext cx="5220356" cy="6857027"/>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5294" dirty="0">
              <a:solidFill>
                <a:srgbClr val="FFFFFF"/>
              </a:solidFill>
              <a:latin typeface="Segoe UI Light"/>
              <a:ea typeface="Segoe UI" pitchFamily="34" charset="0"/>
              <a:cs typeface="Segoe UI" pitchFamily="34" charset="0"/>
            </a:endParaRPr>
          </a:p>
          <a:p>
            <a:pPr defTabSz="914102" fontAlgn="base">
              <a:lnSpc>
                <a:spcPct val="90000"/>
              </a:lnSpc>
              <a:spcBef>
                <a:spcPct val="0"/>
              </a:spcBef>
              <a:spcAft>
                <a:spcPct val="0"/>
              </a:spcAft>
            </a:pPr>
            <a:endParaRPr lang="en-US" sz="5294" dirty="0">
              <a:solidFill>
                <a:srgbClr val="FFFFFF"/>
              </a:solidFill>
              <a:latin typeface="Segoe UI Light"/>
              <a:ea typeface="Segoe UI" pitchFamily="34" charset="0"/>
              <a:cs typeface="Segoe UI" pitchFamily="34" charset="0"/>
            </a:endParaRPr>
          </a:p>
        </p:txBody>
      </p:sp>
      <p:sp>
        <p:nvSpPr>
          <p:cNvPr id="5" name="Rectangle 4"/>
          <p:cNvSpPr/>
          <p:nvPr/>
        </p:nvSpPr>
        <p:spPr bwMode="auto">
          <a:xfrm>
            <a:off x="1" y="6319659"/>
            <a:ext cx="5220356" cy="537855"/>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endParaRPr lang="en-US" sz="2353" kern="0" dirty="0">
              <a:ln>
                <a:solidFill>
                  <a:srgbClr val="FFFFFF">
                    <a:alpha val="0"/>
                  </a:srgbClr>
                </a:solidFill>
              </a:ln>
              <a:solidFill>
                <a:srgbClr val="FFFFFF"/>
              </a:solidFill>
              <a:latin typeface="Segoe UI Semibold" panose="020B0702040204020203" pitchFamily="34" charset="0"/>
              <a:ea typeface="MS PGothic" charset="0"/>
              <a:cs typeface="Segoe UI Semibold" panose="020B0702040204020203" pitchFamily="34" charset="0"/>
            </a:endParaRPr>
          </a:p>
        </p:txBody>
      </p:sp>
      <p:sp>
        <p:nvSpPr>
          <p:cNvPr id="7" name="Rectangle 6"/>
          <p:cNvSpPr/>
          <p:nvPr/>
        </p:nvSpPr>
        <p:spPr>
          <a:xfrm>
            <a:off x="8929" y="1213304"/>
            <a:ext cx="5220355" cy="3025187"/>
          </a:xfrm>
          <a:prstGeom prst="rect">
            <a:avLst/>
          </a:prstGeom>
        </p:spPr>
        <p:txBody>
          <a:bodyPr wrap="square" lIns="268927">
            <a:spAutoFit/>
          </a:bodyPr>
          <a:lstStyle/>
          <a:p>
            <a:pPr defTabSz="914102" fontAlgn="base">
              <a:lnSpc>
                <a:spcPct val="90000"/>
              </a:lnSpc>
              <a:spcBef>
                <a:spcPct val="0"/>
              </a:spcBef>
              <a:spcAft>
                <a:spcPct val="0"/>
              </a:spcAft>
            </a:pPr>
            <a:r>
              <a:rPr lang="en-US" sz="5294" dirty="0">
                <a:solidFill>
                  <a:srgbClr val="FFFFFF"/>
                </a:solidFill>
                <a:latin typeface="Segoe UI Light"/>
                <a:ea typeface="Segoe UI" pitchFamily="34" charset="0"/>
                <a:cs typeface="Segoe UI" pitchFamily="34" charset="0"/>
              </a:rPr>
              <a:t>Other Components Quick Overview</a:t>
            </a:r>
          </a:p>
          <a:p>
            <a:pPr defTabSz="914102" fontAlgn="base">
              <a:lnSpc>
                <a:spcPct val="90000"/>
              </a:lnSpc>
              <a:spcBef>
                <a:spcPct val="0"/>
              </a:spcBef>
              <a:spcAft>
                <a:spcPct val="0"/>
              </a:spcAft>
            </a:pPr>
            <a:endParaRPr lang="en-US" sz="5294" dirty="0">
              <a:solidFill>
                <a:srgbClr val="FFFFFF"/>
              </a:solidFill>
              <a:latin typeface="Segoe UI Light"/>
              <a:ea typeface="Segoe UI" pitchFamily="34" charset="0"/>
              <a:cs typeface="Segoe UI" pitchFamily="34" charset="0"/>
            </a:endParaRPr>
          </a:p>
        </p:txBody>
      </p:sp>
      <p:sp>
        <p:nvSpPr>
          <p:cNvPr id="2" name="Slide Number Placeholder 1"/>
          <p:cNvSpPr>
            <a:spLocks noGrp="1"/>
          </p:cNvSpPr>
          <p:nvPr>
            <p:ph type="sldNum" sz="quarter" idx="11"/>
          </p:nvPr>
        </p:nvSpPr>
        <p:spPr/>
        <p:txBody>
          <a:bodyPr/>
          <a:lstStyle/>
          <a:p>
            <a:pPr>
              <a:defRPr/>
            </a:pPr>
            <a:fld id="{F8A0AC42-AA1D-4944-8D96-660DE70C7E1B}" type="slidenum">
              <a:rPr lang="en-IN"/>
              <a:pPr>
                <a:defRPr/>
              </a:pPr>
              <a:t>41</a:t>
            </a:fld>
            <a:endParaRPr lang="en-IN" dirty="0"/>
          </a:p>
        </p:txBody>
      </p:sp>
      <p:sp>
        <p:nvSpPr>
          <p:cNvPr id="8" name="TextBox 7"/>
          <p:cNvSpPr txBox="1"/>
          <p:nvPr/>
        </p:nvSpPr>
        <p:spPr>
          <a:xfrm>
            <a:off x="5220356" y="2145069"/>
            <a:ext cx="6553002" cy="2855194"/>
          </a:xfrm>
          <a:prstGeom prst="rect">
            <a:avLst/>
          </a:prstGeom>
          <a:noFill/>
        </p:spPr>
        <p:txBody>
          <a:bodyPr wrap="square" lIns="268927" tIns="143428" rIns="179285" bIns="143428" rtlCol="0">
            <a:noAutofit/>
          </a:bodyPr>
          <a:lstStyle/>
          <a:p>
            <a:pPr marL="52912" lvl="1" defTabSz="913770" fontAlgn="base">
              <a:spcBef>
                <a:spcPts val="1176"/>
              </a:spcBef>
              <a:buClr>
                <a:srgbClr val="68217A">
                  <a:lumMod val="50000"/>
                </a:srgbClr>
              </a:buClr>
            </a:pPr>
            <a:r>
              <a:rPr lang="en-US" sz="3137" dirty="0">
                <a:ln>
                  <a:solidFill>
                    <a:srgbClr val="FFFFFF">
                      <a:alpha val="0"/>
                    </a:srgbClr>
                  </a:solidFill>
                </a:ln>
                <a:solidFill>
                  <a:srgbClr val="68217A"/>
                </a:solidFill>
                <a:latin typeface="Segoe UI Light"/>
                <a:ea typeface="Segoe UI" pitchFamily="34" charset="0"/>
                <a:cs typeface="Segoe UI" pitchFamily="34" charset="0"/>
              </a:rPr>
              <a:t>Agenda</a:t>
            </a:r>
          </a:p>
          <a:p>
            <a:pPr marL="558686" lvl="1" indent="-448193" defTabSz="913770" fontAlgn="base">
              <a:buClr>
                <a:srgbClr val="68217A">
                  <a:lumMod val="50000"/>
                </a:srgbClr>
              </a:buClr>
              <a:buFont typeface="Arial" panose="020B0604020202020204" pitchFamily="34" charset="0"/>
              <a:buChar char="•"/>
            </a:pPr>
            <a:r>
              <a:rPr lang="en-US" sz="2353" dirty="0">
                <a:ln>
                  <a:solidFill>
                    <a:srgbClr val="FFFFFF">
                      <a:alpha val="0"/>
                    </a:srgbClr>
                  </a:solidFill>
                </a:ln>
                <a:gradFill>
                  <a:gsLst>
                    <a:gs pos="85321">
                      <a:srgbClr val="505050"/>
                    </a:gs>
                    <a:gs pos="57000">
                      <a:srgbClr val="505050"/>
                    </a:gs>
                  </a:gsLst>
                </a:gradFill>
                <a:latin typeface="Segoe UI Light" panose="020B0502040204020203" pitchFamily="34" charset="0"/>
                <a:ea typeface="Segoe UI" pitchFamily="34" charset="0"/>
                <a:cs typeface="Segoe UI Light" panose="020B0502040204020203" pitchFamily="34" charset="0"/>
              </a:rPr>
              <a:t>Spark Streaming</a:t>
            </a:r>
          </a:p>
          <a:p>
            <a:pPr marL="558686" lvl="1" indent="-448193" defTabSz="913770" fontAlgn="base">
              <a:buClr>
                <a:srgbClr val="68217A">
                  <a:lumMod val="50000"/>
                </a:srgbClr>
              </a:buClr>
              <a:buFont typeface="Arial" panose="020B0604020202020204" pitchFamily="34" charset="0"/>
              <a:buChar char="•"/>
            </a:pPr>
            <a:r>
              <a:rPr lang="en-US" sz="2353" dirty="0">
                <a:ln>
                  <a:solidFill>
                    <a:srgbClr val="FFFFFF">
                      <a:alpha val="0"/>
                    </a:srgbClr>
                  </a:solidFill>
                </a:ln>
                <a:gradFill>
                  <a:gsLst>
                    <a:gs pos="85321">
                      <a:srgbClr val="505050"/>
                    </a:gs>
                    <a:gs pos="57000">
                      <a:srgbClr val="505050"/>
                    </a:gs>
                  </a:gsLst>
                </a:gradFill>
                <a:latin typeface="Segoe UI Light" panose="020B0502040204020203" pitchFamily="34" charset="0"/>
                <a:ea typeface="Segoe UI" pitchFamily="34" charset="0"/>
                <a:cs typeface="Segoe UI Light" panose="020B0502040204020203" pitchFamily="34" charset="0"/>
              </a:rPr>
              <a:t>Spark SQL</a:t>
            </a:r>
          </a:p>
          <a:p>
            <a:pPr marL="558686" lvl="1" indent="-448193" defTabSz="913770" fontAlgn="base">
              <a:buClr>
                <a:srgbClr val="68217A">
                  <a:lumMod val="50000"/>
                </a:srgbClr>
              </a:buClr>
              <a:buFont typeface="Arial" panose="020B0604020202020204" pitchFamily="34" charset="0"/>
              <a:buChar char="•"/>
            </a:pPr>
            <a:r>
              <a:rPr lang="en-US" sz="2353" dirty="0" err="1">
                <a:ln>
                  <a:solidFill>
                    <a:srgbClr val="FFFFFF">
                      <a:alpha val="0"/>
                    </a:srgbClr>
                  </a:solidFill>
                </a:ln>
                <a:gradFill>
                  <a:gsLst>
                    <a:gs pos="85321">
                      <a:srgbClr val="505050"/>
                    </a:gs>
                    <a:gs pos="57000">
                      <a:srgbClr val="505050"/>
                    </a:gs>
                  </a:gsLst>
                </a:gradFill>
                <a:latin typeface="Segoe UI Light" panose="020B0502040204020203" pitchFamily="34" charset="0"/>
                <a:ea typeface="Segoe UI" pitchFamily="34" charset="0"/>
                <a:cs typeface="Segoe UI Light" panose="020B0502040204020203" pitchFamily="34" charset="0"/>
              </a:rPr>
              <a:t>GraphX</a:t>
            </a:r>
            <a:endParaRPr lang="en-US" sz="2353" dirty="0">
              <a:ln>
                <a:solidFill>
                  <a:srgbClr val="FFFFFF">
                    <a:alpha val="0"/>
                  </a:srgbClr>
                </a:solidFill>
              </a:ln>
              <a:gradFill>
                <a:gsLst>
                  <a:gs pos="85321">
                    <a:srgbClr val="505050"/>
                  </a:gs>
                  <a:gs pos="57000">
                    <a:srgbClr val="505050"/>
                  </a:gs>
                </a:gsLst>
              </a:gradFill>
              <a:latin typeface="Segoe UI Light" panose="020B0502040204020203" pitchFamily="34" charset="0"/>
              <a:ea typeface="Segoe UI" pitchFamily="34" charset="0"/>
              <a:cs typeface="Segoe UI Light" panose="020B0502040204020203" pitchFamily="34" charset="0"/>
            </a:endParaRPr>
          </a:p>
          <a:p>
            <a:pPr marL="558686" lvl="1" indent="-448193" defTabSz="913770" fontAlgn="base">
              <a:buClr>
                <a:srgbClr val="68217A">
                  <a:lumMod val="50000"/>
                </a:srgbClr>
              </a:buClr>
              <a:buFont typeface="Arial" panose="020B0604020202020204" pitchFamily="34" charset="0"/>
              <a:buChar char="•"/>
            </a:pPr>
            <a:r>
              <a:rPr lang="en-US" sz="2353" dirty="0" err="1">
                <a:ln>
                  <a:solidFill>
                    <a:srgbClr val="FFFFFF">
                      <a:alpha val="0"/>
                    </a:srgbClr>
                  </a:solidFill>
                </a:ln>
                <a:gradFill>
                  <a:gsLst>
                    <a:gs pos="85321">
                      <a:srgbClr val="505050"/>
                    </a:gs>
                    <a:gs pos="57000">
                      <a:srgbClr val="505050"/>
                    </a:gs>
                  </a:gsLst>
                </a:gradFill>
                <a:latin typeface="Segoe UI Light" panose="020B0502040204020203" pitchFamily="34" charset="0"/>
                <a:ea typeface="Segoe UI" pitchFamily="34" charset="0"/>
                <a:cs typeface="Segoe UI Light" panose="020B0502040204020203" pitchFamily="34" charset="0"/>
              </a:rPr>
              <a:t>MLlib</a:t>
            </a:r>
            <a:endParaRPr lang="en-US" sz="2353" dirty="0">
              <a:ln>
                <a:solidFill>
                  <a:srgbClr val="FFFFFF">
                    <a:alpha val="0"/>
                  </a:srgbClr>
                </a:solidFill>
              </a:ln>
              <a:gradFill>
                <a:gsLst>
                  <a:gs pos="85321">
                    <a:srgbClr val="505050"/>
                  </a:gs>
                  <a:gs pos="57000">
                    <a:srgbClr val="505050"/>
                  </a:gs>
                </a:gsLst>
              </a:gra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38827635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Spark Streaming</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latin typeface="Segoe UI Light" panose="020B0502040204020203" pitchFamily="34" charset="0"/>
                <a:cs typeface="Segoe UI Light" panose="020B0502040204020203" pitchFamily="34" charset="0"/>
              </a:rPr>
              <a:pPr>
                <a:defRPr/>
              </a:pPr>
              <a:t>42</a:t>
            </a:fld>
            <a:endParaRPr lang="en-US" dirty="0">
              <a:latin typeface="Segoe UI Light" panose="020B0502040204020203" pitchFamily="34" charset="0"/>
              <a:cs typeface="Segoe UI Light" panose="020B0502040204020203" pitchFamily="34" charset="0"/>
            </a:endParaRPr>
          </a:p>
        </p:txBody>
      </p:sp>
      <p:sp>
        <p:nvSpPr>
          <p:cNvPr id="9" name="TextBox 8"/>
          <p:cNvSpPr txBox="1"/>
          <p:nvPr/>
        </p:nvSpPr>
        <p:spPr>
          <a:xfrm>
            <a:off x="5644850" y="3742432"/>
            <a:ext cx="6449703" cy="563231"/>
          </a:xfrm>
          <a:prstGeom prst="rect">
            <a:avLst/>
          </a:prstGeom>
          <a:solidFill>
            <a:schemeClr val="bg1"/>
          </a:solidFill>
          <a:ln>
            <a:solidFill>
              <a:schemeClr val="tx1">
                <a:lumMod val="75000"/>
                <a:lumOff val="25000"/>
              </a:schemeClr>
            </a:solid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00"/>
              </a:spcBef>
              <a:buNone/>
            </a:pPr>
            <a:r>
              <a:rPr lang="en-US" sz="1700" dirty="0">
                <a:latin typeface="Segoe UI Light" panose="020B0502040204020203" pitchFamily="34" charset="0"/>
                <a:cs typeface="Segoe UI Light" panose="020B0502040204020203" pitchFamily="34" charset="0"/>
              </a:rPr>
              <a:t>countByValue() is invoked every 2 secs. All RDDs accumulated in the previous 10 mins is passed to the callback function</a:t>
            </a:r>
          </a:p>
        </p:txBody>
      </p:sp>
      <p:grpSp>
        <p:nvGrpSpPr>
          <p:cNvPr id="19" name="Group 18"/>
          <p:cNvGrpSpPr/>
          <p:nvPr/>
        </p:nvGrpSpPr>
        <p:grpSpPr>
          <a:xfrm>
            <a:off x="5644850" y="616103"/>
            <a:ext cx="6471782" cy="3002534"/>
            <a:chOff x="331780" y="1294236"/>
            <a:chExt cx="11397802" cy="2486967"/>
          </a:xfrm>
        </p:grpSpPr>
        <p:sp>
          <p:nvSpPr>
            <p:cNvPr id="4" name="TextBox 3"/>
            <p:cNvSpPr txBox="1"/>
            <p:nvPr/>
          </p:nvSpPr>
          <p:spPr>
            <a:xfrm>
              <a:off x="331780" y="1294236"/>
              <a:ext cx="11397802" cy="443575"/>
            </a:xfrm>
            <a:prstGeom prst="rect">
              <a:avLst/>
            </a:prstGeom>
            <a:solidFill>
              <a:schemeClr val="accent1"/>
            </a:solidFill>
            <a:ln>
              <a:solidFill>
                <a:schemeClr val="tx1">
                  <a:lumMod val="75000"/>
                  <a:lumOff val="25000"/>
                </a:schemeClr>
              </a:solid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lgn="ctr">
                <a:spcBef>
                  <a:spcPts val="600"/>
                </a:spcBef>
                <a:buNone/>
              </a:pPr>
              <a:r>
                <a:rPr lang="en-US" sz="1600" dirty="0">
                  <a:solidFill>
                    <a:schemeClr val="bg1"/>
                  </a:solidFill>
                  <a:latin typeface="Segoe UI Light" panose="020B0502040204020203" pitchFamily="34" charset="0"/>
                  <a:cs typeface="Segoe UI Light" panose="020B0502040204020203" pitchFamily="34" charset="0"/>
                </a:rPr>
                <a:t>Count hashtags in twitter stream over last 10 mins, update every 2 seconds</a:t>
              </a:r>
            </a:p>
          </p:txBody>
        </p:sp>
        <p:sp>
          <p:nvSpPr>
            <p:cNvPr id="5" name="TextBox 4"/>
            <p:cNvSpPr txBox="1"/>
            <p:nvPr/>
          </p:nvSpPr>
          <p:spPr>
            <a:xfrm>
              <a:off x="331780" y="1798733"/>
              <a:ext cx="11397802" cy="813220"/>
            </a:xfrm>
            <a:prstGeom prst="rect">
              <a:avLst/>
            </a:prstGeom>
            <a:solidFill>
              <a:schemeClr val="bg1"/>
            </a:solidFill>
            <a:ln>
              <a:solidFill>
                <a:schemeClr val="tx1">
                  <a:lumMod val="75000"/>
                  <a:lumOff val="25000"/>
                </a:schemeClr>
              </a:solid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00"/>
                </a:spcBef>
                <a:buNone/>
              </a:pPr>
              <a:r>
                <a:rPr lang="en-US" sz="1400" dirty="0">
                  <a:latin typeface="Segoe UI Light" panose="020B0502040204020203" pitchFamily="34" charset="0"/>
                  <a:cs typeface="Segoe UI Light" panose="020B0502040204020203" pitchFamily="34" charset="0"/>
                </a:rPr>
                <a:t>val tweets = ssc.twitterStream&lt;Twitter username&gt;, &lt;Twitter Password&gt;)</a:t>
              </a:r>
            </a:p>
            <a:p>
              <a:pPr marL="110493" lvl="1" indent="0">
                <a:spcBef>
                  <a:spcPts val="600"/>
                </a:spcBef>
                <a:buNone/>
              </a:pPr>
              <a:r>
                <a:rPr lang="en-US" sz="1400" dirty="0">
                  <a:latin typeface="Segoe UI Light" panose="020B0502040204020203" pitchFamily="34" charset="0"/>
                  <a:cs typeface="Segoe UI Light" panose="020B0502040204020203" pitchFamily="34" charset="0"/>
                </a:rPr>
                <a:t> val hashTags = tweets.flatMap (status =&gt; getTags(status))</a:t>
              </a:r>
            </a:p>
            <a:p>
              <a:pPr marL="110493" lvl="1" indent="0">
                <a:spcBef>
                  <a:spcPts val="600"/>
                </a:spcBef>
                <a:buNone/>
              </a:pPr>
              <a:r>
                <a:rPr lang="en-US" sz="1400" dirty="0">
                  <a:latin typeface="Segoe UI Light" panose="020B0502040204020203" pitchFamily="34" charset="0"/>
                  <a:cs typeface="Segoe UI Light" panose="020B0502040204020203" pitchFamily="34" charset="0"/>
                </a:rPr>
                <a:t>val tagCounts = hashTags.window(Minutes(10), Second(2)).countByValue()</a:t>
              </a:r>
            </a:p>
          </p:txBody>
        </p:sp>
        <p:sp>
          <p:nvSpPr>
            <p:cNvPr id="6" name="Rectangular Callout 5"/>
            <p:cNvSpPr/>
            <p:nvPr/>
          </p:nvSpPr>
          <p:spPr bwMode="auto">
            <a:xfrm>
              <a:off x="6905169" y="3303217"/>
              <a:ext cx="1693718" cy="477985"/>
            </a:xfrm>
            <a:prstGeom prst="wedgeRectCallout">
              <a:avLst>
                <a:gd name="adj1" fmla="val -64895"/>
                <a:gd name="adj2" fmla="val -125113"/>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chemeClr val="bg1"/>
                  </a:solidFill>
                  <a:latin typeface="Segoe UI Light" panose="020B0502040204020203" pitchFamily="34" charset="0"/>
                  <a:ea typeface="Segoe UI" pitchFamily="34" charset="0"/>
                  <a:cs typeface="Segoe UI Light" panose="020B0502040204020203" pitchFamily="34" charset="0"/>
                </a:rPr>
                <a:t>Callback Operation</a:t>
              </a:r>
            </a:p>
          </p:txBody>
        </p:sp>
        <p:sp>
          <p:nvSpPr>
            <p:cNvPr id="7" name="Rectangular Callout 6"/>
            <p:cNvSpPr/>
            <p:nvPr/>
          </p:nvSpPr>
          <p:spPr bwMode="auto">
            <a:xfrm>
              <a:off x="3635059" y="3303218"/>
              <a:ext cx="1528429" cy="477984"/>
            </a:xfrm>
            <a:prstGeom prst="wedgeRectCallout">
              <a:avLst>
                <a:gd name="adj1" fmla="val 30735"/>
                <a:gd name="adj2" fmla="val -13898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latin typeface="Segoe UI Light" panose="020B0502040204020203" pitchFamily="34" charset="0"/>
                  <a:ea typeface="Segoe UI" pitchFamily="34" charset="0"/>
                  <a:cs typeface="Segoe UI Light" panose="020B0502040204020203" pitchFamily="34" charset="0"/>
                </a:rPr>
                <a:t>Window Length</a:t>
              </a:r>
            </a:p>
          </p:txBody>
        </p:sp>
        <p:sp>
          <p:nvSpPr>
            <p:cNvPr id="8" name="Rectangular Callout 7"/>
            <p:cNvSpPr/>
            <p:nvPr/>
          </p:nvSpPr>
          <p:spPr bwMode="auto">
            <a:xfrm>
              <a:off x="5219238" y="3303218"/>
              <a:ext cx="1622883" cy="477985"/>
            </a:xfrm>
            <a:prstGeom prst="wedgeRectCallout">
              <a:avLst>
                <a:gd name="adj1" fmla="val -6076"/>
                <a:gd name="adj2" fmla="val -13651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bg1"/>
                  </a:solidFill>
                  <a:latin typeface="Segoe UI Light" panose="020B0502040204020203" pitchFamily="34" charset="0"/>
                  <a:ea typeface="Segoe UI" pitchFamily="34" charset="0"/>
                  <a:cs typeface="Segoe UI Light" panose="020B0502040204020203" pitchFamily="34" charset="0"/>
                </a:rPr>
                <a:t>Sliding Interval</a:t>
              </a:r>
            </a:p>
          </p:txBody>
        </p:sp>
        <p:sp>
          <p:nvSpPr>
            <p:cNvPr id="10" name="Rectangular Callout 9"/>
            <p:cNvSpPr/>
            <p:nvPr/>
          </p:nvSpPr>
          <p:spPr bwMode="auto">
            <a:xfrm>
              <a:off x="1890534" y="3303218"/>
              <a:ext cx="1688775" cy="477984"/>
            </a:xfrm>
            <a:prstGeom prst="wedgeRectCallout">
              <a:avLst>
                <a:gd name="adj1" fmla="val 24617"/>
                <a:gd name="adj2" fmla="val -136806"/>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latin typeface="Segoe UI Light" panose="020B0502040204020203" pitchFamily="34" charset="0"/>
                  <a:ea typeface="Segoe UI" pitchFamily="34" charset="0"/>
                  <a:cs typeface="Segoe UI Light" panose="020B0502040204020203" pitchFamily="34" charset="0"/>
                </a:rPr>
                <a:t>Window Operation</a:t>
              </a:r>
            </a:p>
          </p:txBody>
        </p:sp>
        <p:sp>
          <p:nvSpPr>
            <p:cNvPr id="20" name="Rectangular Callout 19"/>
            <p:cNvSpPr/>
            <p:nvPr/>
          </p:nvSpPr>
          <p:spPr bwMode="auto">
            <a:xfrm>
              <a:off x="3654501" y="3303217"/>
              <a:ext cx="1528429" cy="477984"/>
            </a:xfrm>
            <a:prstGeom prst="wedgeRectCallout">
              <a:avLst>
                <a:gd name="adj1" fmla="val 30735"/>
                <a:gd name="adj2" fmla="val -13898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chemeClr val="bg1"/>
                  </a:solidFill>
                  <a:latin typeface="Segoe UI Light" panose="020B0502040204020203" pitchFamily="34" charset="0"/>
                  <a:ea typeface="Segoe UI" pitchFamily="34" charset="0"/>
                  <a:cs typeface="Segoe UI Light" panose="020B0502040204020203" pitchFamily="34" charset="0"/>
                </a:rPr>
                <a:t>Window Length</a:t>
              </a:r>
            </a:p>
          </p:txBody>
        </p:sp>
        <p:sp>
          <p:nvSpPr>
            <p:cNvPr id="21" name="Rectangular Callout 20"/>
            <p:cNvSpPr/>
            <p:nvPr/>
          </p:nvSpPr>
          <p:spPr bwMode="auto">
            <a:xfrm>
              <a:off x="5238680" y="3303217"/>
              <a:ext cx="1622884" cy="477985"/>
            </a:xfrm>
            <a:prstGeom prst="wedgeRectCallout">
              <a:avLst>
                <a:gd name="adj1" fmla="val -6076"/>
                <a:gd name="adj2" fmla="val -13651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chemeClr val="bg1"/>
                  </a:solidFill>
                  <a:latin typeface="Segoe UI Light" panose="020B0502040204020203" pitchFamily="34" charset="0"/>
                  <a:ea typeface="Segoe UI" pitchFamily="34" charset="0"/>
                  <a:cs typeface="Segoe UI Light" panose="020B0502040204020203" pitchFamily="34" charset="0"/>
                </a:rPr>
                <a:t>Sliding Interval</a:t>
              </a:r>
            </a:p>
          </p:txBody>
        </p:sp>
        <p:sp>
          <p:nvSpPr>
            <p:cNvPr id="22" name="Rectangular Callout 21"/>
            <p:cNvSpPr/>
            <p:nvPr/>
          </p:nvSpPr>
          <p:spPr bwMode="auto">
            <a:xfrm>
              <a:off x="1909976" y="3303217"/>
              <a:ext cx="1688775" cy="477984"/>
            </a:xfrm>
            <a:prstGeom prst="wedgeRectCallout">
              <a:avLst>
                <a:gd name="adj1" fmla="val 24617"/>
                <a:gd name="adj2" fmla="val -136806"/>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chemeClr val="bg1"/>
                  </a:solidFill>
                  <a:latin typeface="Segoe UI Light" panose="020B0502040204020203" pitchFamily="34" charset="0"/>
                  <a:ea typeface="Segoe UI" pitchFamily="34" charset="0"/>
                  <a:cs typeface="Segoe UI Light" panose="020B0502040204020203" pitchFamily="34" charset="0"/>
                </a:rPr>
                <a:t>Window Operation</a:t>
              </a:r>
            </a:p>
          </p:txBody>
        </p:sp>
      </p:grpSp>
      <p:pic>
        <p:nvPicPr>
          <p:cNvPr id="11" name="Picture 10"/>
          <p:cNvPicPr>
            <a:picLocks noChangeAspect="1"/>
          </p:cNvPicPr>
          <p:nvPr/>
        </p:nvPicPr>
        <p:blipFill>
          <a:blip r:embed="rId3"/>
          <a:stretch>
            <a:fillRect/>
          </a:stretch>
        </p:blipFill>
        <p:spPr>
          <a:xfrm>
            <a:off x="6331939" y="4429463"/>
            <a:ext cx="5532727" cy="2135643"/>
          </a:xfrm>
          <a:prstGeom prst="rect">
            <a:avLst/>
          </a:prstGeom>
          <a:ln>
            <a:solidFill>
              <a:schemeClr val="tx1">
                <a:lumMod val="75000"/>
                <a:lumOff val="25000"/>
              </a:schemeClr>
            </a:solidFill>
          </a:ln>
        </p:spPr>
      </p:pic>
      <p:grpSp>
        <p:nvGrpSpPr>
          <p:cNvPr id="25" name="Group 24"/>
          <p:cNvGrpSpPr/>
          <p:nvPr/>
        </p:nvGrpSpPr>
        <p:grpSpPr>
          <a:xfrm>
            <a:off x="694693" y="2097211"/>
            <a:ext cx="4484574" cy="1521424"/>
            <a:chOff x="331780" y="4138042"/>
            <a:chExt cx="4484574" cy="1521424"/>
          </a:xfrm>
        </p:grpSpPr>
        <p:sp>
          <p:nvSpPr>
            <p:cNvPr id="12" name="Rectangle 11"/>
            <p:cNvSpPr/>
            <p:nvPr/>
          </p:nvSpPr>
          <p:spPr bwMode="auto">
            <a:xfrm>
              <a:off x="331780" y="4386947"/>
              <a:ext cx="1685925" cy="100726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bg1"/>
                  </a:solidFill>
                  <a:latin typeface="Segoe UI Light" panose="020B0502040204020203" pitchFamily="34" charset="0"/>
                  <a:ea typeface="Segoe UI" pitchFamily="34" charset="0"/>
                  <a:cs typeface="Segoe UI Light" panose="020B0502040204020203" pitchFamily="34" charset="0"/>
                </a:rPr>
                <a:t>Job Manager</a:t>
              </a:r>
            </a:p>
          </p:txBody>
        </p:sp>
        <p:sp>
          <p:nvSpPr>
            <p:cNvPr id="13" name="Rectangle 12"/>
            <p:cNvSpPr/>
            <p:nvPr/>
          </p:nvSpPr>
          <p:spPr bwMode="auto">
            <a:xfrm>
              <a:off x="3749192" y="4138042"/>
              <a:ext cx="1051408" cy="40719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b="1" dirty="0">
                  <a:solidFill>
                    <a:schemeClr val="bg1"/>
                  </a:solidFill>
                  <a:latin typeface="Segoe UI Light" panose="020B0502040204020203" pitchFamily="34" charset="0"/>
                  <a:ea typeface="Segoe UI" pitchFamily="34" charset="0"/>
                  <a:cs typeface="Segoe UI Light" panose="020B0502040204020203" pitchFamily="34" charset="0"/>
                </a:rPr>
                <a:t>Spark Job</a:t>
              </a:r>
            </a:p>
          </p:txBody>
        </p:sp>
        <p:sp>
          <p:nvSpPr>
            <p:cNvPr id="18" name="Notched Right Arrow 17"/>
            <p:cNvSpPr/>
            <p:nvPr/>
          </p:nvSpPr>
          <p:spPr bwMode="auto">
            <a:xfrm>
              <a:off x="2467668" y="4695914"/>
              <a:ext cx="745910" cy="389334"/>
            </a:xfrm>
            <a:prstGeom prst="notched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23" name="Rectangle 22"/>
            <p:cNvSpPr/>
            <p:nvPr/>
          </p:nvSpPr>
          <p:spPr bwMode="auto">
            <a:xfrm>
              <a:off x="3749192" y="4664104"/>
              <a:ext cx="1051408" cy="40719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b="1" dirty="0">
                  <a:solidFill>
                    <a:schemeClr val="bg1"/>
                  </a:solidFill>
                  <a:latin typeface="Segoe UI Light" panose="020B0502040204020203" pitchFamily="34" charset="0"/>
                  <a:ea typeface="Segoe UI" pitchFamily="34" charset="0"/>
                  <a:cs typeface="Segoe UI Light" panose="020B0502040204020203" pitchFamily="34" charset="0"/>
                </a:rPr>
                <a:t>Spark Job</a:t>
              </a:r>
            </a:p>
          </p:txBody>
        </p:sp>
        <p:sp>
          <p:nvSpPr>
            <p:cNvPr id="24" name="Rectangle 23"/>
            <p:cNvSpPr/>
            <p:nvPr/>
          </p:nvSpPr>
          <p:spPr bwMode="auto">
            <a:xfrm>
              <a:off x="3764946" y="5252272"/>
              <a:ext cx="1051408" cy="40719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b="1" dirty="0">
                  <a:solidFill>
                    <a:schemeClr val="bg1"/>
                  </a:solidFill>
                  <a:latin typeface="Segoe UI Light" panose="020B0502040204020203" pitchFamily="34" charset="0"/>
                  <a:ea typeface="Segoe UI" pitchFamily="34" charset="0"/>
                  <a:cs typeface="Segoe UI Light" panose="020B0502040204020203" pitchFamily="34" charset="0"/>
                </a:rPr>
                <a:t>Spark Job</a:t>
              </a:r>
            </a:p>
          </p:txBody>
        </p:sp>
      </p:grpSp>
      <p:sp>
        <p:nvSpPr>
          <p:cNvPr id="26" name="TextBox 25"/>
          <p:cNvSpPr txBox="1"/>
          <p:nvPr/>
        </p:nvSpPr>
        <p:spPr>
          <a:xfrm>
            <a:off x="396537" y="4292175"/>
            <a:ext cx="5699463" cy="2202141"/>
          </a:xfrm>
          <a:prstGeom prst="rect">
            <a:avLst/>
          </a:prstGeom>
          <a:solidFill>
            <a:schemeClr val="bg1"/>
          </a:solidFill>
          <a:ln>
            <a:solidFill>
              <a:schemeClr val="tx1">
                <a:lumMod val="75000"/>
                <a:lumOff val="25000"/>
              </a:schemeClr>
            </a:solid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00"/>
              </a:spcBef>
              <a:buNone/>
            </a:pPr>
            <a:r>
              <a:rPr lang="en-US" sz="1700" dirty="0">
                <a:solidFill>
                  <a:schemeClr val="tx1"/>
                </a:solidFill>
                <a:latin typeface="Segoe UI Light" panose="020B0502040204020203" pitchFamily="34" charset="0"/>
                <a:cs typeface="Segoe UI Light" panose="020B0502040204020203" pitchFamily="34" charset="0"/>
              </a:rPr>
              <a:t>Spark + Job Manager + Distributed Dataset + </a:t>
            </a:r>
            <a:r>
              <a:rPr lang="en-US" altLang="zh-CN" sz="1700" dirty="0">
                <a:solidFill>
                  <a:schemeClr val="tx1"/>
                </a:solidFill>
                <a:latin typeface="Segoe UI Light" panose="020B0502040204020203" pitchFamily="34" charset="0"/>
                <a:cs typeface="Segoe UI Light" panose="020B0502040204020203" pitchFamily="34" charset="0"/>
              </a:rPr>
              <a:t>Stream API</a:t>
            </a:r>
            <a:endParaRPr lang="en-US" sz="1700" dirty="0">
              <a:solidFill>
                <a:schemeClr val="tx1"/>
              </a:solidFill>
              <a:latin typeface="Segoe UI Light" panose="020B0502040204020203" pitchFamily="34" charset="0"/>
              <a:cs typeface="Segoe UI Light" panose="020B0502040204020203" pitchFamily="34" charset="0"/>
            </a:endParaRPr>
          </a:p>
          <a:p>
            <a:pPr lvl="1">
              <a:spcBef>
                <a:spcPts val="600"/>
              </a:spcBef>
              <a:buFont typeface="Arial" panose="020B0604020202020204" pitchFamily="34" charset="0"/>
              <a:buChar char="•"/>
            </a:pPr>
            <a:r>
              <a:rPr lang="en-US" sz="1700" dirty="0">
                <a:solidFill>
                  <a:schemeClr val="tx1"/>
                </a:solidFill>
                <a:latin typeface="Segoe UI Light" panose="020B0502040204020203" pitchFamily="34" charset="0"/>
                <a:cs typeface="Segoe UI Light" panose="020B0502040204020203" pitchFamily="34" charset="0"/>
              </a:rPr>
              <a:t>A Job manager: Receive, separate or combine stream data to generate mini batch spark job, make it possible to process real time or mini batch data</a:t>
            </a:r>
          </a:p>
          <a:p>
            <a:pPr lvl="1">
              <a:spcBef>
                <a:spcPts val="600"/>
              </a:spcBef>
              <a:buFont typeface="Arial" panose="020B0604020202020204" pitchFamily="34" charset="0"/>
              <a:buChar char="•"/>
            </a:pPr>
            <a:r>
              <a:rPr lang="en-US" sz="1700" dirty="0">
                <a:solidFill>
                  <a:schemeClr val="tx1"/>
                </a:solidFill>
                <a:latin typeface="Segoe UI Light" panose="020B0502040204020203" pitchFamily="34" charset="0"/>
                <a:cs typeface="Segoe UI Light" panose="020B0502040204020203" pitchFamily="34" charset="0"/>
              </a:rPr>
              <a:t>Abstract and manage data to a set of RDD called </a:t>
            </a:r>
            <a:r>
              <a:rPr lang="en-US" sz="1700" dirty="0" err="1">
                <a:solidFill>
                  <a:schemeClr val="tx1"/>
                </a:solidFill>
                <a:latin typeface="Segoe UI Light" panose="020B0502040204020203" pitchFamily="34" charset="0"/>
                <a:cs typeface="Segoe UI Light" panose="020B0502040204020203" pitchFamily="34" charset="0"/>
              </a:rPr>
              <a:t>DStream</a:t>
            </a:r>
            <a:endParaRPr lang="en-US" sz="1700" dirty="0">
              <a:solidFill>
                <a:schemeClr val="tx1"/>
              </a:solidFill>
              <a:latin typeface="Segoe UI Light" panose="020B0502040204020203" pitchFamily="34" charset="0"/>
              <a:cs typeface="Segoe UI Light" panose="020B0502040204020203" pitchFamily="34" charset="0"/>
            </a:endParaRPr>
          </a:p>
          <a:p>
            <a:pPr lvl="1">
              <a:spcBef>
                <a:spcPts val="600"/>
              </a:spcBef>
              <a:buFont typeface="Arial" panose="020B0604020202020204" pitchFamily="34" charset="0"/>
              <a:buChar char="•"/>
            </a:pPr>
            <a:r>
              <a:rPr lang="en-US" sz="1700" dirty="0">
                <a:solidFill>
                  <a:schemeClr val="tx1"/>
                </a:solidFill>
                <a:latin typeface="Segoe UI Light" panose="020B0502040204020203" pitchFamily="34" charset="0"/>
                <a:cs typeface="Segoe UI Light" panose="020B0502040204020203" pitchFamily="34" charset="0"/>
              </a:rPr>
              <a:t>Support common </a:t>
            </a:r>
            <a:r>
              <a:rPr lang="en-US" altLang="zh-CN" sz="1700" dirty="0">
                <a:solidFill>
                  <a:schemeClr val="tx1"/>
                </a:solidFill>
                <a:latin typeface="Segoe UI Light" panose="020B0502040204020203" pitchFamily="34" charset="0"/>
                <a:cs typeface="Segoe UI Light" panose="020B0502040204020203" pitchFamily="34" charset="0"/>
              </a:rPr>
              <a:t>stream API</a:t>
            </a:r>
            <a:endParaRPr lang="en-US" sz="1700" dirty="0">
              <a:solidFill>
                <a:schemeClr val="tx1"/>
              </a:solidFill>
              <a:latin typeface="Segoe UI Light" panose="020B0502040204020203" pitchFamily="34" charset="0"/>
              <a:cs typeface="Segoe UI Light" panose="020B0502040204020203" pitchFamily="34" charset="0"/>
            </a:endParaRPr>
          </a:p>
        </p:txBody>
      </p:sp>
      <p:sp>
        <p:nvSpPr>
          <p:cNvPr id="28" name="TextBox 27"/>
          <p:cNvSpPr txBox="1"/>
          <p:nvPr/>
        </p:nvSpPr>
        <p:spPr>
          <a:xfrm>
            <a:off x="2568018" y="2973193"/>
            <a:ext cx="1324443" cy="459633"/>
          </a:xfrm>
          <a:prstGeom prst="rect">
            <a:avLst/>
          </a:prstGeom>
          <a:noFill/>
        </p:spPr>
        <p:txBody>
          <a:bodyPr wrap="squar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manage</a:t>
            </a:r>
          </a:p>
        </p:txBody>
      </p:sp>
    </p:spTree>
    <p:extLst>
      <p:ext uri="{BB962C8B-B14F-4D97-AF65-F5344CB8AC3E}">
        <p14:creationId xmlns:p14="http://schemas.microsoft.com/office/powerpoint/2010/main" val="7760321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Spark SQL</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43</a:t>
            </a:fld>
            <a:endParaRPr lang="en-US" dirty="0"/>
          </a:p>
        </p:txBody>
      </p:sp>
      <p:sp>
        <p:nvSpPr>
          <p:cNvPr id="4" name="TextBox 3"/>
          <p:cNvSpPr txBox="1"/>
          <p:nvPr/>
        </p:nvSpPr>
        <p:spPr>
          <a:xfrm>
            <a:off x="489186" y="2741147"/>
            <a:ext cx="5664134" cy="3954929"/>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00"/>
              </a:spcBef>
              <a:buNone/>
            </a:pPr>
            <a:r>
              <a:rPr lang="en-US" sz="2000" dirty="0"/>
              <a:t>Spark + Distributed Schema </a:t>
            </a:r>
            <a:r>
              <a:rPr lang="en-US" altLang="zh-CN" sz="2000" dirty="0"/>
              <a:t>Dataset + SQL Compiler</a:t>
            </a:r>
            <a:endParaRPr lang="en-US" sz="2000" dirty="0"/>
          </a:p>
          <a:p>
            <a:pPr lvl="1">
              <a:spcBef>
                <a:spcPts val="600"/>
              </a:spcBef>
              <a:buFont typeface="Arial" panose="020B0604020202020204" pitchFamily="34" charset="0"/>
              <a:buChar char="•"/>
            </a:pPr>
            <a:r>
              <a:rPr lang="en-US" sz="2000" dirty="0"/>
              <a:t>Catalyst: Translate SQL and SQL optimization</a:t>
            </a:r>
          </a:p>
          <a:p>
            <a:pPr lvl="1">
              <a:spcBef>
                <a:spcPts val="600"/>
              </a:spcBef>
              <a:buFont typeface="Arial" panose="020B0604020202020204" pitchFamily="34" charset="0"/>
              <a:buChar char="•"/>
            </a:pPr>
            <a:r>
              <a:rPr lang="en-US" sz="2000" dirty="0" err="1"/>
              <a:t>DataFrames</a:t>
            </a:r>
            <a:r>
              <a:rPr lang="en-US" sz="2000" dirty="0"/>
              <a:t>: Is a distributed collection data organized into named columns.</a:t>
            </a:r>
          </a:p>
          <a:p>
            <a:pPr lvl="1">
              <a:spcBef>
                <a:spcPts val="600"/>
              </a:spcBef>
              <a:buFont typeface="Arial" panose="020B0604020202020204" pitchFamily="34" charset="0"/>
              <a:buChar char="•"/>
            </a:pPr>
            <a:r>
              <a:rPr lang="en-US" sz="2000" i="1" dirty="0"/>
              <a:t>Domain-specific functions designed for common tasks</a:t>
            </a:r>
          </a:p>
          <a:p>
            <a:pPr lvl="2" indent="-342900">
              <a:buFont typeface="Arial" panose="020B0604020202020204" pitchFamily="34" charset="0"/>
              <a:buChar char="•"/>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Metadata</a:t>
            </a:r>
          </a:p>
          <a:p>
            <a:pPr lvl="2" indent="-342900">
              <a:buFont typeface="Arial" panose="020B0604020202020204" pitchFamily="34" charset="0"/>
              <a:buChar char="•"/>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Sampling</a:t>
            </a:r>
          </a:p>
          <a:p>
            <a:pPr lvl="2" indent="-342900">
              <a:buFont typeface="Arial" panose="020B0604020202020204" pitchFamily="34" charset="0"/>
              <a:buChar char="•"/>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Project, filter, aggregation, join …</a:t>
            </a:r>
          </a:p>
          <a:p>
            <a:pPr lvl="2" indent="-342900">
              <a:buFont typeface="Arial" panose="020B0604020202020204" pitchFamily="34" charset="0"/>
              <a:buChar char="•"/>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UDFs</a:t>
            </a:r>
          </a:p>
        </p:txBody>
      </p:sp>
      <p:grpSp>
        <p:nvGrpSpPr>
          <p:cNvPr id="15" name="Group 14"/>
          <p:cNvGrpSpPr/>
          <p:nvPr/>
        </p:nvGrpSpPr>
        <p:grpSpPr>
          <a:xfrm>
            <a:off x="6322071" y="3578868"/>
            <a:ext cx="5780761" cy="3142608"/>
            <a:chOff x="5764980" y="1446826"/>
            <a:chExt cx="5780761" cy="3142608"/>
          </a:xfrm>
        </p:grpSpPr>
        <p:sp>
          <p:nvSpPr>
            <p:cNvPr id="5" name="Rounded Rectangle 4"/>
            <p:cNvSpPr/>
            <p:nvPr/>
          </p:nvSpPr>
          <p:spPr bwMode="auto">
            <a:xfrm>
              <a:off x="7789761" y="1446828"/>
              <a:ext cx="1215342" cy="625033"/>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User</a:t>
              </a:r>
            </a:p>
          </p:txBody>
        </p:sp>
        <p:sp>
          <p:nvSpPr>
            <p:cNvPr id="6" name="Rounded Rectangle 5"/>
            <p:cNvSpPr/>
            <p:nvPr/>
          </p:nvSpPr>
          <p:spPr bwMode="auto">
            <a:xfrm>
              <a:off x="9053330" y="1446827"/>
              <a:ext cx="1215342" cy="625033"/>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User</a:t>
              </a:r>
            </a:p>
          </p:txBody>
        </p:sp>
        <p:sp>
          <p:nvSpPr>
            <p:cNvPr id="7" name="Rounded Rectangle 6"/>
            <p:cNvSpPr/>
            <p:nvPr/>
          </p:nvSpPr>
          <p:spPr bwMode="auto">
            <a:xfrm>
              <a:off x="10316899" y="1446826"/>
              <a:ext cx="1215342" cy="625033"/>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User</a:t>
              </a:r>
            </a:p>
          </p:txBody>
        </p:sp>
        <p:sp>
          <p:nvSpPr>
            <p:cNvPr id="8" name="Rounded Rectangle 7"/>
            <p:cNvSpPr/>
            <p:nvPr/>
          </p:nvSpPr>
          <p:spPr bwMode="auto">
            <a:xfrm>
              <a:off x="7803261" y="2120088"/>
              <a:ext cx="1215342" cy="625033"/>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User</a:t>
              </a:r>
            </a:p>
          </p:txBody>
        </p:sp>
        <p:sp>
          <p:nvSpPr>
            <p:cNvPr id="9" name="Rounded Rectangle 8"/>
            <p:cNvSpPr/>
            <p:nvPr/>
          </p:nvSpPr>
          <p:spPr bwMode="auto">
            <a:xfrm>
              <a:off x="9066830" y="2120087"/>
              <a:ext cx="1215342" cy="625033"/>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User</a:t>
              </a:r>
            </a:p>
          </p:txBody>
        </p:sp>
        <p:sp>
          <p:nvSpPr>
            <p:cNvPr id="10" name="Rounded Rectangle 9"/>
            <p:cNvSpPr/>
            <p:nvPr/>
          </p:nvSpPr>
          <p:spPr bwMode="auto">
            <a:xfrm>
              <a:off x="10330399" y="2120086"/>
              <a:ext cx="1215342" cy="625033"/>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User</a:t>
              </a:r>
            </a:p>
          </p:txBody>
        </p:sp>
        <p:grpSp>
          <p:nvGrpSpPr>
            <p:cNvPr id="35" name="Group 34"/>
            <p:cNvGrpSpPr/>
            <p:nvPr/>
          </p:nvGrpSpPr>
          <p:grpSpPr>
            <a:xfrm>
              <a:off x="7836061" y="3105883"/>
              <a:ext cx="3649880" cy="1483551"/>
              <a:chOff x="7895861" y="4289552"/>
              <a:chExt cx="3649880" cy="1483551"/>
            </a:xfrm>
          </p:grpSpPr>
          <p:grpSp>
            <p:nvGrpSpPr>
              <p:cNvPr id="23" name="Group 22"/>
              <p:cNvGrpSpPr/>
              <p:nvPr/>
            </p:nvGrpSpPr>
            <p:grpSpPr>
              <a:xfrm>
                <a:off x="7895861" y="4289552"/>
                <a:ext cx="3649880" cy="486137"/>
                <a:chOff x="7882360" y="3292089"/>
                <a:chExt cx="3649880" cy="486137"/>
              </a:xfrm>
            </p:grpSpPr>
            <p:sp>
              <p:nvSpPr>
                <p:cNvPr id="24" name="Rectangle 23"/>
                <p:cNvSpPr/>
                <p:nvPr/>
              </p:nvSpPr>
              <p:spPr bwMode="auto">
                <a:xfrm>
                  <a:off x="7882360" y="3292089"/>
                  <a:ext cx="1184470" cy="48613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Name</a:t>
                  </a:r>
                </a:p>
              </p:txBody>
            </p:sp>
            <p:sp>
              <p:nvSpPr>
                <p:cNvPr id="25" name="Rectangle 24"/>
                <p:cNvSpPr/>
                <p:nvPr/>
              </p:nvSpPr>
              <p:spPr bwMode="auto">
                <a:xfrm>
                  <a:off x="9066830" y="3292089"/>
                  <a:ext cx="1250069" cy="48613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Age</a:t>
                  </a:r>
                </a:p>
              </p:txBody>
            </p:sp>
            <p:sp>
              <p:nvSpPr>
                <p:cNvPr id="26" name="Rectangle 25"/>
                <p:cNvSpPr/>
                <p:nvPr/>
              </p:nvSpPr>
              <p:spPr bwMode="auto">
                <a:xfrm>
                  <a:off x="10330399" y="3292089"/>
                  <a:ext cx="1201841" cy="486137"/>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Sex</a:t>
                  </a:r>
                </a:p>
              </p:txBody>
            </p:sp>
          </p:grpSp>
          <p:grpSp>
            <p:nvGrpSpPr>
              <p:cNvPr id="27" name="Group 26"/>
              <p:cNvGrpSpPr/>
              <p:nvPr/>
            </p:nvGrpSpPr>
            <p:grpSpPr>
              <a:xfrm>
                <a:off x="7895861" y="4789197"/>
                <a:ext cx="3649880" cy="486137"/>
                <a:chOff x="7882360" y="3292089"/>
                <a:chExt cx="3649880" cy="486137"/>
              </a:xfrm>
            </p:grpSpPr>
            <p:sp>
              <p:nvSpPr>
                <p:cNvPr id="28" name="Rectangle 27"/>
                <p:cNvSpPr/>
                <p:nvPr/>
              </p:nvSpPr>
              <p:spPr bwMode="auto">
                <a:xfrm>
                  <a:off x="7882360" y="3292089"/>
                  <a:ext cx="1184470" cy="48613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Name</a:t>
                  </a:r>
                </a:p>
              </p:txBody>
            </p:sp>
            <p:sp>
              <p:nvSpPr>
                <p:cNvPr id="29" name="Rectangle 28"/>
                <p:cNvSpPr/>
                <p:nvPr/>
              </p:nvSpPr>
              <p:spPr bwMode="auto">
                <a:xfrm>
                  <a:off x="9066830" y="3292089"/>
                  <a:ext cx="1250069" cy="48613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Age</a:t>
                  </a:r>
                </a:p>
              </p:txBody>
            </p:sp>
            <p:sp>
              <p:nvSpPr>
                <p:cNvPr id="30" name="Rectangle 29"/>
                <p:cNvSpPr/>
                <p:nvPr/>
              </p:nvSpPr>
              <p:spPr bwMode="auto">
                <a:xfrm>
                  <a:off x="10330399" y="3292089"/>
                  <a:ext cx="1201841" cy="486137"/>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Sex</a:t>
                  </a:r>
                </a:p>
              </p:txBody>
            </p:sp>
          </p:grpSp>
          <p:grpSp>
            <p:nvGrpSpPr>
              <p:cNvPr id="31" name="Group 30"/>
              <p:cNvGrpSpPr/>
              <p:nvPr/>
            </p:nvGrpSpPr>
            <p:grpSpPr>
              <a:xfrm>
                <a:off x="7895861" y="5286966"/>
                <a:ext cx="3649880" cy="486137"/>
                <a:chOff x="7882360" y="3292089"/>
                <a:chExt cx="3649880" cy="486137"/>
              </a:xfrm>
            </p:grpSpPr>
            <p:sp>
              <p:nvSpPr>
                <p:cNvPr id="32" name="Rectangle 31"/>
                <p:cNvSpPr/>
                <p:nvPr/>
              </p:nvSpPr>
              <p:spPr bwMode="auto">
                <a:xfrm>
                  <a:off x="7882360" y="3292089"/>
                  <a:ext cx="1184470" cy="48613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Name</a:t>
                  </a:r>
                </a:p>
              </p:txBody>
            </p:sp>
            <p:sp>
              <p:nvSpPr>
                <p:cNvPr id="33" name="Rectangle 32"/>
                <p:cNvSpPr/>
                <p:nvPr/>
              </p:nvSpPr>
              <p:spPr bwMode="auto">
                <a:xfrm>
                  <a:off x="9066830" y="3292089"/>
                  <a:ext cx="1250069" cy="48613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Age</a:t>
                  </a:r>
                </a:p>
              </p:txBody>
            </p:sp>
            <p:sp>
              <p:nvSpPr>
                <p:cNvPr id="34" name="Rectangle 33"/>
                <p:cNvSpPr/>
                <p:nvPr/>
              </p:nvSpPr>
              <p:spPr bwMode="auto">
                <a:xfrm>
                  <a:off x="10330399" y="3292089"/>
                  <a:ext cx="1201841" cy="486137"/>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Sex</a:t>
                  </a:r>
                </a:p>
              </p:txBody>
            </p:sp>
          </p:grpSp>
        </p:grpSp>
        <p:sp>
          <p:nvSpPr>
            <p:cNvPr id="54" name="TextBox 53"/>
            <p:cNvSpPr txBox="1"/>
            <p:nvPr/>
          </p:nvSpPr>
          <p:spPr>
            <a:xfrm>
              <a:off x="5764981" y="1498517"/>
              <a:ext cx="1742411" cy="1449628"/>
            </a:xfrm>
            <a:prstGeom prst="rect">
              <a:avLst/>
            </a:prstGeom>
            <a:solidFill>
              <a:schemeClr val="bg1">
                <a:lumMod val="95000"/>
              </a:schemeClr>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00"/>
                </a:spcBef>
                <a:buNone/>
              </a:pPr>
              <a:r>
                <a:rPr lang="en-US" sz="1400" i="1" dirty="0"/>
                <a:t>RDDs are collection of ‘Opaque’ objects (i.e. internal structure notknown to Spark)</a:t>
              </a:r>
            </a:p>
          </p:txBody>
        </p:sp>
        <p:sp>
          <p:nvSpPr>
            <p:cNvPr id="55" name="TextBox 54"/>
            <p:cNvSpPr txBox="1"/>
            <p:nvPr/>
          </p:nvSpPr>
          <p:spPr>
            <a:xfrm>
              <a:off x="5764980" y="3240431"/>
              <a:ext cx="1742411" cy="1061829"/>
            </a:xfrm>
            <a:prstGeom prst="rect">
              <a:avLst/>
            </a:prstGeom>
            <a:solidFill>
              <a:schemeClr val="bg1">
                <a:lumMod val="95000"/>
              </a:schemeClr>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00"/>
                </a:spcBef>
                <a:buNone/>
              </a:pPr>
              <a:r>
                <a:rPr lang="en-US" sz="1400" i="1" dirty="0"/>
                <a:t>DataFrames are collection of objects with Schema known to Spark SQL</a:t>
              </a:r>
            </a:p>
          </p:txBody>
        </p:sp>
      </p:grpSp>
      <p:grpSp>
        <p:nvGrpSpPr>
          <p:cNvPr id="16" name="Group 15"/>
          <p:cNvGrpSpPr/>
          <p:nvPr/>
        </p:nvGrpSpPr>
        <p:grpSpPr>
          <a:xfrm>
            <a:off x="584666" y="1417638"/>
            <a:ext cx="5329237" cy="894811"/>
            <a:chOff x="635794" y="5270709"/>
            <a:chExt cx="5329237" cy="894811"/>
          </a:xfrm>
        </p:grpSpPr>
        <p:sp>
          <p:nvSpPr>
            <p:cNvPr id="11" name="Rectangle 10"/>
            <p:cNvSpPr/>
            <p:nvPr/>
          </p:nvSpPr>
          <p:spPr bwMode="auto">
            <a:xfrm>
              <a:off x="635794" y="5457825"/>
              <a:ext cx="1143000" cy="70769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bg1"/>
                  </a:solidFill>
                  <a:latin typeface="+mj-lt"/>
                  <a:ea typeface="Segoe UI" pitchFamily="34" charset="0"/>
                  <a:cs typeface="Segoe UI" pitchFamily="34" charset="0"/>
                </a:rPr>
                <a:t>SQL</a:t>
              </a:r>
            </a:p>
          </p:txBody>
        </p:sp>
        <p:sp>
          <p:nvSpPr>
            <p:cNvPr id="53" name="Rectangle 52"/>
            <p:cNvSpPr/>
            <p:nvPr/>
          </p:nvSpPr>
          <p:spPr bwMode="auto">
            <a:xfrm>
              <a:off x="3827330" y="5457825"/>
              <a:ext cx="2137701" cy="70769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bg1"/>
                  </a:solidFill>
                  <a:latin typeface="+mj-lt"/>
                  <a:ea typeface="Segoe UI" pitchFamily="34" charset="0"/>
                  <a:cs typeface="Segoe UI" pitchFamily="34" charset="0"/>
                </a:rPr>
                <a:t>Spark DAG job</a:t>
              </a:r>
            </a:p>
          </p:txBody>
        </p:sp>
        <p:cxnSp>
          <p:nvCxnSpPr>
            <p:cNvPr id="13" name="Straight Arrow Connector 12"/>
            <p:cNvCxnSpPr>
              <a:stCxn id="11" idx="3"/>
              <a:endCxn id="53" idx="1"/>
            </p:cNvCxnSpPr>
            <p:nvPr/>
          </p:nvCxnSpPr>
          <p:spPr>
            <a:xfrm>
              <a:off x="1778794" y="5811673"/>
              <a:ext cx="204853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995337" y="5270709"/>
              <a:ext cx="1656417" cy="374232"/>
            </a:xfrm>
            <a:prstGeom prst="rect">
              <a:avLst/>
            </a:prstGeom>
            <a:noFill/>
          </p:spPr>
          <p:txBody>
            <a:bodyPr wrap="squar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Translate</a:t>
              </a:r>
            </a:p>
          </p:txBody>
        </p:sp>
      </p:grpSp>
      <p:pic>
        <p:nvPicPr>
          <p:cNvPr id="12" name="Picture 11"/>
          <p:cNvPicPr>
            <a:picLocks noChangeAspect="1"/>
          </p:cNvPicPr>
          <p:nvPr/>
        </p:nvPicPr>
        <p:blipFill>
          <a:blip r:embed="rId3"/>
          <a:stretch>
            <a:fillRect/>
          </a:stretch>
        </p:blipFill>
        <p:spPr>
          <a:xfrm>
            <a:off x="6322071" y="251520"/>
            <a:ext cx="5643710" cy="3279121"/>
          </a:xfrm>
          <a:prstGeom prst="rect">
            <a:avLst/>
          </a:prstGeom>
        </p:spPr>
      </p:pic>
    </p:spTree>
    <p:extLst>
      <p:ext uri="{BB962C8B-B14F-4D97-AF65-F5344CB8AC3E}">
        <p14:creationId xmlns:p14="http://schemas.microsoft.com/office/powerpoint/2010/main" val="42521403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MLlib</a:t>
            </a:r>
            <a:endParaRPr lang="en-US" dirty="0">
              <a:latin typeface="Segoe UI Light" panose="020B0502040204020203" pitchFamily="34" charset="0"/>
              <a:cs typeface="Segoe UI Light" panose="020B0502040204020203" pitchFamily="34" charset="0"/>
            </a:endParaRPr>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latin typeface="Segoe UI Light" panose="020B0502040204020203" pitchFamily="34" charset="0"/>
                <a:cs typeface="Segoe UI Light" panose="020B0502040204020203" pitchFamily="34" charset="0"/>
              </a:rPr>
              <a:pPr>
                <a:defRPr/>
              </a:pPr>
              <a:t>44</a:t>
            </a:fld>
            <a:endParaRPr lang="en-US" dirty="0">
              <a:latin typeface="Segoe UI Light" panose="020B0502040204020203" pitchFamily="34" charset="0"/>
              <a:cs typeface="Segoe UI Light" panose="020B0502040204020203" pitchFamily="34" charset="0"/>
            </a:endParaRPr>
          </a:p>
        </p:txBody>
      </p:sp>
      <p:sp>
        <p:nvSpPr>
          <p:cNvPr id="4" name="TextBox 3"/>
          <p:cNvSpPr txBox="1"/>
          <p:nvPr/>
        </p:nvSpPr>
        <p:spPr>
          <a:xfrm>
            <a:off x="975799" y="1305828"/>
            <a:ext cx="9728099" cy="1661993"/>
          </a:xfrm>
          <a:prstGeom prst="rect">
            <a:avLst/>
          </a:prstGeom>
          <a:no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00"/>
              </a:spcBef>
              <a:buNone/>
            </a:pPr>
            <a:r>
              <a:rPr lang="en-US" sz="2000" dirty="0">
                <a:ln>
                  <a:solidFill>
                    <a:srgbClr val="FFFFFF">
                      <a:alpha val="0"/>
                    </a:srgbClr>
                  </a:solidFill>
                </a:ln>
                <a:gradFill>
                  <a:gsLst>
                    <a:gs pos="85321">
                      <a:srgbClr val="505050"/>
                    </a:gs>
                    <a:gs pos="57000">
                      <a:srgbClr val="505050"/>
                    </a:gs>
                  </a:gsLst>
                </a:gradFill>
                <a:latin typeface="Segoe UI Light" panose="020B0502040204020203" pitchFamily="34" charset="0"/>
                <a:cs typeface="Segoe UI Light" panose="020B0502040204020203" pitchFamily="34" charset="0"/>
              </a:rPr>
              <a:t>Spark + Distributed Matrix Dataset + Matrix AP</a:t>
            </a:r>
            <a:r>
              <a:rPr lang="en-US" altLang="zh-CN" sz="2000" dirty="0">
                <a:ln>
                  <a:solidFill>
                    <a:srgbClr val="FFFFFF">
                      <a:alpha val="0"/>
                    </a:srgbClr>
                  </a:solidFill>
                </a:ln>
                <a:gradFill>
                  <a:gsLst>
                    <a:gs pos="85321">
                      <a:srgbClr val="505050"/>
                    </a:gs>
                    <a:gs pos="57000">
                      <a:srgbClr val="505050"/>
                    </a:gs>
                  </a:gsLst>
                </a:gradFill>
                <a:latin typeface="Segoe UI Light" panose="020B0502040204020203" pitchFamily="34" charset="0"/>
                <a:cs typeface="Segoe UI Light" panose="020B0502040204020203" pitchFamily="34" charset="0"/>
              </a:rPr>
              <a:t>I + ML Algorithms</a:t>
            </a:r>
            <a:endParaRPr lang="en-US" sz="2000" dirty="0">
              <a:ln>
                <a:solidFill>
                  <a:srgbClr val="FFFFFF">
                    <a:alpha val="0"/>
                  </a:srgbClr>
                </a:solidFill>
              </a:ln>
              <a:gradFill>
                <a:gsLst>
                  <a:gs pos="85321">
                    <a:srgbClr val="505050"/>
                  </a:gs>
                  <a:gs pos="57000">
                    <a:srgbClr val="505050"/>
                  </a:gs>
                </a:gsLst>
              </a:gradFill>
              <a:latin typeface="Segoe UI Light" panose="020B0502040204020203" pitchFamily="34" charset="0"/>
              <a:cs typeface="Segoe UI Light" panose="020B0502040204020203" pitchFamily="34" charset="0"/>
            </a:endParaRPr>
          </a:p>
          <a:p>
            <a:pPr lvl="1">
              <a:spcBef>
                <a:spcPts val="600"/>
              </a:spcBef>
              <a:buFont typeface="Arial" panose="020B0604020202020204" pitchFamily="34" charset="0"/>
              <a:buChar char="•"/>
            </a:pPr>
            <a:r>
              <a:rPr lang="en-US" sz="2000" dirty="0">
                <a:ln>
                  <a:solidFill>
                    <a:srgbClr val="FFFFFF">
                      <a:alpha val="0"/>
                    </a:srgbClr>
                  </a:solidFill>
                </a:ln>
                <a:gradFill>
                  <a:gsLst>
                    <a:gs pos="85321">
                      <a:srgbClr val="505050"/>
                    </a:gs>
                    <a:gs pos="57000">
                      <a:srgbClr val="505050"/>
                    </a:gs>
                  </a:gsLst>
                </a:gradFill>
                <a:latin typeface="Segoe UI Light" panose="020B0502040204020203" pitchFamily="34" charset="0"/>
                <a:cs typeface="Segoe UI Light" panose="020B0502040204020203" pitchFamily="34" charset="0"/>
              </a:rPr>
              <a:t>A collection of machine learning algorithms </a:t>
            </a:r>
          </a:p>
          <a:p>
            <a:pPr lvl="1">
              <a:spcBef>
                <a:spcPts val="600"/>
              </a:spcBef>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Integrates with other Spark and open source components</a:t>
            </a:r>
            <a:endParaRPr lang="en-US" sz="2000" dirty="0">
              <a:ln>
                <a:solidFill>
                  <a:srgbClr val="FFFFFF">
                    <a:alpha val="0"/>
                  </a:srgbClr>
                </a:solidFill>
              </a:ln>
              <a:gradFill>
                <a:gsLst>
                  <a:gs pos="85321">
                    <a:srgbClr val="505050"/>
                  </a:gs>
                  <a:gs pos="57000">
                    <a:srgbClr val="505050"/>
                  </a:gs>
                </a:gsLst>
              </a:gradFill>
              <a:latin typeface="Segoe UI Light" panose="020B0502040204020203" pitchFamily="34" charset="0"/>
              <a:cs typeface="Segoe UI Light" panose="020B0502040204020203" pitchFamily="34" charset="0"/>
            </a:endParaRPr>
          </a:p>
          <a:p>
            <a:pPr lvl="1">
              <a:spcBef>
                <a:spcPts val="600"/>
              </a:spcBef>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API for Java, Scala or Python</a:t>
            </a:r>
            <a:endParaRPr lang="en-US" sz="2000" dirty="0">
              <a:ln>
                <a:solidFill>
                  <a:srgbClr val="FFFFFF">
                    <a:alpha val="0"/>
                  </a:srgbClr>
                </a:solidFill>
              </a:ln>
              <a:gradFill>
                <a:gsLst>
                  <a:gs pos="85321">
                    <a:srgbClr val="505050"/>
                  </a:gs>
                  <a:gs pos="57000">
                    <a:srgbClr val="505050"/>
                  </a:gs>
                </a:gsLst>
              </a:gradFill>
              <a:latin typeface="Segoe UI Light" panose="020B0502040204020203" pitchFamily="34" charset="0"/>
              <a:cs typeface="Segoe UI Light" panose="020B0502040204020203"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96" y="3084942"/>
            <a:ext cx="10789204" cy="2922952"/>
          </a:xfrm>
          <a:prstGeom prst="rect">
            <a:avLst/>
          </a:prstGeom>
        </p:spPr>
      </p:pic>
    </p:spTree>
    <p:extLst>
      <p:ext uri="{BB962C8B-B14F-4D97-AF65-F5344CB8AC3E}">
        <p14:creationId xmlns:p14="http://schemas.microsoft.com/office/powerpoint/2010/main" val="30318544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0189" y="2416471"/>
            <a:ext cx="9144000" cy="1143000"/>
          </a:xfrm>
        </p:spPr>
        <p:txBody>
          <a:bodyPr/>
          <a:lstStyle/>
          <a:p>
            <a:r>
              <a:rPr lang="en-US" sz="2000" dirty="0">
                <a:latin typeface="Segoe UI Light" panose="020B0502040204020203" pitchFamily="34" charset="0"/>
                <a:cs typeface="Segoe UI Light" panose="020B0502040204020203" pitchFamily="34" charset="0"/>
              </a:rPr>
              <a:t>Distributed Graphs as Tables (RDDs)</a:t>
            </a:r>
          </a:p>
        </p:txBody>
      </p:sp>
      <p:grpSp>
        <p:nvGrpSpPr>
          <p:cNvPr id="4" name="Group 3"/>
          <p:cNvGrpSpPr/>
          <p:nvPr/>
        </p:nvGrpSpPr>
        <p:grpSpPr>
          <a:xfrm>
            <a:off x="5521005" y="3354297"/>
            <a:ext cx="6344809" cy="2793481"/>
            <a:chOff x="5715000" y="990600"/>
            <a:chExt cx="4800600" cy="5796159"/>
          </a:xfrm>
        </p:grpSpPr>
        <p:grpSp>
          <p:nvGrpSpPr>
            <p:cNvPr id="237" name="Group 236"/>
            <p:cNvGrpSpPr/>
            <p:nvPr/>
          </p:nvGrpSpPr>
          <p:grpSpPr>
            <a:xfrm>
              <a:off x="5715000" y="990600"/>
              <a:ext cx="1295400" cy="5791052"/>
              <a:chOff x="4191000" y="1138090"/>
              <a:chExt cx="1752600" cy="5567510"/>
            </a:xfrm>
          </p:grpSpPr>
          <p:sp>
            <p:nvSpPr>
              <p:cNvPr id="227" name="Rectangle 226"/>
              <p:cNvSpPr/>
              <p:nvPr/>
            </p:nvSpPr>
            <p:spPr>
              <a:xfrm>
                <a:off x="4191000" y="1143000"/>
                <a:ext cx="1752600" cy="5562600"/>
              </a:xfrm>
              <a:prstGeom prst="rect">
                <a:avLst/>
              </a:prstGeom>
              <a:ln>
                <a:headEnd type="none" w="med" len="med"/>
                <a:tailEnd type="none"/>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25" name="TextBox 224"/>
              <p:cNvSpPr txBox="1"/>
              <p:nvPr/>
            </p:nvSpPr>
            <p:spPr>
              <a:xfrm>
                <a:off x="4191000" y="1138090"/>
                <a:ext cx="1752600" cy="1063577"/>
              </a:xfrm>
              <a:prstGeom prst="rect">
                <a:avLst/>
              </a:prstGeom>
              <a:noFill/>
            </p:spPr>
            <p:txBody>
              <a:bodyPr wrap="square" rtlCol="0">
                <a:spAutoFit/>
              </a:bodyPr>
              <a:lstStyle/>
              <a:p>
                <a:pPr algn="ctr"/>
                <a:r>
                  <a:rPr lang="en-US" dirty="0">
                    <a:solidFill>
                      <a:prstClr val="black"/>
                    </a:solidFill>
                    <a:latin typeface="Segoe UI Light" panose="020B0502040204020203" pitchFamily="34" charset="0"/>
                    <a:cs typeface="Segoe UI Light" panose="020B0502040204020203" pitchFamily="34" charset="0"/>
                  </a:rPr>
                  <a:t>Vertex Table (RDD)</a:t>
                </a:r>
              </a:p>
            </p:txBody>
          </p:sp>
        </p:grpSp>
        <p:grpSp>
          <p:nvGrpSpPr>
            <p:cNvPr id="236" name="Group 235"/>
            <p:cNvGrpSpPr/>
            <p:nvPr/>
          </p:nvGrpSpPr>
          <p:grpSpPr>
            <a:xfrm>
              <a:off x="5791200" y="2281090"/>
              <a:ext cx="1143000" cy="4424510"/>
              <a:chOff x="4495800" y="2133600"/>
              <a:chExt cx="1143000" cy="4424510"/>
            </a:xfrm>
          </p:grpSpPr>
          <p:sp>
            <p:nvSpPr>
              <p:cNvPr id="226" name="Rounded Rectangle 225"/>
              <p:cNvSpPr/>
              <p:nvPr/>
            </p:nvSpPr>
            <p:spPr>
              <a:xfrm>
                <a:off x="4495800" y="2133600"/>
                <a:ext cx="1143000" cy="2181078"/>
              </a:xfrm>
              <a:prstGeom prst="roundRect">
                <a:avLst>
                  <a:gd name="adj" fmla="val 12081"/>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28" name="Rounded Rectangle 227"/>
              <p:cNvSpPr/>
              <p:nvPr/>
            </p:nvSpPr>
            <p:spPr>
              <a:xfrm>
                <a:off x="4495800" y="4424510"/>
                <a:ext cx="1143000" cy="2133600"/>
              </a:xfrm>
              <a:prstGeom prst="roundRect">
                <a:avLst>
                  <a:gd name="adj" fmla="val 12081"/>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grpSp>
        <p:grpSp>
          <p:nvGrpSpPr>
            <p:cNvPr id="323" name="Group 322"/>
            <p:cNvGrpSpPr/>
            <p:nvPr/>
          </p:nvGrpSpPr>
          <p:grpSpPr>
            <a:xfrm>
              <a:off x="8915400" y="990600"/>
              <a:ext cx="1600200" cy="5779852"/>
              <a:chOff x="7391400" y="990600"/>
              <a:chExt cx="1600200" cy="5779852"/>
            </a:xfrm>
          </p:grpSpPr>
          <p:grpSp>
            <p:nvGrpSpPr>
              <p:cNvPr id="240" name="Group 239"/>
              <p:cNvGrpSpPr/>
              <p:nvPr/>
            </p:nvGrpSpPr>
            <p:grpSpPr>
              <a:xfrm>
                <a:off x="7391400" y="990600"/>
                <a:ext cx="1600200" cy="5779852"/>
                <a:chOff x="4191000" y="1143000"/>
                <a:chExt cx="1752600" cy="5562600"/>
              </a:xfrm>
            </p:grpSpPr>
            <p:sp>
              <p:nvSpPr>
                <p:cNvPr id="242" name="Rectangle 241"/>
                <p:cNvSpPr/>
                <p:nvPr/>
              </p:nvSpPr>
              <p:spPr>
                <a:xfrm>
                  <a:off x="4191000" y="1143000"/>
                  <a:ext cx="1752600" cy="5562600"/>
                </a:xfrm>
                <a:prstGeom prst="rect">
                  <a:avLst/>
                </a:prstGeom>
                <a:ln>
                  <a:headEnd type="none" w="med" len="med"/>
                  <a:tailEnd type="none"/>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41" name="TextBox 240"/>
                <p:cNvSpPr txBox="1"/>
                <p:nvPr/>
              </p:nvSpPr>
              <p:spPr>
                <a:xfrm>
                  <a:off x="4191000" y="1220271"/>
                  <a:ext cx="1752600" cy="1064698"/>
                </a:xfrm>
                <a:prstGeom prst="rect">
                  <a:avLst/>
                </a:prstGeom>
                <a:noFill/>
              </p:spPr>
              <p:txBody>
                <a:bodyPr wrap="square" rtlCol="0">
                  <a:spAutoFit/>
                </a:bodyPr>
                <a:lstStyle/>
                <a:p>
                  <a:pPr algn="ctr"/>
                  <a:r>
                    <a:rPr lang="en-US" dirty="0">
                      <a:solidFill>
                        <a:prstClr val="black"/>
                      </a:solidFill>
                      <a:latin typeface="Segoe UI Light" panose="020B0502040204020203" pitchFamily="34" charset="0"/>
                      <a:cs typeface="Segoe UI Light" panose="020B0502040204020203" pitchFamily="34" charset="0"/>
                    </a:rPr>
                    <a:t>Edge Table </a:t>
                  </a:r>
                </a:p>
                <a:p>
                  <a:pPr algn="ctr"/>
                  <a:r>
                    <a:rPr lang="en-US" dirty="0">
                      <a:solidFill>
                        <a:prstClr val="black"/>
                      </a:solidFill>
                      <a:latin typeface="Segoe UI Light" panose="020B0502040204020203" pitchFamily="34" charset="0"/>
                      <a:cs typeface="Segoe UI Light" panose="020B0502040204020203" pitchFamily="34" charset="0"/>
                    </a:rPr>
                    <a:t>(RDD)</a:t>
                  </a:r>
                </a:p>
              </p:txBody>
            </p:sp>
          </p:grpSp>
          <p:sp>
            <p:nvSpPr>
              <p:cNvPr id="296" name="Rounded Rectangle 295"/>
              <p:cNvSpPr/>
              <p:nvPr/>
            </p:nvSpPr>
            <p:spPr>
              <a:xfrm>
                <a:off x="7487492" y="1924484"/>
                <a:ext cx="1408016" cy="2337806"/>
              </a:xfrm>
              <a:prstGeom prst="roundRect">
                <a:avLst>
                  <a:gd name="adj" fmla="val 12081"/>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97" name="Rounded Rectangle 296"/>
              <p:cNvSpPr/>
              <p:nvPr/>
            </p:nvSpPr>
            <p:spPr>
              <a:xfrm>
                <a:off x="7487492" y="4367794"/>
                <a:ext cx="1408016" cy="2337806"/>
              </a:xfrm>
              <a:prstGeom prst="roundRect">
                <a:avLst>
                  <a:gd name="adj" fmla="val 12081"/>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grpSp>
            <p:nvGrpSpPr>
              <p:cNvPr id="319" name="Group 318"/>
              <p:cNvGrpSpPr/>
              <p:nvPr/>
            </p:nvGrpSpPr>
            <p:grpSpPr>
              <a:xfrm>
                <a:off x="7561997" y="1981200"/>
                <a:ext cx="1259006" cy="4648200"/>
                <a:chOff x="7581878" y="1981200"/>
                <a:chExt cx="1259006" cy="4648200"/>
              </a:xfrm>
            </p:grpSpPr>
            <p:grpSp>
              <p:nvGrpSpPr>
                <p:cNvPr id="260" name="Group 259"/>
                <p:cNvGrpSpPr/>
                <p:nvPr/>
              </p:nvGrpSpPr>
              <p:grpSpPr>
                <a:xfrm>
                  <a:off x="7581878" y="1981200"/>
                  <a:ext cx="1259006" cy="420807"/>
                  <a:chOff x="7656394" y="2057400"/>
                  <a:chExt cx="1259006" cy="420807"/>
                </a:xfrm>
              </p:grpSpPr>
              <p:cxnSp>
                <p:nvCxnSpPr>
                  <p:cNvPr id="246" name="Straight Connector 245"/>
                  <p:cNvCxnSpPr>
                    <a:stCxn id="256" idx="6"/>
                    <a:endCxn id="257" idx="2"/>
                  </p:cNvCxnSpPr>
                  <p:nvPr/>
                </p:nvCxnSpPr>
                <p:spPr>
                  <a:xfrm>
                    <a:off x="8077200" y="2267804"/>
                    <a:ext cx="417394" cy="0"/>
                  </a:xfrm>
                  <a:prstGeom prst="line">
                    <a:avLst/>
                  </a:prstGeom>
                </p:spPr>
                <p:style>
                  <a:lnRef idx="3">
                    <a:schemeClr val="dk1"/>
                  </a:lnRef>
                  <a:fillRef idx="0">
                    <a:schemeClr val="dk1"/>
                  </a:fillRef>
                  <a:effectRef idx="2">
                    <a:schemeClr val="dk1"/>
                  </a:effectRef>
                  <a:fontRef idx="minor">
                    <a:schemeClr val="tx1"/>
                  </a:fontRef>
                </p:style>
              </p:cxnSp>
              <p:sp>
                <p:nvSpPr>
                  <p:cNvPr id="252" name="Can 251"/>
                  <p:cNvSpPr/>
                  <p:nvPr/>
                </p:nvSpPr>
                <p:spPr>
                  <a:xfrm>
                    <a:off x="8153400" y="2166790"/>
                    <a:ext cx="228600" cy="228600"/>
                  </a:xfrm>
                  <a:prstGeom prst="can">
                    <a:avLst>
                      <a:gd name="adj" fmla="val 2845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Segoe UI Light" panose="020B0502040204020203" pitchFamily="34" charset="0"/>
                      <a:cs typeface="Segoe UI Light" panose="020B0502040204020203" pitchFamily="34" charset="0"/>
                    </a:endParaRPr>
                  </a:p>
                </p:txBody>
              </p:sp>
              <p:sp>
                <p:nvSpPr>
                  <p:cNvPr id="256" name="Oval 255"/>
                  <p:cNvSpPr/>
                  <p:nvPr/>
                </p:nvSpPr>
                <p:spPr>
                  <a:xfrm>
                    <a:off x="7656394" y="2057400"/>
                    <a:ext cx="420806" cy="420807"/>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rgbClr val="000000"/>
                        </a:solidFill>
                        <a:latin typeface="Segoe UI Light" panose="020B0502040204020203" pitchFamily="34" charset="0"/>
                        <a:cs typeface="Segoe UI Light" panose="020B0502040204020203" pitchFamily="34" charset="0"/>
                      </a:rPr>
                      <a:t>A</a:t>
                    </a:r>
                  </a:p>
                </p:txBody>
              </p:sp>
              <p:sp>
                <p:nvSpPr>
                  <p:cNvPr id="257" name="Oval 256"/>
                  <p:cNvSpPr/>
                  <p:nvPr/>
                </p:nvSpPr>
                <p:spPr>
                  <a:xfrm>
                    <a:off x="8494594" y="2057400"/>
                    <a:ext cx="420806" cy="420807"/>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rgbClr val="000000"/>
                        </a:solidFill>
                        <a:latin typeface="Segoe UI Light" panose="020B0502040204020203" pitchFamily="34" charset="0"/>
                        <a:cs typeface="Segoe UI Light" panose="020B0502040204020203" pitchFamily="34" charset="0"/>
                      </a:rPr>
                      <a:t>B</a:t>
                    </a:r>
                  </a:p>
                </p:txBody>
              </p:sp>
            </p:grpSp>
            <p:grpSp>
              <p:nvGrpSpPr>
                <p:cNvPr id="261" name="Group 260"/>
                <p:cNvGrpSpPr/>
                <p:nvPr/>
              </p:nvGrpSpPr>
              <p:grpSpPr>
                <a:xfrm>
                  <a:off x="7581878" y="2563342"/>
                  <a:ext cx="1259006" cy="420807"/>
                  <a:chOff x="7656394" y="2057400"/>
                  <a:chExt cx="1259006" cy="420807"/>
                </a:xfrm>
              </p:grpSpPr>
              <p:cxnSp>
                <p:nvCxnSpPr>
                  <p:cNvPr id="262" name="Straight Connector 261"/>
                  <p:cNvCxnSpPr>
                    <a:stCxn id="264" idx="6"/>
                    <a:endCxn id="265" idx="2"/>
                  </p:cNvCxnSpPr>
                  <p:nvPr/>
                </p:nvCxnSpPr>
                <p:spPr>
                  <a:xfrm>
                    <a:off x="8077200" y="2267804"/>
                    <a:ext cx="417394" cy="0"/>
                  </a:xfrm>
                  <a:prstGeom prst="line">
                    <a:avLst/>
                  </a:prstGeom>
                </p:spPr>
                <p:style>
                  <a:lnRef idx="3">
                    <a:schemeClr val="dk1"/>
                  </a:lnRef>
                  <a:fillRef idx="0">
                    <a:schemeClr val="dk1"/>
                  </a:fillRef>
                  <a:effectRef idx="2">
                    <a:schemeClr val="dk1"/>
                  </a:effectRef>
                  <a:fontRef idx="minor">
                    <a:schemeClr val="tx1"/>
                  </a:fontRef>
                </p:style>
              </p:cxnSp>
              <p:sp>
                <p:nvSpPr>
                  <p:cNvPr id="263" name="Can 262"/>
                  <p:cNvSpPr/>
                  <p:nvPr/>
                </p:nvSpPr>
                <p:spPr>
                  <a:xfrm>
                    <a:off x="8153400" y="2166790"/>
                    <a:ext cx="228600" cy="228600"/>
                  </a:xfrm>
                  <a:prstGeom prst="can">
                    <a:avLst>
                      <a:gd name="adj" fmla="val 2845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Segoe UI Light" panose="020B0502040204020203" pitchFamily="34" charset="0"/>
                      <a:cs typeface="Segoe UI Light" panose="020B0502040204020203" pitchFamily="34" charset="0"/>
                    </a:endParaRPr>
                  </a:p>
                </p:txBody>
              </p:sp>
              <p:sp>
                <p:nvSpPr>
                  <p:cNvPr id="264" name="Oval 263"/>
                  <p:cNvSpPr/>
                  <p:nvPr/>
                </p:nvSpPr>
                <p:spPr>
                  <a:xfrm>
                    <a:off x="7656394" y="2057400"/>
                    <a:ext cx="420806" cy="420807"/>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rgbClr val="000000"/>
                        </a:solidFill>
                        <a:latin typeface="Segoe UI Light" panose="020B0502040204020203" pitchFamily="34" charset="0"/>
                        <a:cs typeface="Segoe UI Light" panose="020B0502040204020203" pitchFamily="34" charset="0"/>
                      </a:rPr>
                      <a:t>A</a:t>
                    </a:r>
                  </a:p>
                </p:txBody>
              </p:sp>
              <p:sp>
                <p:nvSpPr>
                  <p:cNvPr id="265" name="Oval 264"/>
                  <p:cNvSpPr/>
                  <p:nvPr/>
                </p:nvSpPr>
                <p:spPr>
                  <a:xfrm>
                    <a:off x="8494594" y="2057400"/>
                    <a:ext cx="420806" cy="420807"/>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rgbClr val="000000"/>
                        </a:solidFill>
                        <a:latin typeface="Segoe UI Light" panose="020B0502040204020203" pitchFamily="34" charset="0"/>
                        <a:cs typeface="Segoe UI Light" panose="020B0502040204020203" pitchFamily="34" charset="0"/>
                      </a:rPr>
                      <a:t>C</a:t>
                    </a:r>
                  </a:p>
                </p:txBody>
              </p:sp>
            </p:grpSp>
            <p:grpSp>
              <p:nvGrpSpPr>
                <p:cNvPr id="266" name="Group 265"/>
                <p:cNvGrpSpPr/>
                <p:nvPr/>
              </p:nvGrpSpPr>
              <p:grpSpPr>
                <a:xfrm>
                  <a:off x="7581878" y="3727626"/>
                  <a:ext cx="1259006" cy="420807"/>
                  <a:chOff x="7656394" y="2057400"/>
                  <a:chExt cx="1259006" cy="420807"/>
                </a:xfrm>
              </p:grpSpPr>
              <p:cxnSp>
                <p:nvCxnSpPr>
                  <p:cNvPr id="267" name="Straight Connector 266"/>
                  <p:cNvCxnSpPr>
                    <a:stCxn id="269" idx="6"/>
                    <a:endCxn id="270" idx="2"/>
                  </p:cNvCxnSpPr>
                  <p:nvPr/>
                </p:nvCxnSpPr>
                <p:spPr>
                  <a:xfrm>
                    <a:off x="8077200" y="2267804"/>
                    <a:ext cx="417394" cy="0"/>
                  </a:xfrm>
                  <a:prstGeom prst="line">
                    <a:avLst/>
                  </a:prstGeom>
                </p:spPr>
                <p:style>
                  <a:lnRef idx="3">
                    <a:schemeClr val="dk1"/>
                  </a:lnRef>
                  <a:fillRef idx="0">
                    <a:schemeClr val="dk1"/>
                  </a:fillRef>
                  <a:effectRef idx="2">
                    <a:schemeClr val="dk1"/>
                  </a:effectRef>
                  <a:fontRef idx="minor">
                    <a:schemeClr val="tx1"/>
                  </a:fontRef>
                </p:style>
              </p:cxnSp>
              <p:sp>
                <p:nvSpPr>
                  <p:cNvPr id="268" name="Can 267"/>
                  <p:cNvSpPr/>
                  <p:nvPr/>
                </p:nvSpPr>
                <p:spPr>
                  <a:xfrm>
                    <a:off x="8153400" y="2166790"/>
                    <a:ext cx="228600" cy="228600"/>
                  </a:xfrm>
                  <a:prstGeom prst="can">
                    <a:avLst>
                      <a:gd name="adj" fmla="val 2845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Segoe UI Light" panose="020B0502040204020203" pitchFamily="34" charset="0"/>
                      <a:cs typeface="Segoe UI Light" panose="020B0502040204020203" pitchFamily="34" charset="0"/>
                    </a:endParaRPr>
                  </a:p>
                </p:txBody>
              </p:sp>
              <p:sp>
                <p:nvSpPr>
                  <p:cNvPr id="269" name="Oval 268"/>
                  <p:cNvSpPr/>
                  <p:nvPr/>
                </p:nvSpPr>
                <p:spPr>
                  <a:xfrm>
                    <a:off x="7656394" y="2057400"/>
                    <a:ext cx="420806" cy="420807"/>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rgbClr val="000000"/>
                        </a:solidFill>
                        <a:latin typeface="Segoe UI Light" panose="020B0502040204020203" pitchFamily="34" charset="0"/>
                        <a:cs typeface="Segoe UI Light" panose="020B0502040204020203" pitchFamily="34" charset="0"/>
                      </a:rPr>
                      <a:t>C</a:t>
                    </a:r>
                  </a:p>
                </p:txBody>
              </p:sp>
              <p:sp>
                <p:nvSpPr>
                  <p:cNvPr id="270" name="Oval 269"/>
                  <p:cNvSpPr/>
                  <p:nvPr/>
                </p:nvSpPr>
                <p:spPr>
                  <a:xfrm>
                    <a:off x="8494594" y="2057400"/>
                    <a:ext cx="420806" cy="420807"/>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rgbClr val="000000"/>
                        </a:solidFill>
                        <a:latin typeface="Segoe UI Light" panose="020B0502040204020203" pitchFamily="34" charset="0"/>
                        <a:cs typeface="Segoe UI Light" panose="020B0502040204020203" pitchFamily="34" charset="0"/>
                      </a:rPr>
                      <a:t>D</a:t>
                    </a:r>
                  </a:p>
                </p:txBody>
              </p:sp>
            </p:grpSp>
            <p:grpSp>
              <p:nvGrpSpPr>
                <p:cNvPr id="271" name="Group 270"/>
                <p:cNvGrpSpPr/>
                <p:nvPr/>
              </p:nvGrpSpPr>
              <p:grpSpPr>
                <a:xfrm>
                  <a:off x="7581878" y="3145484"/>
                  <a:ext cx="1259006" cy="420807"/>
                  <a:chOff x="7656394" y="2057400"/>
                  <a:chExt cx="1259006" cy="420807"/>
                </a:xfrm>
              </p:grpSpPr>
              <p:cxnSp>
                <p:nvCxnSpPr>
                  <p:cNvPr id="272" name="Straight Connector 271"/>
                  <p:cNvCxnSpPr>
                    <a:stCxn id="274" idx="6"/>
                    <a:endCxn id="275" idx="2"/>
                  </p:cNvCxnSpPr>
                  <p:nvPr/>
                </p:nvCxnSpPr>
                <p:spPr>
                  <a:xfrm>
                    <a:off x="8077200" y="2267804"/>
                    <a:ext cx="417394" cy="0"/>
                  </a:xfrm>
                  <a:prstGeom prst="line">
                    <a:avLst/>
                  </a:prstGeom>
                </p:spPr>
                <p:style>
                  <a:lnRef idx="3">
                    <a:schemeClr val="dk1"/>
                  </a:lnRef>
                  <a:fillRef idx="0">
                    <a:schemeClr val="dk1"/>
                  </a:fillRef>
                  <a:effectRef idx="2">
                    <a:schemeClr val="dk1"/>
                  </a:effectRef>
                  <a:fontRef idx="minor">
                    <a:schemeClr val="tx1"/>
                  </a:fontRef>
                </p:style>
              </p:cxnSp>
              <p:sp>
                <p:nvSpPr>
                  <p:cNvPr id="273" name="Can 272"/>
                  <p:cNvSpPr/>
                  <p:nvPr/>
                </p:nvSpPr>
                <p:spPr>
                  <a:xfrm>
                    <a:off x="8153400" y="2166790"/>
                    <a:ext cx="228600" cy="228600"/>
                  </a:xfrm>
                  <a:prstGeom prst="can">
                    <a:avLst>
                      <a:gd name="adj" fmla="val 2845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Segoe UI Light" panose="020B0502040204020203" pitchFamily="34" charset="0"/>
                      <a:cs typeface="Segoe UI Light" panose="020B0502040204020203" pitchFamily="34" charset="0"/>
                    </a:endParaRPr>
                  </a:p>
                </p:txBody>
              </p:sp>
              <p:sp>
                <p:nvSpPr>
                  <p:cNvPr id="274" name="Oval 273"/>
                  <p:cNvSpPr/>
                  <p:nvPr/>
                </p:nvSpPr>
                <p:spPr>
                  <a:xfrm>
                    <a:off x="7656394" y="2057400"/>
                    <a:ext cx="420806" cy="420807"/>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rgbClr val="000000"/>
                        </a:solidFill>
                        <a:latin typeface="Segoe UI Light" panose="020B0502040204020203" pitchFamily="34" charset="0"/>
                        <a:cs typeface="Segoe UI Light" panose="020B0502040204020203" pitchFamily="34" charset="0"/>
                      </a:rPr>
                      <a:t>B</a:t>
                    </a:r>
                  </a:p>
                </p:txBody>
              </p:sp>
              <p:sp>
                <p:nvSpPr>
                  <p:cNvPr id="275" name="Oval 274"/>
                  <p:cNvSpPr/>
                  <p:nvPr/>
                </p:nvSpPr>
                <p:spPr>
                  <a:xfrm>
                    <a:off x="8494594" y="2057400"/>
                    <a:ext cx="420806" cy="420807"/>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rgbClr val="000000"/>
                        </a:solidFill>
                        <a:latin typeface="Segoe UI Light" panose="020B0502040204020203" pitchFamily="34" charset="0"/>
                        <a:cs typeface="Segoe UI Light" panose="020B0502040204020203" pitchFamily="34" charset="0"/>
                      </a:rPr>
                      <a:t>C</a:t>
                    </a:r>
                  </a:p>
                </p:txBody>
              </p:sp>
            </p:grpSp>
            <p:grpSp>
              <p:nvGrpSpPr>
                <p:cNvPr id="276" name="Group 275"/>
                <p:cNvGrpSpPr/>
                <p:nvPr/>
              </p:nvGrpSpPr>
              <p:grpSpPr>
                <a:xfrm>
                  <a:off x="7581878" y="4462168"/>
                  <a:ext cx="1259006" cy="420807"/>
                  <a:chOff x="7656394" y="2057400"/>
                  <a:chExt cx="1259006" cy="420807"/>
                </a:xfrm>
              </p:grpSpPr>
              <p:cxnSp>
                <p:nvCxnSpPr>
                  <p:cNvPr id="277" name="Straight Connector 276"/>
                  <p:cNvCxnSpPr>
                    <a:stCxn id="279" idx="6"/>
                    <a:endCxn id="280" idx="2"/>
                  </p:cNvCxnSpPr>
                  <p:nvPr/>
                </p:nvCxnSpPr>
                <p:spPr>
                  <a:xfrm>
                    <a:off x="8077200" y="2267804"/>
                    <a:ext cx="417394" cy="0"/>
                  </a:xfrm>
                  <a:prstGeom prst="line">
                    <a:avLst/>
                  </a:prstGeom>
                </p:spPr>
                <p:style>
                  <a:lnRef idx="3">
                    <a:schemeClr val="dk1"/>
                  </a:lnRef>
                  <a:fillRef idx="0">
                    <a:schemeClr val="dk1"/>
                  </a:fillRef>
                  <a:effectRef idx="2">
                    <a:schemeClr val="dk1"/>
                  </a:effectRef>
                  <a:fontRef idx="minor">
                    <a:schemeClr val="tx1"/>
                  </a:fontRef>
                </p:style>
              </p:cxnSp>
              <p:sp>
                <p:nvSpPr>
                  <p:cNvPr id="278" name="Can 277"/>
                  <p:cNvSpPr/>
                  <p:nvPr/>
                </p:nvSpPr>
                <p:spPr>
                  <a:xfrm>
                    <a:off x="8153400" y="2166790"/>
                    <a:ext cx="228600" cy="228600"/>
                  </a:xfrm>
                  <a:prstGeom prst="can">
                    <a:avLst>
                      <a:gd name="adj" fmla="val 2845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Segoe UI Light" panose="020B0502040204020203" pitchFamily="34" charset="0"/>
                      <a:cs typeface="Segoe UI Light" panose="020B0502040204020203" pitchFamily="34" charset="0"/>
                    </a:endParaRPr>
                  </a:p>
                </p:txBody>
              </p:sp>
              <p:sp>
                <p:nvSpPr>
                  <p:cNvPr id="279" name="Oval 278"/>
                  <p:cNvSpPr/>
                  <p:nvPr/>
                </p:nvSpPr>
                <p:spPr>
                  <a:xfrm>
                    <a:off x="7656394" y="2057400"/>
                    <a:ext cx="420806" cy="420807"/>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rgbClr val="000000"/>
                        </a:solidFill>
                        <a:latin typeface="Segoe UI Light" panose="020B0502040204020203" pitchFamily="34" charset="0"/>
                        <a:cs typeface="Segoe UI Light" panose="020B0502040204020203" pitchFamily="34" charset="0"/>
                      </a:rPr>
                      <a:t>A</a:t>
                    </a:r>
                  </a:p>
                </p:txBody>
              </p:sp>
              <p:sp>
                <p:nvSpPr>
                  <p:cNvPr id="280" name="Oval 279"/>
                  <p:cNvSpPr/>
                  <p:nvPr/>
                </p:nvSpPr>
                <p:spPr>
                  <a:xfrm>
                    <a:off x="8494594" y="2057400"/>
                    <a:ext cx="420806" cy="420807"/>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rgbClr val="000000"/>
                        </a:solidFill>
                        <a:latin typeface="Segoe UI Light" panose="020B0502040204020203" pitchFamily="34" charset="0"/>
                        <a:cs typeface="Segoe UI Light" panose="020B0502040204020203" pitchFamily="34" charset="0"/>
                      </a:rPr>
                      <a:t>E</a:t>
                    </a:r>
                  </a:p>
                </p:txBody>
              </p:sp>
            </p:grpSp>
            <p:grpSp>
              <p:nvGrpSpPr>
                <p:cNvPr id="281" name="Group 280"/>
                <p:cNvGrpSpPr/>
                <p:nvPr/>
              </p:nvGrpSpPr>
              <p:grpSpPr>
                <a:xfrm>
                  <a:off x="7581878" y="5044310"/>
                  <a:ext cx="1259006" cy="420807"/>
                  <a:chOff x="7656394" y="2057400"/>
                  <a:chExt cx="1259006" cy="420807"/>
                </a:xfrm>
              </p:grpSpPr>
              <p:cxnSp>
                <p:nvCxnSpPr>
                  <p:cNvPr id="282" name="Straight Connector 281"/>
                  <p:cNvCxnSpPr>
                    <a:stCxn id="284" idx="6"/>
                    <a:endCxn id="285" idx="2"/>
                  </p:cNvCxnSpPr>
                  <p:nvPr/>
                </p:nvCxnSpPr>
                <p:spPr>
                  <a:xfrm>
                    <a:off x="8077200" y="2267804"/>
                    <a:ext cx="417394" cy="0"/>
                  </a:xfrm>
                  <a:prstGeom prst="line">
                    <a:avLst/>
                  </a:prstGeom>
                </p:spPr>
                <p:style>
                  <a:lnRef idx="3">
                    <a:schemeClr val="dk1"/>
                  </a:lnRef>
                  <a:fillRef idx="0">
                    <a:schemeClr val="dk1"/>
                  </a:fillRef>
                  <a:effectRef idx="2">
                    <a:schemeClr val="dk1"/>
                  </a:effectRef>
                  <a:fontRef idx="minor">
                    <a:schemeClr val="tx1"/>
                  </a:fontRef>
                </p:style>
              </p:cxnSp>
              <p:sp>
                <p:nvSpPr>
                  <p:cNvPr id="283" name="Can 282"/>
                  <p:cNvSpPr/>
                  <p:nvPr/>
                </p:nvSpPr>
                <p:spPr>
                  <a:xfrm>
                    <a:off x="8153400" y="2166790"/>
                    <a:ext cx="228600" cy="228600"/>
                  </a:xfrm>
                  <a:prstGeom prst="can">
                    <a:avLst>
                      <a:gd name="adj" fmla="val 2845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Segoe UI Light" panose="020B0502040204020203" pitchFamily="34" charset="0"/>
                      <a:cs typeface="Segoe UI Light" panose="020B0502040204020203" pitchFamily="34" charset="0"/>
                    </a:endParaRPr>
                  </a:p>
                </p:txBody>
              </p:sp>
              <p:sp>
                <p:nvSpPr>
                  <p:cNvPr id="284" name="Oval 283"/>
                  <p:cNvSpPr/>
                  <p:nvPr/>
                </p:nvSpPr>
                <p:spPr>
                  <a:xfrm>
                    <a:off x="7656394" y="2057400"/>
                    <a:ext cx="420806" cy="420807"/>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rgbClr val="000000"/>
                        </a:solidFill>
                        <a:latin typeface="Segoe UI Light" panose="020B0502040204020203" pitchFamily="34" charset="0"/>
                        <a:cs typeface="Segoe UI Light" panose="020B0502040204020203" pitchFamily="34" charset="0"/>
                      </a:rPr>
                      <a:t>A</a:t>
                    </a:r>
                  </a:p>
                </p:txBody>
              </p:sp>
              <p:sp>
                <p:nvSpPr>
                  <p:cNvPr id="285" name="Oval 284"/>
                  <p:cNvSpPr/>
                  <p:nvPr/>
                </p:nvSpPr>
                <p:spPr>
                  <a:xfrm>
                    <a:off x="8494594" y="2057400"/>
                    <a:ext cx="420806" cy="420807"/>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rgbClr val="000000"/>
                        </a:solidFill>
                        <a:latin typeface="Segoe UI Light" panose="020B0502040204020203" pitchFamily="34" charset="0"/>
                        <a:cs typeface="Segoe UI Light" panose="020B0502040204020203" pitchFamily="34" charset="0"/>
                      </a:rPr>
                      <a:t>F</a:t>
                    </a:r>
                  </a:p>
                </p:txBody>
              </p:sp>
            </p:grpSp>
            <p:grpSp>
              <p:nvGrpSpPr>
                <p:cNvPr id="286" name="Group 285"/>
                <p:cNvGrpSpPr/>
                <p:nvPr/>
              </p:nvGrpSpPr>
              <p:grpSpPr>
                <a:xfrm>
                  <a:off x="7581878" y="6208593"/>
                  <a:ext cx="1259006" cy="420807"/>
                  <a:chOff x="7656394" y="2057400"/>
                  <a:chExt cx="1259006" cy="420807"/>
                </a:xfrm>
              </p:grpSpPr>
              <p:cxnSp>
                <p:nvCxnSpPr>
                  <p:cNvPr id="287" name="Straight Connector 286"/>
                  <p:cNvCxnSpPr>
                    <a:stCxn id="289" idx="6"/>
                    <a:endCxn id="290" idx="2"/>
                  </p:cNvCxnSpPr>
                  <p:nvPr/>
                </p:nvCxnSpPr>
                <p:spPr>
                  <a:xfrm>
                    <a:off x="8077200" y="2267804"/>
                    <a:ext cx="417394" cy="0"/>
                  </a:xfrm>
                  <a:prstGeom prst="line">
                    <a:avLst/>
                  </a:prstGeom>
                </p:spPr>
                <p:style>
                  <a:lnRef idx="3">
                    <a:schemeClr val="dk1"/>
                  </a:lnRef>
                  <a:fillRef idx="0">
                    <a:schemeClr val="dk1"/>
                  </a:fillRef>
                  <a:effectRef idx="2">
                    <a:schemeClr val="dk1"/>
                  </a:effectRef>
                  <a:fontRef idx="minor">
                    <a:schemeClr val="tx1"/>
                  </a:fontRef>
                </p:style>
              </p:cxnSp>
              <p:sp>
                <p:nvSpPr>
                  <p:cNvPr id="288" name="Can 287"/>
                  <p:cNvSpPr/>
                  <p:nvPr/>
                </p:nvSpPr>
                <p:spPr>
                  <a:xfrm>
                    <a:off x="8153400" y="2166790"/>
                    <a:ext cx="228600" cy="228600"/>
                  </a:xfrm>
                  <a:prstGeom prst="can">
                    <a:avLst>
                      <a:gd name="adj" fmla="val 2845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Segoe UI Light" panose="020B0502040204020203" pitchFamily="34" charset="0"/>
                      <a:cs typeface="Segoe UI Light" panose="020B0502040204020203" pitchFamily="34" charset="0"/>
                    </a:endParaRPr>
                  </a:p>
                </p:txBody>
              </p:sp>
              <p:sp>
                <p:nvSpPr>
                  <p:cNvPr id="289" name="Oval 288"/>
                  <p:cNvSpPr/>
                  <p:nvPr/>
                </p:nvSpPr>
                <p:spPr>
                  <a:xfrm>
                    <a:off x="7656394" y="2057400"/>
                    <a:ext cx="420806" cy="420807"/>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rgbClr val="000000"/>
                        </a:solidFill>
                        <a:latin typeface="Segoe UI Light" panose="020B0502040204020203" pitchFamily="34" charset="0"/>
                        <a:cs typeface="Segoe UI Light" panose="020B0502040204020203" pitchFamily="34" charset="0"/>
                      </a:rPr>
                      <a:t>E</a:t>
                    </a:r>
                  </a:p>
                </p:txBody>
              </p:sp>
              <p:sp>
                <p:nvSpPr>
                  <p:cNvPr id="290" name="Oval 289"/>
                  <p:cNvSpPr/>
                  <p:nvPr/>
                </p:nvSpPr>
                <p:spPr>
                  <a:xfrm>
                    <a:off x="8494594" y="2057400"/>
                    <a:ext cx="420806" cy="420807"/>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rgbClr val="000000"/>
                        </a:solidFill>
                        <a:latin typeface="Segoe UI Light" panose="020B0502040204020203" pitchFamily="34" charset="0"/>
                        <a:cs typeface="Segoe UI Light" panose="020B0502040204020203" pitchFamily="34" charset="0"/>
                      </a:rPr>
                      <a:t>F</a:t>
                    </a:r>
                  </a:p>
                </p:txBody>
              </p:sp>
            </p:grpSp>
            <p:grpSp>
              <p:nvGrpSpPr>
                <p:cNvPr id="291" name="Group 290"/>
                <p:cNvGrpSpPr/>
                <p:nvPr/>
              </p:nvGrpSpPr>
              <p:grpSpPr>
                <a:xfrm>
                  <a:off x="7581878" y="5626452"/>
                  <a:ext cx="1259006" cy="420807"/>
                  <a:chOff x="7656394" y="2057400"/>
                  <a:chExt cx="1259006" cy="420807"/>
                </a:xfrm>
              </p:grpSpPr>
              <p:cxnSp>
                <p:nvCxnSpPr>
                  <p:cNvPr id="292" name="Straight Connector 291"/>
                  <p:cNvCxnSpPr>
                    <a:stCxn id="294" idx="6"/>
                    <a:endCxn id="295" idx="2"/>
                  </p:cNvCxnSpPr>
                  <p:nvPr/>
                </p:nvCxnSpPr>
                <p:spPr>
                  <a:xfrm>
                    <a:off x="8077200" y="2267804"/>
                    <a:ext cx="417394" cy="0"/>
                  </a:xfrm>
                  <a:prstGeom prst="line">
                    <a:avLst/>
                  </a:prstGeom>
                </p:spPr>
                <p:style>
                  <a:lnRef idx="3">
                    <a:schemeClr val="dk1"/>
                  </a:lnRef>
                  <a:fillRef idx="0">
                    <a:schemeClr val="dk1"/>
                  </a:fillRef>
                  <a:effectRef idx="2">
                    <a:schemeClr val="dk1"/>
                  </a:effectRef>
                  <a:fontRef idx="minor">
                    <a:schemeClr val="tx1"/>
                  </a:fontRef>
                </p:style>
              </p:cxnSp>
              <p:sp>
                <p:nvSpPr>
                  <p:cNvPr id="293" name="Can 292"/>
                  <p:cNvSpPr/>
                  <p:nvPr/>
                </p:nvSpPr>
                <p:spPr>
                  <a:xfrm>
                    <a:off x="8153400" y="2166790"/>
                    <a:ext cx="228600" cy="228600"/>
                  </a:xfrm>
                  <a:prstGeom prst="can">
                    <a:avLst>
                      <a:gd name="adj" fmla="val 2845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Segoe UI Light" panose="020B0502040204020203" pitchFamily="34" charset="0"/>
                      <a:cs typeface="Segoe UI Light" panose="020B0502040204020203" pitchFamily="34" charset="0"/>
                    </a:endParaRPr>
                  </a:p>
                </p:txBody>
              </p:sp>
              <p:sp>
                <p:nvSpPr>
                  <p:cNvPr id="294" name="Oval 293"/>
                  <p:cNvSpPr/>
                  <p:nvPr/>
                </p:nvSpPr>
                <p:spPr>
                  <a:xfrm>
                    <a:off x="7656394" y="2057400"/>
                    <a:ext cx="420806" cy="420807"/>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rgbClr val="000000"/>
                        </a:solidFill>
                        <a:latin typeface="Segoe UI Light" panose="020B0502040204020203" pitchFamily="34" charset="0"/>
                        <a:cs typeface="Segoe UI Light" panose="020B0502040204020203" pitchFamily="34" charset="0"/>
                      </a:rPr>
                      <a:t>E</a:t>
                    </a:r>
                  </a:p>
                </p:txBody>
              </p:sp>
              <p:sp>
                <p:nvSpPr>
                  <p:cNvPr id="295" name="Oval 294"/>
                  <p:cNvSpPr/>
                  <p:nvPr/>
                </p:nvSpPr>
                <p:spPr>
                  <a:xfrm>
                    <a:off x="8494594" y="2057400"/>
                    <a:ext cx="420806" cy="420807"/>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rgbClr val="000000"/>
                        </a:solidFill>
                        <a:latin typeface="Segoe UI Light" panose="020B0502040204020203" pitchFamily="34" charset="0"/>
                        <a:cs typeface="Segoe UI Light" panose="020B0502040204020203" pitchFamily="34" charset="0"/>
                      </a:rPr>
                      <a:t>D</a:t>
                    </a:r>
                  </a:p>
                </p:txBody>
              </p:sp>
            </p:grpSp>
          </p:grpSp>
        </p:grpSp>
        <p:grpSp>
          <p:nvGrpSpPr>
            <p:cNvPr id="224" name="Group 223"/>
            <p:cNvGrpSpPr/>
            <p:nvPr/>
          </p:nvGrpSpPr>
          <p:grpSpPr>
            <a:xfrm>
              <a:off x="6139571" y="2357291"/>
              <a:ext cx="450864" cy="4284613"/>
              <a:chOff x="4844171" y="2209800"/>
              <a:chExt cx="450864" cy="4284613"/>
            </a:xfrm>
          </p:grpSpPr>
          <p:sp>
            <p:nvSpPr>
              <p:cNvPr id="207" name="Oval 206"/>
              <p:cNvSpPr/>
              <p:nvPr/>
            </p:nvSpPr>
            <p:spPr>
              <a:xfrm>
                <a:off x="4844171" y="2975283"/>
                <a:ext cx="420806" cy="4208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prstClr val="white"/>
                    </a:solidFill>
                    <a:latin typeface="Segoe UI Light" panose="020B0502040204020203" pitchFamily="34" charset="0"/>
                    <a:cs typeface="Segoe UI Light" panose="020B0502040204020203" pitchFamily="34" charset="0"/>
                  </a:rPr>
                  <a:t>B</a:t>
                </a:r>
              </a:p>
            </p:txBody>
          </p:sp>
          <p:sp>
            <p:nvSpPr>
              <p:cNvPr id="208" name="Can 207"/>
              <p:cNvSpPr/>
              <p:nvPr/>
            </p:nvSpPr>
            <p:spPr>
              <a:xfrm>
                <a:off x="5094651" y="3282195"/>
                <a:ext cx="200384" cy="150288"/>
              </a:xfrm>
              <a:prstGeom prst="can">
                <a:avLst>
                  <a:gd name="adj" fmla="val 2845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Segoe UI Light" panose="020B0502040204020203" pitchFamily="34" charset="0"/>
                  <a:cs typeface="Segoe UI Light" panose="020B0502040204020203" pitchFamily="34" charset="0"/>
                </a:endParaRPr>
              </a:p>
            </p:txBody>
          </p:sp>
          <p:sp>
            <p:nvSpPr>
              <p:cNvPr id="210" name="Oval 209"/>
              <p:cNvSpPr/>
              <p:nvPr/>
            </p:nvSpPr>
            <p:spPr>
              <a:xfrm>
                <a:off x="4844171" y="3740766"/>
                <a:ext cx="420806" cy="4208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prstClr val="white"/>
                    </a:solidFill>
                    <a:latin typeface="Segoe UI Light" panose="020B0502040204020203" pitchFamily="34" charset="0"/>
                    <a:cs typeface="Segoe UI Light" panose="020B0502040204020203" pitchFamily="34" charset="0"/>
                  </a:rPr>
                  <a:t>C</a:t>
                </a:r>
              </a:p>
            </p:txBody>
          </p:sp>
          <p:sp>
            <p:nvSpPr>
              <p:cNvPr id="211" name="Can 210"/>
              <p:cNvSpPr/>
              <p:nvPr/>
            </p:nvSpPr>
            <p:spPr>
              <a:xfrm>
                <a:off x="5094651" y="4047678"/>
                <a:ext cx="200384" cy="150288"/>
              </a:xfrm>
              <a:prstGeom prst="can">
                <a:avLst>
                  <a:gd name="adj" fmla="val 2845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Segoe UI Light" panose="020B0502040204020203" pitchFamily="34" charset="0"/>
                  <a:cs typeface="Segoe UI Light" panose="020B0502040204020203" pitchFamily="34" charset="0"/>
                </a:endParaRPr>
              </a:p>
            </p:txBody>
          </p:sp>
          <p:sp>
            <p:nvSpPr>
              <p:cNvPr id="213" name="Oval 212"/>
              <p:cNvSpPr/>
              <p:nvPr/>
            </p:nvSpPr>
            <p:spPr>
              <a:xfrm>
                <a:off x="4844171" y="4506249"/>
                <a:ext cx="420806" cy="4208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prstClr val="white"/>
                    </a:solidFill>
                    <a:latin typeface="Segoe UI Light" panose="020B0502040204020203" pitchFamily="34" charset="0"/>
                    <a:cs typeface="Segoe UI Light" panose="020B0502040204020203" pitchFamily="34" charset="0"/>
                  </a:rPr>
                  <a:t>D</a:t>
                </a:r>
              </a:p>
            </p:txBody>
          </p:sp>
          <p:sp>
            <p:nvSpPr>
              <p:cNvPr id="214" name="Can 213"/>
              <p:cNvSpPr/>
              <p:nvPr/>
            </p:nvSpPr>
            <p:spPr>
              <a:xfrm>
                <a:off x="5094651" y="4813161"/>
                <a:ext cx="200384" cy="150288"/>
              </a:xfrm>
              <a:prstGeom prst="can">
                <a:avLst>
                  <a:gd name="adj" fmla="val 2845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Segoe UI Light" panose="020B0502040204020203" pitchFamily="34" charset="0"/>
                  <a:cs typeface="Segoe UI Light" panose="020B0502040204020203" pitchFamily="34" charset="0"/>
                </a:endParaRPr>
              </a:p>
            </p:txBody>
          </p:sp>
          <p:sp>
            <p:nvSpPr>
              <p:cNvPr id="216" name="Oval 215"/>
              <p:cNvSpPr/>
              <p:nvPr/>
            </p:nvSpPr>
            <p:spPr>
              <a:xfrm>
                <a:off x="4844171" y="5271732"/>
                <a:ext cx="420806" cy="4208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prstClr val="white"/>
                    </a:solidFill>
                    <a:latin typeface="Segoe UI Light" panose="020B0502040204020203" pitchFamily="34" charset="0"/>
                    <a:cs typeface="Segoe UI Light" panose="020B0502040204020203" pitchFamily="34" charset="0"/>
                  </a:rPr>
                  <a:t>E</a:t>
                </a:r>
              </a:p>
            </p:txBody>
          </p:sp>
          <p:sp>
            <p:nvSpPr>
              <p:cNvPr id="217" name="Can 216"/>
              <p:cNvSpPr/>
              <p:nvPr/>
            </p:nvSpPr>
            <p:spPr>
              <a:xfrm>
                <a:off x="5094651" y="5578644"/>
                <a:ext cx="200384" cy="150288"/>
              </a:xfrm>
              <a:prstGeom prst="can">
                <a:avLst>
                  <a:gd name="adj" fmla="val 2845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Segoe UI Light" panose="020B0502040204020203" pitchFamily="34" charset="0"/>
                  <a:cs typeface="Segoe UI Light" panose="020B0502040204020203" pitchFamily="34" charset="0"/>
                </a:endParaRPr>
              </a:p>
            </p:txBody>
          </p:sp>
          <p:sp>
            <p:nvSpPr>
              <p:cNvPr id="219" name="Oval 218"/>
              <p:cNvSpPr/>
              <p:nvPr/>
            </p:nvSpPr>
            <p:spPr>
              <a:xfrm>
                <a:off x="4844171" y="2209800"/>
                <a:ext cx="420806" cy="4208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prstClr val="white"/>
                    </a:solidFill>
                    <a:latin typeface="Segoe UI Light" panose="020B0502040204020203" pitchFamily="34" charset="0"/>
                    <a:cs typeface="Segoe UI Light" panose="020B0502040204020203" pitchFamily="34" charset="0"/>
                  </a:rPr>
                  <a:t>A</a:t>
                </a:r>
              </a:p>
            </p:txBody>
          </p:sp>
          <p:sp>
            <p:nvSpPr>
              <p:cNvPr id="220" name="Can 219"/>
              <p:cNvSpPr/>
              <p:nvPr/>
            </p:nvSpPr>
            <p:spPr>
              <a:xfrm>
                <a:off x="5094651" y="2516712"/>
                <a:ext cx="200384" cy="150288"/>
              </a:xfrm>
              <a:prstGeom prst="can">
                <a:avLst>
                  <a:gd name="adj" fmla="val 2845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Segoe UI Light" panose="020B0502040204020203" pitchFamily="34" charset="0"/>
                  <a:cs typeface="Segoe UI Light" panose="020B0502040204020203" pitchFamily="34" charset="0"/>
                </a:endParaRPr>
              </a:p>
            </p:txBody>
          </p:sp>
          <p:sp>
            <p:nvSpPr>
              <p:cNvPr id="222" name="Oval 221"/>
              <p:cNvSpPr/>
              <p:nvPr/>
            </p:nvSpPr>
            <p:spPr>
              <a:xfrm>
                <a:off x="4844171" y="6037213"/>
                <a:ext cx="420806" cy="4208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prstClr val="white"/>
                    </a:solidFill>
                    <a:latin typeface="Segoe UI Light" panose="020B0502040204020203" pitchFamily="34" charset="0"/>
                    <a:cs typeface="Segoe UI Light" panose="020B0502040204020203" pitchFamily="34" charset="0"/>
                  </a:rPr>
                  <a:t>F</a:t>
                </a:r>
              </a:p>
            </p:txBody>
          </p:sp>
          <p:sp>
            <p:nvSpPr>
              <p:cNvPr id="223" name="Can 222"/>
              <p:cNvSpPr/>
              <p:nvPr/>
            </p:nvSpPr>
            <p:spPr>
              <a:xfrm>
                <a:off x="5094651" y="6344125"/>
                <a:ext cx="200384" cy="150288"/>
              </a:xfrm>
              <a:prstGeom prst="can">
                <a:avLst>
                  <a:gd name="adj" fmla="val 2845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Segoe UI Light" panose="020B0502040204020203" pitchFamily="34" charset="0"/>
                  <a:cs typeface="Segoe UI Light" panose="020B0502040204020203" pitchFamily="34" charset="0"/>
                </a:endParaRPr>
              </a:p>
            </p:txBody>
          </p:sp>
        </p:grpSp>
        <p:grpSp>
          <p:nvGrpSpPr>
            <p:cNvPr id="389" name="Group 388"/>
            <p:cNvGrpSpPr/>
            <p:nvPr/>
          </p:nvGrpSpPr>
          <p:grpSpPr>
            <a:xfrm>
              <a:off x="7315200" y="995707"/>
              <a:ext cx="1295400" cy="5791052"/>
              <a:chOff x="5791200" y="990600"/>
              <a:chExt cx="1295400" cy="5791052"/>
            </a:xfrm>
          </p:grpSpPr>
          <p:grpSp>
            <p:nvGrpSpPr>
              <p:cNvPr id="356" name="Group 355"/>
              <p:cNvGrpSpPr/>
              <p:nvPr/>
            </p:nvGrpSpPr>
            <p:grpSpPr>
              <a:xfrm>
                <a:off x="5791200" y="990600"/>
                <a:ext cx="1295400" cy="5791052"/>
                <a:chOff x="4191000" y="1138090"/>
                <a:chExt cx="1752600" cy="5567510"/>
              </a:xfrm>
            </p:grpSpPr>
            <p:sp>
              <p:nvSpPr>
                <p:cNvPr id="357" name="Rectangle 356"/>
                <p:cNvSpPr/>
                <p:nvPr/>
              </p:nvSpPr>
              <p:spPr>
                <a:xfrm>
                  <a:off x="4191000" y="1143000"/>
                  <a:ext cx="1752600" cy="5562600"/>
                </a:xfrm>
                <a:prstGeom prst="rect">
                  <a:avLst/>
                </a:prstGeom>
                <a:ln>
                  <a:headEnd type="none" w="med" len="med"/>
                  <a:tailEnd type="none"/>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358" name="TextBox 357"/>
                <p:cNvSpPr txBox="1"/>
                <p:nvPr/>
              </p:nvSpPr>
              <p:spPr>
                <a:xfrm>
                  <a:off x="4191000" y="1138090"/>
                  <a:ext cx="1752600" cy="1063577"/>
                </a:xfrm>
                <a:prstGeom prst="rect">
                  <a:avLst/>
                </a:prstGeom>
                <a:noFill/>
              </p:spPr>
              <p:txBody>
                <a:bodyPr wrap="square" rtlCol="0">
                  <a:spAutoFit/>
                </a:bodyPr>
                <a:lstStyle/>
                <a:p>
                  <a:pPr algn="ctr"/>
                  <a:r>
                    <a:rPr lang="en-US" dirty="0">
                      <a:solidFill>
                        <a:prstClr val="black"/>
                      </a:solidFill>
                      <a:latin typeface="Segoe UI Light" panose="020B0502040204020203" pitchFamily="34" charset="0"/>
                      <a:cs typeface="Segoe UI Light" panose="020B0502040204020203" pitchFamily="34" charset="0"/>
                    </a:rPr>
                    <a:t>Routing</a:t>
                  </a:r>
                </a:p>
                <a:p>
                  <a:pPr algn="ctr"/>
                  <a:r>
                    <a:rPr lang="en-US" dirty="0">
                      <a:solidFill>
                        <a:prstClr val="black"/>
                      </a:solidFill>
                      <a:latin typeface="Segoe UI Light" panose="020B0502040204020203" pitchFamily="34" charset="0"/>
                      <a:cs typeface="Segoe UI Light" panose="020B0502040204020203" pitchFamily="34" charset="0"/>
                    </a:rPr>
                    <a:t>Table (RDD)</a:t>
                  </a:r>
                </a:p>
              </p:txBody>
            </p:sp>
          </p:grpSp>
          <p:grpSp>
            <p:nvGrpSpPr>
              <p:cNvPr id="359" name="Group 358"/>
              <p:cNvGrpSpPr/>
              <p:nvPr/>
            </p:nvGrpSpPr>
            <p:grpSpPr>
              <a:xfrm>
                <a:off x="5867400" y="2281090"/>
                <a:ext cx="1143000" cy="4424510"/>
                <a:chOff x="4495800" y="2133600"/>
                <a:chExt cx="1143000" cy="4424510"/>
              </a:xfrm>
            </p:grpSpPr>
            <p:sp>
              <p:nvSpPr>
                <p:cNvPr id="360" name="Rounded Rectangle 359"/>
                <p:cNvSpPr/>
                <p:nvPr/>
              </p:nvSpPr>
              <p:spPr>
                <a:xfrm>
                  <a:off x="4495800" y="2133600"/>
                  <a:ext cx="1143000" cy="2181078"/>
                </a:xfrm>
                <a:prstGeom prst="roundRect">
                  <a:avLst>
                    <a:gd name="adj" fmla="val 12081"/>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361" name="Rounded Rectangle 360"/>
                <p:cNvSpPr/>
                <p:nvPr/>
              </p:nvSpPr>
              <p:spPr>
                <a:xfrm>
                  <a:off x="4495800" y="4424510"/>
                  <a:ext cx="1143000" cy="2133600"/>
                </a:xfrm>
                <a:prstGeom prst="roundRect">
                  <a:avLst>
                    <a:gd name="adj" fmla="val 12081"/>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grpSp>
          <p:sp>
            <p:nvSpPr>
              <p:cNvPr id="363" name="Oval 362"/>
              <p:cNvSpPr/>
              <p:nvPr/>
            </p:nvSpPr>
            <p:spPr>
              <a:xfrm>
                <a:off x="5979994" y="3122773"/>
                <a:ext cx="420806" cy="4208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prstClr val="white"/>
                    </a:solidFill>
                    <a:latin typeface="Segoe UI Light" panose="020B0502040204020203" pitchFamily="34" charset="0"/>
                    <a:cs typeface="Segoe UI Light" panose="020B0502040204020203" pitchFamily="34" charset="0"/>
                  </a:rPr>
                  <a:t>B</a:t>
                </a:r>
              </a:p>
            </p:txBody>
          </p:sp>
          <p:sp>
            <p:nvSpPr>
              <p:cNvPr id="365" name="Oval 364"/>
              <p:cNvSpPr/>
              <p:nvPr/>
            </p:nvSpPr>
            <p:spPr>
              <a:xfrm>
                <a:off x="5979994" y="3888256"/>
                <a:ext cx="420806" cy="4208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prstClr val="white"/>
                    </a:solidFill>
                    <a:latin typeface="Segoe UI Light" panose="020B0502040204020203" pitchFamily="34" charset="0"/>
                    <a:cs typeface="Segoe UI Light" panose="020B0502040204020203" pitchFamily="34" charset="0"/>
                  </a:rPr>
                  <a:t>C</a:t>
                </a:r>
              </a:p>
            </p:txBody>
          </p:sp>
          <p:sp>
            <p:nvSpPr>
              <p:cNvPr id="367" name="Oval 366"/>
              <p:cNvSpPr/>
              <p:nvPr/>
            </p:nvSpPr>
            <p:spPr>
              <a:xfrm>
                <a:off x="5979994" y="4653739"/>
                <a:ext cx="420806" cy="4208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prstClr val="white"/>
                    </a:solidFill>
                    <a:latin typeface="Segoe UI Light" panose="020B0502040204020203" pitchFamily="34" charset="0"/>
                    <a:cs typeface="Segoe UI Light" panose="020B0502040204020203" pitchFamily="34" charset="0"/>
                  </a:rPr>
                  <a:t>D</a:t>
                </a:r>
              </a:p>
            </p:txBody>
          </p:sp>
          <p:sp>
            <p:nvSpPr>
              <p:cNvPr id="369" name="Oval 368"/>
              <p:cNvSpPr/>
              <p:nvPr/>
            </p:nvSpPr>
            <p:spPr>
              <a:xfrm>
                <a:off x="5979994" y="5419222"/>
                <a:ext cx="420806" cy="4208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prstClr val="white"/>
                    </a:solidFill>
                    <a:latin typeface="Segoe UI Light" panose="020B0502040204020203" pitchFamily="34" charset="0"/>
                    <a:cs typeface="Segoe UI Light" panose="020B0502040204020203" pitchFamily="34" charset="0"/>
                  </a:rPr>
                  <a:t>E</a:t>
                </a:r>
              </a:p>
            </p:txBody>
          </p:sp>
          <p:sp>
            <p:nvSpPr>
              <p:cNvPr id="371" name="Oval 370"/>
              <p:cNvSpPr/>
              <p:nvPr/>
            </p:nvSpPr>
            <p:spPr>
              <a:xfrm>
                <a:off x="5979994" y="2357290"/>
                <a:ext cx="420806" cy="4208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prstClr val="white"/>
                    </a:solidFill>
                    <a:latin typeface="Segoe UI Light" panose="020B0502040204020203" pitchFamily="34" charset="0"/>
                    <a:cs typeface="Segoe UI Light" panose="020B0502040204020203" pitchFamily="34" charset="0"/>
                  </a:rPr>
                  <a:t>A</a:t>
                </a:r>
              </a:p>
            </p:txBody>
          </p:sp>
          <p:sp>
            <p:nvSpPr>
              <p:cNvPr id="373" name="Oval 372"/>
              <p:cNvSpPr/>
              <p:nvPr/>
            </p:nvSpPr>
            <p:spPr>
              <a:xfrm>
                <a:off x="5979994" y="6184703"/>
                <a:ext cx="420806" cy="420807"/>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prstClr val="white"/>
                    </a:solidFill>
                    <a:latin typeface="Segoe UI Light" panose="020B0502040204020203" pitchFamily="34" charset="0"/>
                    <a:cs typeface="Segoe UI Light" panose="020B0502040204020203" pitchFamily="34" charset="0"/>
                  </a:rPr>
                  <a:t>F</a:t>
                </a:r>
              </a:p>
            </p:txBody>
          </p:sp>
          <p:sp>
            <p:nvSpPr>
              <p:cNvPr id="376" name="Rectangle 375"/>
              <p:cNvSpPr/>
              <p:nvPr/>
            </p:nvSpPr>
            <p:spPr>
              <a:xfrm>
                <a:off x="6453336" y="3180101"/>
                <a:ext cx="228600" cy="325099"/>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dirty="0">
                    <a:latin typeface="Segoe UI Light" panose="020B0502040204020203" pitchFamily="34" charset="0"/>
                    <a:cs typeface="Segoe UI Light" panose="020B0502040204020203" pitchFamily="34" charset="0"/>
                  </a:rPr>
                  <a:t>1</a:t>
                </a:r>
              </a:p>
            </p:txBody>
          </p:sp>
          <p:sp>
            <p:nvSpPr>
              <p:cNvPr id="377" name="Rectangle 376"/>
              <p:cNvSpPr/>
              <p:nvPr/>
            </p:nvSpPr>
            <p:spPr>
              <a:xfrm>
                <a:off x="6453336" y="5466101"/>
                <a:ext cx="228600" cy="325099"/>
              </a:xfrm>
              <a:prstGeom prst="rect">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lIns="0" tIns="0" rIns="0" bIns="91440" rtlCol="0" anchor="ctr"/>
              <a:lstStyle/>
              <a:p>
                <a:pPr algn="ctr"/>
                <a:r>
                  <a:rPr lang="en-US" dirty="0">
                    <a:latin typeface="Segoe UI Light" panose="020B0502040204020203" pitchFamily="34" charset="0"/>
                    <a:cs typeface="Segoe UI Light" panose="020B0502040204020203" pitchFamily="34" charset="0"/>
                  </a:rPr>
                  <a:t>2</a:t>
                </a:r>
              </a:p>
            </p:txBody>
          </p:sp>
          <p:grpSp>
            <p:nvGrpSpPr>
              <p:cNvPr id="381" name="Group 380"/>
              <p:cNvGrpSpPr/>
              <p:nvPr/>
            </p:nvGrpSpPr>
            <p:grpSpPr>
              <a:xfrm>
                <a:off x="6453336" y="2418101"/>
                <a:ext cx="480864" cy="325099"/>
                <a:chOff x="9653736" y="3827467"/>
                <a:chExt cx="480864" cy="325099"/>
              </a:xfrm>
            </p:grpSpPr>
            <p:sp>
              <p:nvSpPr>
                <p:cNvPr id="382" name="Rectangle 381"/>
                <p:cNvSpPr/>
                <p:nvPr/>
              </p:nvSpPr>
              <p:spPr>
                <a:xfrm>
                  <a:off x="9653736" y="3827467"/>
                  <a:ext cx="228600" cy="325099"/>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dirty="0">
                      <a:latin typeface="Segoe UI Light" panose="020B0502040204020203" pitchFamily="34" charset="0"/>
                      <a:cs typeface="Segoe UI Light" panose="020B0502040204020203" pitchFamily="34" charset="0"/>
                    </a:rPr>
                    <a:t>1</a:t>
                  </a:r>
                </a:p>
              </p:txBody>
            </p:sp>
            <p:sp>
              <p:nvSpPr>
                <p:cNvPr id="383" name="Rectangle 382"/>
                <p:cNvSpPr/>
                <p:nvPr/>
              </p:nvSpPr>
              <p:spPr>
                <a:xfrm>
                  <a:off x="9906000" y="3827467"/>
                  <a:ext cx="228600" cy="325099"/>
                </a:xfrm>
                <a:prstGeom prst="rect">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lIns="0" tIns="0" rIns="0" bIns="91440" rtlCol="0" anchor="ctr"/>
                <a:lstStyle/>
                <a:p>
                  <a:pPr algn="ctr"/>
                  <a:r>
                    <a:rPr lang="en-US" dirty="0">
                      <a:latin typeface="Segoe UI Light" panose="020B0502040204020203" pitchFamily="34" charset="0"/>
                      <a:cs typeface="Segoe UI Light" panose="020B0502040204020203" pitchFamily="34" charset="0"/>
                    </a:rPr>
                    <a:t>2</a:t>
                  </a:r>
                </a:p>
              </p:txBody>
            </p:sp>
          </p:grpSp>
          <p:grpSp>
            <p:nvGrpSpPr>
              <p:cNvPr id="384" name="Group 383"/>
              <p:cNvGrpSpPr/>
              <p:nvPr/>
            </p:nvGrpSpPr>
            <p:grpSpPr>
              <a:xfrm>
                <a:off x="6453336" y="4708929"/>
                <a:ext cx="480864" cy="325099"/>
                <a:chOff x="9653736" y="3827467"/>
                <a:chExt cx="480864" cy="325099"/>
              </a:xfrm>
            </p:grpSpPr>
            <p:sp>
              <p:nvSpPr>
                <p:cNvPr id="385" name="Rectangle 384"/>
                <p:cNvSpPr/>
                <p:nvPr/>
              </p:nvSpPr>
              <p:spPr>
                <a:xfrm>
                  <a:off x="9653736" y="3827467"/>
                  <a:ext cx="228600" cy="325099"/>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dirty="0">
                      <a:latin typeface="Segoe UI Light" panose="020B0502040204020203" pitchFamily="34" charset="0"/>
                      <a:cs typeface="Segoe UI Light" panose="020B0502040204020203" pitchFamily="34" charset="0"/>
                    </a:rPr>
                    <a:t>1</a:t>
                  </a:r>
                </a:p>
              </p:txBody>
            </p:sp>
            <p:sp>
              <p:nvSpPr>
                <p:cNvPr id="386" name="Rectangle 385"/>
                <p:cNvSpPr/>
                <p:nvPr/>
              </p:nvSpPr>
              <p:spPr>
                <a:xfrm>
                  <a:off x="9906000" y="3827467"/>
                  <a:ext cx="228600" cy="325099"/>
                </a:xfrm>
                <a:prstGeom prst="rect">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lIns="0" tIns="0" rIns="0" bIns="91440" rtlCol="0" anchor="ctr"/>
                <a:lstStyle/>
                <a:p>
                  <a:pPr algn="ctr"/>
                  <a:r>
                    <a:rPr lang="en-US" dirty="0">
                      <a:latin typeface="Segoe UI Light" panose="020B0502040204020203" pitchFamily="34" charset="0"/>
                      <a:cs typeface="Segoe UI Light" panose="020B0502040204020203" pitchFamily="34" charset="0"/>
                    </a:rPr>
                    <a:t>2</a:t>
                  </a:r>
                </a:p>
              </p:txBody>
            </p:sp>
          </p:grpSp>
          <p:sp>
            <p:nvSpPr>
              <p:cNvPr id="387" name="Rectangle 386"/>
              <p:cNvSpPr/>
              <p:nvPr/>
            </p:nvSpPr>
            <p:spPr>
              <a:xfrm>
                <a:off x="6453336" y="3937191"/>
                <a:ext cx="228600" cy="325099"/>
              </a:xfrm>
              <a:prstGeom prst="rect">
                <a:avLst/>
              </a:prstGeom>
              <a:ln>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dirty="0">
                    <a:latin typeface="Segoe UI Light" panose="020B0502040204020203" pitchFamily="34" charset="0"/>
                    <a:cs typeface="Segoe UI Light" panose="020B0502040204020203" pitchFamily="34" charset="0"/>
                  </a:rPr>
                  <a:t>1</a:t>
                </a:r>
              </a:p>
            </p:txBody>
          </p:sp>
          <p:sp>
            <p:nvSpPr>
              <p:cNvPr id="388" name="Rectangle 387"/>
              <p:cNvSpPr/>
              <p:nvPr/>
            </p:nvSpPr>
            <p:spPr>
              <a:xfrm>
                <a:off x="6453336" y="6248400"/>
                <a:ext cx="228600" cy="325099"/>
              </a:xfrm>
              <a:prstGeom prst="rect">
                <a:avLst/>
              </a:prstGeom>
              <a:ln>
                <a:headEnd type="none" w="med" len="med"/>
                <a:tailEnd type="none"/>
              </a:ln>
            </p:spPr>
            <p:style>
              <a:lnRef idx="2">
                <a:schemeClr val="accent6">
                  <a:shade val="50000"/>
                </a:schemeClr>
              </a:lnRef>
              <a:fillRef idx="1">
                <a:schemeClr val="accent6"/>
              </a:fillRef>
              <a:effectRef idx="0">
                <a:schemeClr val="accent6"/>
              </a:effectRef>
              <a:fontRef idx="minor">
                <a:schemeClr val="lt1"/>
              </a:fontRef>
            </p:style>
            <p:txBody>
              <a:bodyPr lIns="0" tIns="0" rIns="0" bIns="91440" rtlCol="0" anchor="ctr"/>
              <a:lstStyle/>
              <a:p>
                <a:pPr algn="ctr"/>
                <a:r>
                  <a:rPr lang="en-US" dirty="0">
                    <a:latin typeface="Segoe UI Light" panose="020B0502040204020203" pitchFamily="34" charset="0"/>
                    <a:cs typeface="Segoe UI Light" panose="020B0502040204020203" pitchFamily="34" charset="0"/>
                  </a:rPr>
                  <a:t>2</a:t>
                </a:r>
              </a:p>
            </p:txBody>
          </p:sp>
        </p:grpSp>
        <p:grpSp>
          <p:nvGrpSpPr>
            <p:cNvPr id="355" name="Group 354"/>
            <p:cNvGrpSpPr/>
            <p:nvPr/>
          </p:nvGrpSpPr>
          <p:grpSpPr>
            <a:xfrm>
              <a:off x="6590436" y="2621685"/>
              <a:ext cx="2421057" cy="3797313"/>
              <a:chOff x="5066435" y="2621684"/>
              <a:chExt cx="2421057" cy="3797313"/>
            </a:xfrm>
          </p:grpSpPr>
          <p:cxnSp>
            <p:nvCxnSpPr>
              <p:cNvPr id="326" name="Straight Arrow Connector 325"/>
              <p:cNvCxnSpPr/>
              <p:nvPr/>
            </p:nvCxnSpPr>
            <p:spPr>
              <a:xfrm>
                <a:off x="5066435" y="2850284"/>
                <a:ext cx="2421057" cy="230341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33" name="Straight Arrow Connector 332"/>
              <p:cNvCxnSpPr/>
              <p:nvPr/>
            </p:nvCxnSpPr>
            <p:spPr>
              <a:xfrm flipV="1">
                <a:off x="5066435" y="2850284"/>
                <a:ext cx="2421057" cy="505604"/>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p:cNvCxnSpPr>
                <a:endCxn id="296" idx="1"/>
              </p:cNvCxnSpPr>
              <p:nvPr/>
            </p:nvCxnSpPr>
            <p:spPr>
              <a:xfrm flipV="1">
                <a:off x="5066435" y="3093387"/>
                <a:ext cx="2421057" cy="972229"/>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41" name="Straight Arrow Connector 340"/>
              <p:cNvCxnSpPr/>
              <p:nvPr/>
            </p:nvCxnSpPr>
            <p:spPr>
              <a:xfrm>
                <a:off x="5066435" y="2621684"/>
                <a:ext cx="2421057"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42" name="Straight Arrow Connector 341"/>
              <p:cNvCxnSpPr/>
              <p:nvPr/>
            </p:nvCxnSpPr>
            <p:spPr>
              <a:xfrm>
                <a:off x="5066435" y="4876800"/>
                <a:ext cx="2421057" cy="50550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43" name="Straight Arrow Connector 342"/>
              <p:cNvCxnSpPr/>
              <p:nvPr/>
            </p:nvCxnSpPr>
            <p:spPr>
              <a:xfrm flipV="1">
                <a:off x="5066435" y="3355888"/>
                <a:ext cx="2421057" cy="136851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51" name="Straight Arrow Connector 350"/>
              <p:cNvCxnSpPr/>
              <p:nvPr/>
            </p:nvCxnSpPr>
            <p:spPr>
              <a:xfrm>
                <a:off x="5071971" y="5626452"/>
                <a:ext cx="2415521"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53" name="Straight Arrow Connector 352"/>
              <p:cNvCxnSpPr/>
              <p:nvPr/>
            </p:nvCxnSpPr>
            <p:spPr>
              <a:xfrm flipV="1">
                <a:off x="5071971" y="5853802"/>
                <a:ext cx="2415521" cy="565195"/>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1532855" y="3101121"/>
            <a:ext cx="2606775" cy="2970817"/>
            <a:chOff x="1629662" y="1219200"/>
            <a:chExt cx="3802572" cy="5915692"/>
          </a:xfrm>
        </p:grpSpPr>
        <p:sp>
          <p:nvSpPr>
            <p:cNvPr id="322" name="Rounded Rectangle 321"/>
            <p:cNvSpPr/>
            <p:nvPr/>
          </p:nvSpPr>
          <p:spPr>
            <a:xfrm>
              <a:off x="1676401" y="4520194"/>
              <a:ext cx="3755833" cy="2109206"/>
            </a:xfrm>
            <a:prstGeom prst="roundRect">
              <a:avLst>
                <a:gd name="adj" fmla="val 12081"/>
              </a:avLst>
            </a:prstGeom>
            <a:ln>
              <a:headEnd type="none" w="med" len="med"/>
              <a:tailEnd type="none"/>
            </a:ln>
          </p:spPr>
          <p:style>
            <a:lnRef idx="1">
              <a:schemeClr val="accent6"/>
            </a:lnRef>
            <a:fillRef idx="2">
              <a:schemeClr val="accent6"/>
            </a:fillRef>
            <a:effectRef idx="1">
              <a:schemeClr val="accent6"/>
            </a:effectRef>
            <a:fontRef idx="minor">
              <a:schemeClr val="dk1"/>
            </a:fontRef>
          </p:style>
          <p:txBody>
            <a:bodyPr rtlCol="0" anchor="b"/>
            <a:lstStyle/>
            <a:p>
              <a:pPr algn="r"/>
              <a:r>
                <a:rPr lang="en-US" dirty="0">
                  <a:latin typeface="Segoe UI Light" panose="020B0502040204020203" pitchFamily="34" charset="0"/>
                  <a:cs typeface="Segoe UI Light" panose="020B0502040204020203" pitchFamily="34" charset="0"/>
                </a:rPr>
                <a:t>Part. 2</a:t>
              </a:r>
            </a:p>
          </p:txBody>
        </p:sp>
        <p:sp>
          <p:nvSpPr>
            <p:cNvPr id="321" name="Rounded Rectangle 320"/>
            <p:cNvSpPr/>
            <p:nvPr/>
          </p:nvSpPr>
          <p:spPr>
            <a:xfrm>
              <a:off x="1676401" y="1853194"/>
              <a:ext cx="3755833" cy="2109206"/>
            </a:xfrm>
            <a:prstGeom prst="roundRect">
              <a:avLst>
                <a:gd name="adj" fmla="val 12081"/>
              </a:avLst>
            </a:prstGeom>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t"/>
            <a:lstStyle/>
            <a:p>
              <a:pPr algn="r"/>
              <a:r>
                <a:rPr lang="en-US" dirty="0">
                  <a:latin typeface="Segoe UI Light" panose="020B0502040204020203" pitchFamily="34" charset="0"/>
                  <a:cs typeface="Segoe UI Light" panose="020B0502040204020203" pitchFamily="34" charset="0"/>
                </a:rPr>
                <a:t>Part. 1</a:t>
              </a:r>
            </a:p>
          </p:txBody>
        </p:sp>
        <p:grpSp>
          <p:nvGrpSpPr>
            <p:cNvPr id="238" name="Group 237"/>
            <p:cNvGrpSpPr/>
            <p:nvPr/>
          </p:nvGrpSpPr>
          <p:grpSpPr>
            <a:xfrm>
              <a:off x="1752600" y="2435052"/>
              <a:ext cx="3459480" cy="1756352"/>
              <a:chOff x="457200" y="2287562"/>
              <a:chExt cx="3459480" cy="1756352"/>
            </a:xfrm>
          </p:grpSpPr>
          <p:cxnSp>
            <p:nvCxnSpPr>
              <p:cNvPr id="137" name="Straight Connector 136"/>
              <p:cNvCxnSpPr/>
              <p:nvPr/>
            </p:nvCxnSpPr>
            <p:spPr>
              <a:xfrm flipH="1" flipV="1">
                <a:off x="762000" y="2619510"/>
                <a:ext cx="762000" cy="1335262"/>
              </a:xfrm>
              <a:prstGeom prst="line">
                <a:avLst/>
              </a:prstGeom>
            </p:spPr>
            <p:style>
              <a:lnRef idx="3">
                <a:schemeClr val="dk1"/>
              </a:lnRef>
              <a:fillRef idx="0">
                <a:schemeClr val="dk1"/>
              </a:fillRef>
              <a:effectRef idx="2">
                <a:schemeClr val="dk1"/>
              </a:effectRef>
              <a:fontRef idx="minor">
                <a:schemeClr val="tx1"/>
              </a:fontRef>
            </p:style>
          </p:cxnSp>
          <p:cxnSp>
            <p:nvCxnSpPr>
              <p:cNvPr id="140" name="Straight Connector 139"/>
              <p:cNvCxnSpPr/>
              <p:nvPr/>
            </p:nvCxnSpPr>
            <p:spPr>
              <a:xfrm flipV="1">
                <a:off x="1600200" y="2619510"/>
                <a:ext cx="914400" cy="1335262"/>
              </a:xfrm>
              <a:prstGeom prst="line">
                <a:avLst/>
              </a:prstGeom>
            </p:spPr>
            <p:style>
              <a:lnRef idx="3">
                <a:schemeClr val="dk1"/>
              </a:lnRef>
              <a:fillRef idx="0">
                <a:schemeClr val="dk1"/>
              </a:fillRef>
              <a:effectRef idx="2">
                <a:schemeClr val="dk1"/>
              </a:effectRef>
              <a:fontRef idx="minor">
                <a:schemeClr val="tx1"/>
              </a:fontRef>
            </p:style>
          </p:cxnSp>
          <p:cxnSp>
            <p:nvCxnSpPr>
              <p:cNvPr id="141" name="Straight Connector 140"/>
              <p:cNvCxnSpPr/>
              <p:nvPr/>
            </p:nvCxnSpPr>
            <p:spPr>
              <a:xfrm>
                <a:off x="762000" y="2619510"/>
                <a:ext cx="1752600" cy="0"/>
              </a:xfrm>
              <a:prstGeom prst="line">
                <a:avLst/>
              </a:prstGeom>
            </p:spPr>
            <p:style>
              <a:lnRef idx="3">
                <a:schemeClr val="dk1"/>
              </a:lnRef>
              <a:fillRef idx="0">
                <a:schemeClr val="dk1"/>
              </a:fillRef>
              <a:effectRef idx="2">
                <a:schemeClr val="dk1"/>
              </a:effectRef>
              <a:fontRef idx="minor">
                <a:schemeClr val="tx1"/>
              </a:fontRef>
            </p:style>
          </p:cxnSp>
          <p:cxnSp>
            <p:nvCxnSpPr>
              <p:cNvPr id="142" name="Straight Connector 141"/>
              <p:cNvCxnSpPr/>
              <p:nvPr/>
            </p:nvCxnSpPr>
            <p:spPr>
              <a:xfrm>
                <a:off x="2514600" y="2619510"/>
                <a:ext cx="1066800" cy="1335262"/>
              </a:xfrm>
              <a:prstGeom prst="line">
                <a:avLst/>
              </a:prstGeom>
            </p:spPr>
            <p:style>
              <a:lnRef idx="3">
                <a:schemeClr val="dk1"/>
              </a:lnRef>
              <a:fillRef idx="0">
                <a:schemeClr val="dk1"/>
              </a:fillRef>
              <a:effectRef idx="2">
                <a:schemeClr val="dk1"/>
              </a:effectRef>
              <a:fontRef idx="minor">
                <a:schemeClr val="tx1"/>
              </a:fontRef>
            </p:style>
          </p:cxnSp>
          <p:sp>
            <p:nvSpPr>
              <p:cNvPr id="128" name="Oval 127"/>
              <p:cNvSpPr/>
              <p:nvPr/>
            </p:nvSpPr>
            <p:spPr>
              <a:xfrm>
                <a:off x="457200" y="2287562"/>
                <a:ext cx="640080" cy="64008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Segoe UI Light" panose="020B0502040204020203" pitchFamily="34" charset="0"/>
                    <a:cs typeface="Segoe UI Light" panose="020B0502040204020203" pitchFamily="34" charset="0"/>
                  </a:rPr>
                  <a:t>B</a:t>
                </a:r>
              </a:p>
            </p:txBody>
          </p:sp>
          <p:sp>
            <p:nvSpPr>
              <p:cNvPr id="129" name="Oval 128"/>
              <p:cNvSpPr/>
              <p:nvPr/>
            </p:nvSpPr>
            <p:spPr>
              <a:xfrm>
                <a:off x="2209800" y="2287562"/>
                <a:ext cx="640080" cy="640080"/>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00"/>
                    </a:solidFill>
                    <a:latin typeface="Segoe UI Light" panose="020B0502040204020203" pitchFamily="34" charset="0"/>
                    <a:cs typeface="Segoe UI Light" panose="020B0502040204020203" pitchFamily="34" charset="0"/>
                  </a:rPr>
                  <a:t>C</a:t>
                </a:r>
              </a:p>
            </p:txBody>
          </p:sp>
          <p:sp>
            <p:nvSpPr>
              <p:cNvPr id="167" name="Oval 166"/>
              <p:cNvSpPr/>
              <p:nvPr/>
            </p:nvSpPr>
            <p:spPr>
              <a:xfrm>
                <a:off x="1234440" y="3723874"/>
                <a:ext cx="640080" cy="320040"/>
              </a:xfrm>
              <a:custGeom>
                <a:avLst/>
                <a:gdLst>
                  <a:gd name="connsiteX0" fmla="*/ 0 w 640080"/>
                  <a:gd name="connsiteY0" fmla="*/ 320040 h 640080"/>
                  <a:gd name="connsiteX1" fmla="*/ 320040 w 640080"/>
                  <a:gd name="connsiteY1" fmla="*/ 0 h 640080"/>
                  <a:gd name="connsiteX2" fmla="*/ 640080 w 640080"/>
                  <a:gd name="connsiteY2" fmla="*/ 320040 h 640080"/>
                  <a:gd name="connsiteX3" fmla="*/ 320040 w 640080"/>
                  <a:gd name="connsiteY3" fmla="*/ 640080 h 640080"/>
                  <a:gd name="connsiteX4" fmla="*/ 0 w 640080"/>
                  <a:gd name="connsiteY4" fmla="*/ 320040 h 640080"/>
                  <a:gd name="connsiteX0" fmla="*/ 0 w 640080"/>
                  <a:gd name="connsiteY0" fmla="*/ 320040 h 320040"/>
                  <a:gd name="connsiteX1" fmla="*/ 320040 w 640080"/>
                  <a:gd name="connsiteY1" fmla="*/ 0 h 320040"/>
                  <a:gd name="connsiteX2" fmla="*/ 640080 w 640080"/>
                  <a:gd name="connsiteY2" fmla="*/ 320040 h 320040"/>
                  <a:gd name="connsiteX3" fmla="*/ 0 w 640080"/>
                  <a:gd name="connsiteY3" fmla="*/ 320040 h 320040"/>
                </a:gdLst>
                <a:ahLst/>
                <a:cxnLst>
                  <a:cxn ang="0">
                    <a:pos x="connsiteX0" y="connsiteY0"/>
                  </a:cxn>
                  <a:cxn ang="0">
                    <a:pos x="connsiteX1" y="connsiteY1"/>
                  </a:cxn>
                  <a:cxn ang="0">
                    <a:pos x="connsiteX2" y="connsiteY2"/>
                  </a:cxn>
                  <a:cxn ang="0">
                    <a:pos x="connsiteX3" y="connsiteY3"/>
                  </a:cxn>
                </a:cxnLst>
                <a:rect l="l" t="t" r="r" b="b"/>
                <a:pathLst>
                  <a:path w="640080" h="320040">
                    <a:moveTo>
                      <a:pt x="0" y="320040"/>
                    </a:moveTo>
                    <a:cubicBezTo>
                      <a:pt x="0" y="143287"/>
                      <a:pt x="143287" y="0"/>
                      <a:pt x="320040" y="0"/>
                    </a:cubicBezTo>
                    <a:cubicBezTo>
                      <a:pt x="496793" y="0"/>
                      <a:pt x="640080" y="143287"/>
                      <a:pt x="640080" y="320040"/>
                    </a:cubicBezTo>
                    <a:cubicBezTo>
                      <a:pt x="586740" y="373380"/>
                      <a:pt x="53340" y="373380"/>
                      <a:pt x="0" y="320040"/>
                    </a:cubicBezTo>
                    <a:close/>
                  </a:path>
                </a:pathLst>
              </a:cu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00"/>
                    </a:solidFill>
                    <a:latin typeface="Segoe UI Light" panose="020B0502040204020203" pitchFamily="34" charset="0"/>
                    <a:cs typeface="Segoe UI Light" panose="020B0502040204020203" pitchFamily="34" charset="0"/>
                  </a:rPr>
                  <a:t>A</a:t>
                </a:r>
              </a:p>
            </p:txBody>
          </p:sp>
          <p:sp>
            <p:nvSpPr>
              <p:cNvPr id="169" name="Oval 166"/>
              <p:cNvSpPr/>
              <p:nvPr/>
            </p:nvSpPr>
            <p:spPr>
              <a:xfrm>
                <a:off x="3276600" y="3723874"/>
                <a:ext cx="640080" cy="320040"/>
              </a:xfrm>
              <a:custGeom>
                <a:avLst/>
                <a:gdLst>
                  <a:gd name="connsiteX0" fmla="*/ 0 w 640080"/>
                  <a:gd name="connsiteY0" fmla="*/ 320040 h 640080"/>
                  <a:gd name="connsiteX1" fmla="*/ 320040 w 640080"/>
                  <a:gd name="connsiteY1" fmla="*/ 0 h 640080"/>
                  <a:gd name="connsiteX2" fmla="*/ 640080 w 640080"/>
                  <a:gd name="connsiteY2" fmla="*/ 320040 h 640080"/>
                  <a:gd name="connsiteX3" fmla="*/ 320040 w 640080"/>
                  <a:gd name="connsiteY3" fmla="*/ 640080 h 640080"/>
                  <a:gd name="connsiteX4" fmla="*/ 0 w 640080"/>
                  <a:gd name="connsiteY4" fmla="*/ 320040 h 640080"/>
                  <a:gd name="connsiteX0" fmla="*/ 0 w 640080"/>
                  <a:gd name="connsiteY0" fmla="*/ 320040 h 320040"/>
                  <a:gd name="connsiteX1" fmla="*/ 320040 w 640080"/>
                  <a:gd name="connsiteY1" fmla="*/ 0 h 320040"/>
                  <a:gd name="connsiteX2" fmla="*/ 640080 w 640080"/>
                  <a:gd name="connsiteY2" fmla="*/ 320040 h 320040"/>
                  <a:gd name="connsiteX3" fmla="*/ 0 w 640080"/>
                  <a:gd name="connsiteY3" fmla="*/ 320040 h 320040"/>
                </a:gdLst>
                <a:ahLst/>
                <a:cxnLst>
                  <a:cxn ang="0">
                    <a:pos x="connsiteX0" y="connsiteY0"/>
                  </a:cxn>
                  <a:cxn ang="0">
                    <a:pos x="connsiteX1" y="connsiteY1"/>
                  </a:cxn>
                  <a:cxn ang="0">
                    <a:pos x="connsiteX2" y="connsiteY2"/>
                  </a:cxn>
                  <a:cxn ang="0">
                    <a:pos x="connsiteX3" y="connsiteY3"/>
                  </a:cxn>
                </a:cxnLst>
                <a:rect l="l" t="t" r="r" b="b"/>
                <a:pathLst>
                  <a:path w="640080" h="320040">
                    <a:moveTo>
                      <a:pt x="0" y="320040"/>
                    </a:moveTo>
                    <a:cubicBezTo>
                      <a:pt x="0" y="143287"/>
                      <a:pt x="143287" y="0"/>
                      <a:pt x="320040" y="0"/>
                    </a:cubicBezTo>
                    <a:cubicBezTo>
                      <a:pt x="496793" y="0"/>
                      <a:pt x="640080" y="143287"/>
                      <a:pt x="640080" y="320040"/>
                    </a:cubicBezTo>
                    <a:cubicBezTo>
                      <a:pt x="586740" y="373380"/>
                      <a:pt x="53340" y="373380"/>
                      <a:pt x="0" y="320040"/>
                    </a:cubicBezTo>
                    <a:close/>
                  </a:path>
                </a:pathLst>
              </a:cu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00"/>
                    </a:solidFill>
                    <a:latin typeface="Segoe UI Light" panose="020B0502040204020203" pitchFamily="34" charset="0"/>
                    <a:cs typeface="Segoe UI Light" panose="020B0502040204020203" pitchFamily="34" charset="0"/>
                  </a:rPr>
                  <a:t>D</a:t>
                </a:r>
              </a:p>
            </p:txBody>
          </p:sp>
          <p:sp>
            <p:nvSpPr>
              <p:cNvPr id="171" name="Can 170"/>
              <p:cNvSpPr/>
              <p:nvPr/>
            </p:nvSpPr>
            <p:spPr>
              <a:xfrm>
                <a:off x="1447800" y="2474194"/>
                <a:ext cx="304800" cy="228600"/>
              </a:xfrm>
              <a:prstGeom prst="can">
                <a:avLst>
                  <a:gd name="adj" fmla="val 2845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Segoe UI Light" panose="020B0502040204020203" pitchFamily="34" charset="0"/>
                  <a:cs typeface="Segoe UI Light" panose="020B0502040204020203" pitchFamily="34" charset="0"/>
                </a:endParaRPr>
              </a:p>
            </p:txBody>
          </p:sp>
          <p:sp>
            <p:nvSpPr>
              <p:cNvPr id="172" name="Can 171"/>
              <p:cNvSpPr/>
              <p:nvPr/>
            </p:nvSpPr>
            <p:spPr>
              <a:xfrm>
                <a:off x="944880" y="3160445"/>
                <a:ext cx="304800" cy="22860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Segoe UI Light" panose="020B0502040204020203" pitchFamily="34" charset="0"/>
                  <a:cs typeface="Segoe UI Light" panose="020B0502040204020203" pitchFamily="34" charset="0"/>
                </a:endParaRPr>
              </a:p>
            </p:txBody>
          </p:sp>
          <p:sp>
            <p:nvSpPr>
              <p:cNvPr id="173" name="Can 172"/>
              <p:cNvSpPr/>
              <p:nvPr/>
            </p:nvSpPr>
            <p:spPr>
              <a:xfrm>
                <a:off x="1905000" y="3160445"/>
                <a:ext cx="304800" cy="22860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Segoe UI Light" panose="020B0502040204020203" pitchFamily="34" charset="0"/>
                  <a:cs typeface="Segoe UI Light" panose="020B0502040204020203" pitchFamily="34" charset="0"/>
                </a:endParaRPr>
              </a:p>
            </p:txBody>
          </p:sp>
          <p:sp>
            <p:nvSpPr>
              <p:cNvPr id="177" name="Can 176"/>
              <p:cNvSpPr/>
              <p:nvPr/>
            </p:nvSpPr>
            <p:spPr>
              <a:xfrm>
                <a:off x="2967642" y="3160445"/>
                <a:ext cx="304800" cy="22860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Segoe UI Light" panose="020B0502040204020203" pitchFamily="34" charset="0"/>
                  <a:cs typeface="Segoe UI Light" panose="020B0502040204020203" pitchFamily="34" charset="0"/>
                </a:endParaRPr>
              </a:p>
            </p:txBody>
          </p:sp>
        </p:grpSp>
        <p:grpSp>
          <p:nvGrpSpPr>
            <p:cNvPr id="239" name="Group 238"/>
            <p:cNvGrpSpPr/>
            <p:nvPr/>
          </p:nvGrpSpPr>
          <p:grpSpPr>
            <a:xfrm>
              <a:off x="1752600" y="4186090"/>
              <a:ext cx="3460552" cy="1862296"/>
              <a:chOff x="457200" y="4038600"/>
              <a:chExt cx="3460552" cy="1862296"/>
            </a:xfrm>
          </p:grpSpPr>
          <p:cxnSp>
            <p:nvCxnSpPr>
              <p:cNvPr id="143" name="Straight Connector 142"/>
              <p:cNvCxnSpPr/>
              <p:nvPr/>
            </p:nvCxnSpPr>
            <p:spPr>
              <a:xfrm flipH="1">
                <a:off x="2514600" y="4181074"/>
                <a:ext cx="1066800" cy="1402080"/>
              </a:xfrm>
              <a:prstGeom prst="line">
                <a:avLst/>
              </a:prstGeom>
            </p:spPr>
            <p:style>
              <a:lnRef idx="3">
                <a:schemeClr val="dk1"/>
              </a:lnRef>
              <a:fillRef idx="0">
                <a:schemeClr val="dk1"/>
              </a:fillRef>
              <a:effectRef idx="2">
                <a:schemeClr val="dk1"/>
              </a:effectRef>
              <a:fontRef idx="minor">
                <a:schemeClr val="tx1"/>
              </a:fontRef>
            </p:style>
          </p:cxnSp>
          <p:cxnSp>
            <p:nvCxnSpPr>
              <p:cNvPr id="144" name="Straight Connector 143"/>
              <p:cNvCxnSpPr/>
              <p:nvPr/>
            </p:nvCxnSpPr>
            <p:spPr>
              <a:xfrm>
                <a:off x="1600200" y="4181074"/>
                <a:ext cx="914400" cy="1402080"/>
              </a:xfrm>
              <a:prstGeom prst="line">
                <a:avLst/>
              </a:prstGeom>
            </p:spPr>
            <p:style>
              <a:lnRef idx="3">
                <a:schemeClr val="dk1"/>
              </a:lnRef>
              <a:fillRef idx="0">
                <a:schemeClr val="dk1"/>
              </a:fillRef>
              <a:effectRef idx="2">
                <a:schemeClr val="dk1"/>
              </a:effectRef>
              <a:fontRef idx="minor">
                <a:schemeClr val="tx1"/>
              </a:fontRef>
            </p:style>
          </p:cxnSp>
          <p:cxnSp>
            <p:nvCxnSpPr>
              <p:cNvPr id="155" name="Straight Connector 154"/>
              <p:cNvCxnSpPr/>
              <p:nvPr/>
            </p:nvCxnSpPr>
            <p:spPr>
              <a:xfrm flipV="1">
                <a:off x="762000" y="4181074"/>
                <a:ext cx="762000" cy="1463040"/>
              </a:xfrm>
              <a:prstGeom prst="line">
                <a:avLst/>
              </a:prstGeom>
            </p:spPr>
            <p:style>
              <a:lnRef idx="3">
                <a:schemeClr val="dk1"/>
              </a:lnRef>
              <a:fillRef idx="0">
                <a:schemeClr val="dk1"/>
              </a:fillRef>
              <a:effectRef idx="2">
                <a:schemeClr val="dk1"/>
              </a:effectRef>
              <a:fontRef idx="minor">
                <a:schemeClr val="tx1"/>
              </a:fontRef>
            </p:style>
          </p:cxnSp>
          <p:cxnSp>
            <p:nvCxnSpPr>
              <p:cNvPr id="159" name="Straight Connector 158"/>
              <p:cNvCxnSpPr/>
              <p:nvPr/>
            </p:nvCxnSpPr>
            <p:spPr>
              <a:xfrm>
                <a:off x="762000" y="5583154"/>
                <a:ext cx="1752600" cy="0"/>
              </a:xfrm>
              <a:prstGeom prst="line">
                <a:avLst/>
              </a:prstGeom>
            </p:spPr>
            <p:style>
              <a:lnRef idx="3">
                <a:schemeClr val="dk1"/>
              </a:lnRef>
              <a:fillRef idx="0">
                <a:schemeClr val="dk1"/>
              </a:fillRef>
              <a:effectRef idx="2">
                <a:schemeClr val="dk1"/>
              </a:effectRef>
              <a:fontRef idx="minor">
                <a:schemeClr val="tx1"/>
              </a:fontRef>
            </p:style>
          </p:cxnSp>
          <p:sp>
            <p:nvSpPr>
              <p:cNvPr id="131" name="Oval 130"/>
              <p:cNvSpPr/>
              <p:nvPr/>
            </p:nvSpPr>
            <p:spPr>
              <a:xfrm>
                <a:off x="457200" y="5260816"/>
                <a:ext cx="640080" cy="640080"/>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00"/>
                    </a:solidFill>
                    <a:latin typeface="Segoe UI Light" panose="020B0502040204020203" pitchFamily="34" charset="0"/>
                    <a:cs typeface="Segoe UI Light" panose="020B0502040204020203" pitchFamily="34" charset="0"/>
                  </a:rPr>
                  <a:t>F</a:t>
                </a:r>
              </a:p>
            </p:txBody>
          </p:sp>
          <p:sp>
            <p:nvSpPr>
              <p:cNvPr id="136" name="Oval 135"/>
              <p:cNvSpPr/>
              <p:nvPr/>
            </p:nvSpPr>
            <p:spPr>
              <a:xfrm>
                <a:off x="2209800" y="5260816"/>
                <a:ext cx="640080" cy="640080"/>
              </a:xfrm>
              <a:prstGeom prst="ellipse">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00"/>
                    </a:solidFill>
                    <a:latin typeface="Segoe UI Light" panose="020B0502040204020203" pitchFamily="34" charset="0"/>
                    <a:cs typeface="Segoe UI Light" panose="020B0502040204020203" pitchFamily="34" charset="0"/>
                  </a:rPr>
                  <a:t>E</a:t>
                </a:r>
              </a:p>
            </p:txBody>
          </p:sp>
          <p:sp>
            <p:nvSpPr>
              <p:cNvPr id="168" name="Oval 167"/>
              <p:cNvSpPr/>
              <p:nvPr/>
            </p:nvSpPr>
            <p:spPr>
              <a:xfrm>
                <a:off x="1232360" y="4038600"/>
                <a:ext cx="648976" cy="320040"/>
              </a:xfrm>
              <a:custGeom>
                <a:avLst/>
                <a:gdLst>
                  <a:gd name="connsiteX0" fmla="*/ 0 w 640080"/>
                  <a:gd name="connsiteY0" fmla="*/ 320040 h 640080"/>
                  <a:gd name="connsiteX1" fmla="*/ 320040 w 640080"/>
                  <a:gd name="connsiteY1" fmla="*/ 0 h 640080"/>
                  <a:gd name="connsiteX2" fmla="*/ 640080 w 640080"/>
                  <a:gd name="connsiteY2" fmla="*/ 320040 h 640080"/>
                  <a:gd name="connsiteX3" fmla="*/ 320040 w 640080"/>
                  <a:gd name="connsiteY3" fmla="*/ 640080 h 640080"/>
                  <a:gd name="connsiteX4" fmla="*/ 0 w 640080"/>
                  <a:gd name="connsiteY4" fmla="*/ 320040 h 640080"/>
                  <a:gd name="connsiteX0" fmla="*/ 0 w 648976"/>
                  <a:gd name="connsiteY0" fmla="*/ 0 h 320040"/>
                  <a:gd name="connsiteX1" fmla="*/ 640080 w 648976"/>
                  <a:gd name="connsiteY1" fmla="*/ 0 h 320040"/>
                  <a:gd name="connsiteX2" fmla="*/ 320040 w 648976"/>
                  <a:gd name="connsiteY2" fmla="*/ 320040 h 320040"/>
                  <a:gd name="connsiteX3" fmla="*/ 0 w 648976"/>
                  <a:gd name="connsiteY3" fmla="*/ 0 h 320040"/>
                </a:gdLst>
                <a:ahLst/>
                <a:cxnLst>
                  <a:cxn ang="0">
                    <a:pos x="connsiteX0" y="connsiteY0"/>
                  </a:cxn>
                  <a:cxn ang="0">
                    <a:pos x="connsiteX1" y="connsiteY1"/>
                  </a:cxn>
                  <a:cxn ang="0">
                    <a:pos x="connsiteX2" y="connsiteY2"/>
                  </a:cxn>
                  <a:cxn ang="0">
                    <a:pos x="connsiteX3" y="connsiteY3"/>
                  </a:cxn>
                </a:cxnLst>
                <a:rect l="l" t="t" r="r" b="b"/>
                <a:pathLst>
                  <a:path w="648976" h="320040">
                    <a:moveTo>
                      <a:pt x="0" y="0"/>
                    </a:moveTo>
                    <a:cubicBezTo>
                      <a:pt x="53340" y="-53340"/>
                      <a:pt x="586740" y="-53340"/>
                      <a:pt x="640080" y="0"/>
                    </a:cubicBezTo>
                    <a:cubicBezTo>
                      <a:pt x="693420" y="53340"/>
                      <a:pt x="496793" y="320040"/>
                      <a:pt x="320040" y="320040"/>
                    </a:cubicBezTo>
                    <a:cubicBezTo>
                      <a:pt x="143287" y="320040"/>
                      <a:pt x="0" y="176753"/>
                      <a:pt x="0" y="0"/>
                    </a:cubicBezTo>
                    <a:close/>
                  </a:path>
                </a:pathLst>
              </a:cu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tIns="0" bIns="91440" rtlCol="0" anchor="ctr"/>
              <a:lstStyle/>
              <a:p>
                <a:pPr algn="ctr"/>
                <a:r>
                  <a:rPr lang="en-US" sz="2800" dirty="0">
                    <a:solidFill>
                      <a:srgbClr val="000000"/>
                    </a:solidFill>
                    <a:latin typeface="Segoe UI Light" panose="020B0502040204020203" pitchFamily="34" charset="0"/>
                    <a:cs typeface="Segoe UI Light" panose="020B0502040204020203" pitchFamily="34" charset="0"/>
                  </a:rPr>
                  <a:t>A</a:t>
                </a:r>
              </a:p>
            </p:txBody>
          </p:sp>
          <p:sp>
            <p:nvSpPr>
              <p:cNvPr id="170" name="Oval 167"/>
              <p:cNvSpPr/>
              <p:nvPr/>
            </p:nvSpPr>
            <p:spPr>
              <a:xfrm>
                <a:off x="3268776" y="4051266"/>
                <a:ext cx="648976" cy="320040"/>
              </a:xfrm>
              <a:custGeom>
                <a:avLst/>
                <a:gdLst>
                  <a:gd name="connsiteX0" fmla="*/ 0 w 640080"/>
                  <a:gd name="connsiteY0" fmla="*/ 320040 h 640080"/>
                  <a:gd name="connsiteX1" fmla="*/ 320040 w 640080"/>
                  <a:gd name="connsiteY1" fmla="*/ 0 h 640080"/>
                  <a:gd name="connsiteX2" fmla="*/ 640080 w 640080"/>
                  <a:gd name="connsiteY2" fmla="*/ 320040 h 640080"/>
                  <a:gd name="connsiteX3" fmla="*/ 320040 w 640080"/>
                  <a:gd name="connsiteY3" fmla="*/ 640080 h 640080"/>
                  <a:gd name="connsiteX4" fmla="*/ 0 w 640080"/>
                  <a:gd name="connsiteY4" fmla="*/ 320040 h 640080"/>
                  <a:gd name="connsiteX0" fmla="*/ 0 w 648976"/>
                  <a:gd name="connsiteY0" fmla="*/ 0 h 320040"/>
                  <a:gd name="connsiteX1" fmla="*/ 640080 w 648976"/>
                  <a:gd name="connsiteY1" fmla="*/ 0 h 320040"/>
                  <a:gd name="connsiteX2" fmla="*/ 320040 w 648976"/>
                  <a:gd name="connsiteY2" fmla="*/ 320040 h 320040"/>
                  <a:gd name="connsiteX3" fmla="*/ 0 w 648976"/>
                  <a:gd name="connsiteY3" fmla="*/ 0 h 320040"/>
                </a:gdLst>
                <a:ahLst/>
                <a:cxnLst>
                  <a:cxn ang="0">
                    <a:pos x="connsiteX0" y="connsiteY0"/>
                  </a:cxn>
                  <a:cxn ang="0">
                    <a:pos x="connsiteX1" y="connsiteY1"/>
                  </a:cxn>
                  <a:cxn ang="0">
                    <a:pos x="connsiteX2" y="connsiteY2"/>
                  </a:cxn>
                  <a:cxn ang="0">
                    <a:pos x="connsiteX3" y="connsiteY3"/>
                  </a:cxn>
                </a:cxnLst>
                <a:rect l="l" t="t" r="r" b="b"/>
                <a:pathLst>
                  <a:path w="648976" h="320040">
                    <a:moveTo>
                      <a:pt x="0" y="0"/>
                    </a:moveTo>
                    <a:cubicBezTo>
                      <a:pt x="53340" y="-53340"/>
                      <a:pt x="586740" y="-53340"/>
                      <a:pt x="640080" y="0"/>
                    </a:cubicBezTo>
                    <a:cubicBezTo>
                      <a:pt x="693420" y="53340"/>
                      <a:pt x="496793" y="320040"/>
                      <a:pt x="320040" y="320040"/>
                    </a:cubicBezTo>
                    <a:cubicBezTo>
                      <a:pt x="143287" y="320040"/>
                      <a:pt x="0" y="176753"/>
                      <a:pt x="0" y="0"/>
                    </a:cubicBezTo>
                    <a:close/>
                  </a:path>
                </a:pathLst>
              </a:cu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tIns="0" bIns="91440" rtlCol="0" anchor="ctr"/>
              <a:lstStyle/>
              <a:p>
                <a:pPr algn="ctr"/>
                <a:r>
                  <a:rPr lang="en-US" sz="2800" dirty="0">
                    <a:solidFill>
                      <a:srgbClr val="000000"/>
                    </a:solidFill>
                    <a:latin typeface="Segoe UI Light" panose="020B0502040204020203" pitchFamily="34" charset="0"/>
                    <a:cs typeface="Segoe UI Light" panose="020B0502040204020203" pitchFamily="34" charset="0"/>
                  </a:rPr>
                  <a:t>D</a:t>
                </a:r>
              </a:p>
            </p:txBody>
          </p:sp>
          <p:sp>
            <p:nvSpPr>
              <p:cNvPr id="174" name="Can 173"/>
              <p:cNvSpPr/>
              <p:nvPr/>
            </p:nvSpPr>
            <p:spPr>
              <a:xfrm>
                <a:off x="1427867" y="5477712"/>
                <a:ext cx="304800" cy="22860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Segoe UI Light" panose="020B0502040204020203" pitchFamily="34" charset="0"/>
                  <a:cs typeface="Segoe UI Light" panose="020B0502040204020203" pitchFamily="34" charset="0"/>
                </a:endParaRPr>
              </a:p>
            </p:txBody>
          </p:sp>
          <p:sp>
            <p:nvSpPr>
              <p:cNvPr id="175" name="Can 174"/>
              <p:cNvSpPr/>
              <p:nvPr/>
            </p:nvSpPr>
            <p:spPr>
              <a:xfrm>
                <a:off x="990600" y="4762500"/>
                <a:ext cx="304800" cy="22860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Segoe UI Light" panose="020B0502040204020203" pitchFamily="34" charset="0"/>
                  <a:cs typeface="Segoe UI Light" panose="020B0502040204020203" pitchFamily="34" charset="0"/>
                </a:endParaRPr>
              </a:p>
            </p:txBody>
          </p:sp>
          <p:sp>
            <p:nvSpPr>
              <p:cNvPr id="176" name="Can 175"/>
              <p:cNvSpPr/>
              <p:nvPr/>
            </p:nvSpPr>
            <p:spPr>
              <a:xfrm>
                <a:off x="1905000" y="4762500"/>
                <a:ext cx="304800" cy="22860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Segoe UI Light" panose="020B0502040204020203" pitchFamily="34" charset="0"/>
                  <a:cs typeface="Segoe UI Light" panose="020B0502040204020203" pitchFamily="34" charset="0"/>
                </a:endParaRPr>
              </a:p>
            </p:txBody>
          </p:sp>
          <p:sp>
            <p:nvSpPr>
              <p:cNvPr id="178" name="Can 177"/>
              <p:cNvSpPr/>
              <p:nvPr/>
            </p:nvSpPr>
            <p:spPr>
              <a:xfrm>
                <a:off x="2967642" y="4762500"/>
                <a:ext cx="304800" cy="22860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Segoe UI Light" panose="020B0502040204020203" pitchFamily="34" charset="0"/>
                  <a:cs typeface="Segoe UI Light" panose="020B0502040204020203" pitchFamily="34" charset="0"/>
                </a:endParaRPr>
              </a:p>
            </p:txBody>
          </p:sp>
        </p:grpSp>
        <p:sp>
          <p:nvSpPr>
            <p:cNvPr id="130" name="Oval 129"/>
            <p:cNvSpPr/>
            <p:nvPr/>
          </p:nvSpPr>
          <p:spPr>
            <a:xfrm>
              <a:off x="4572000" y="3871364"/>
              <a:ext cx="640080" cy="640080"/>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00"/>
                  </a:solidFill>
                  <a:latin typeface="Segoe UI Light" panose="020B0502040204020203" pitchFamily="34" charset="0"/>
                  <a:cs typeface="Segoe UI Light" panose="020B0502040204020203" pitchFamily="34" charset="0"/>
                </a:rPr>
                <a:t>D</a:t>
              </a:r>
            </a:p>
          </p:txBody>
        </p:sp>
        <p:sp>
          <p:nvSpPr>
            <p:cNvPr id="185" name="TextBox 184"/>
            <p:cNvSpPr txBox="1"/>
            <p:nvPr/>
          </p:nvSpPr>
          <p:spPr>
            <a:xfrm>
              <a:off x="1968222" y="1219200"/>
              <a:ext cx="2449741" cy="592130"/>
            </a:xfrm>
            <a:prstGeom prst="rect">
              <a:avLst/>
            </a:prstGeom>
            <a:noFill/>
          </p:spPr>
          <p:txBody>
            <a:bodyPr wrap="none" rtlCol="0">
              <a:spAutoFit/>
            </a:bodyPr>
            <a:lstStyle/>
            <a:p>
              <a:r>
                <a:rPr lang="en-US" dirty="0">
                  <a:solidFill>
                    <a:prstClr val="black"/>
                  </a:solidFill>
                  <a:latin typeface="Segoe UI Light" panose="020B0502040204020203" pitchFamily="34" charset="0"/>
                  <a:cs typeface="Segoe UI Light" panose="020B0502040204020203" pitchFamily="34" charset="0"/>
                </a:rPr>
                <a:t>Property Graph</a:t>
              </a:r>
            </a:p>
          </p:txBody>
        </p:sp>
        <p:grpSp>
          <p:nvGrpSpPr>
            <p:cNvPr id="188" name="Group 187"/>
            <p:cNvGrpSpPr/>
            <p:nvPr/>
          </p:nvGrpSpPr>
          <p:grpSpPr>
            <a:xfrm>
              <a:off x="1752600" y="2432095"/>
              <a:ext cx="685800" cy="695437"/>
              <a:chOff x="5334000" y="1751701"/>
              <a:chExt cx="685800" cy="695437"/>
            </a:xfrm>
          </p:grpSpPr>
          <p:sp>
            <p:nvSpPr>
              <p:cNvPr id="189" name="Oval 188"/>
              <p:cNvSpPr/>
              <p:nvPr/>
            </p:nvSpPr>
            <p:spPr>
              <a:xfrm>
                <a:off x="5334000" y="1751701"/>
                <a:ext cx="640080" cy="64008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prstClr val="white"/>
                    </a:solidFill>
                    <a:latin typeface="Segoe UI Light" panose="020B0502040204020203" pitchFamily="34" charset="0"/>
                    <a:cs typeface="Segoe UI Light" panose="020B0502040204020203" pitchFamily="34" charset="0"/>
                  </a:rPr>
                  <a:t>B</a:t>
                </a:r>
              </a:p>
            </p:txBody>
          </p:sp>
          <p:sp>
            <p:nvSpPr>
              <p:cNvPr id="190" name="Can 189"/>
              <p:cNvSpPr/>
              <p:nvPr/>
            </p:nvSpPr>
            <p:spPr>
              <a:xfrm>
                <a:off x="5715000" y="2218538"/>
                <a:ext cx="304800" cy="228600"/>
              </a:xfrm>
              <a:prstGeom prst="can">
                <a:avLst>
                  <a:gd name="adj" fmla="val 2845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Segoe UI Light" panose="020B0502040204020203" pitchFamily="34" charset="0"/>
                  <a:cs typeface="Segoe UI Light" panose="020B0502040204020203" pitchFamily="34" charset="0"/>
                </a:endParaRPr>
              </a:p>
            </p:txBody>
          </p:sp>
        </p:grpSp>
        <p:grpSp>
          <p:nvGrpSpPr>
            <p:cNvPr id="191" name="Group 190"/>
            <p:cNvGrpSpPr/>
            <p:nvPr/>
          </p:nvGrpSpPr>
          <p:grpSpPr>
            <a:xfrm>
              <a:off x="3505200" y="2435058"/>
              <a:ext cx="685800" cy="695437"/>
              <a:chOff x="5334000" y="1751701"/>
              <a:chExt cx="685800" cy="695437"/>
            </a:xfrm>
          </p:grpSpPr>
          <p:sp>
            <p:nvSpPr>
              <p:cNvPr id="192" name="Oval 191"/>
              <p:cNvSpPr/>
              <p:nvPr/>
            </p:nvSpPr>
            <p:spPr>
              <a:xfrm>
                <a:off x="5334000" y="1751701"/>
                <a:ext cx="640080" cy="64008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prstClr val="white"/>
                    </a:solidFill>
                    <a:latin typeface="Segoe UI Light" panose="020B0502040204020203" pitchFamily="34" charset="0"/>
                    <a:cs typeface="Segoe UI Light" panose="020B0502040204020203" pitchFamily="34" charset="0"/>
                  </a:rPr>
                  <a:t>C</a:t>
                </a:r>
              </a:p>
            </p:txBody>
          </p:sp>
          <p:sp>
            <p:nvSpPr>
              <p:cNvPr id="193" name="Can 192"/>
              <p:cNvSpPr/>
              <p:nvPr/>
            </p:nvSpPr>
            <p:spPr>
              <a:xfrm>
                <a:off x="5715000" y="2218538"/>
                <a:ext cx="304800" cy="228600"/>
              </a:xfrm>
              <a:prstGeom prst="can">
                <a:avLst>
                  <a:gd name="adj" fmla="val 2845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Segoe UI Light" panose="020B0502040204020203" pitchFamily="34" charset="0"/>
                  <a:cs typeface="Segoe UI Light" panose="020B0502040204020203" pitchFamily="34" charset="0"/>
                </a:endParaRPr>
              </a:p>
            </p:txBody>
          </p:sp>
        </p:grpSp>
        <p:grpSp>
          <p:nvGrpSpPr>
            <p:cNvPr id="194" name="Group 193"/>
            <p:cNvGrpSpPr/>
            <p:nvPr/>
          </p:nvGrpSpPr>
          <p:grpSpPr>
            <a:xfrm>
              <a:off x="4581316" y="3873663"/>
              <a:ext cx="685800" cy="695437"/>
              <a:chOff x="5334000" y="1751701"/>
              <a:chExt cx="685800" cy="695437"/>
            </a:xfrm>
          </p:grpSpPr>
          <p:sp>
            <p:nvSpPr>
              <p:cNvPr id="195" name="Oval 194"/>
              <p:cNvSpPr/>
              <p:nvPr/>
            </p:nvSpPr>
            <p:spPr>
              <a:xfrm>
                <a:off x="5334000" y="1751701"/>
                <a:ext cx="640080" cy="64008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prstClr val="white"/>
                    </a:solidFill>
                    <a:latin typeface="Segoe UI Light" panose="020B0502040204020203" pitchFamily="34" charset="0"/>
                    <a:cs typeface="Segoe UI Light" panose="020B0502040204020203" pitchFamily="34" charset="0"/>
                  </a:rPr>
                  <a:t>D</a:t>
                </a:r>
              </a:p>
            </p:txBody>
          </p:sp>
          <p:sp>
            <p:nvSpPr>
              <p:cNvPr id="196" name="Can 195"/>
              <p:cNvSpPr/>
              <p:nvPr/>
            </p:nvSpPr>
            <p:spPr>
              <a:xfrm>
                <a:off x="5715000" y="2218538"/>
                <a:ext cx="304800" cy="228600"/>
              </a:xfrm>
              <a:prstGeom prst="can">
                <a:avLst>
                  <a:gd name="adj" fmla="val 2845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Segoe UI Light" panose="020B0502040204020203" pitchFamily="34" charset="0"/>
                  <a:cs typeface="Segoe UI Light" panose="020B0502040204020203" pitchFamily="34" charset="0"/>
                </a:endParaRPr>
              </a:p>
            </p:txBody>
          </p:sp>
        </p:grpSp>
        <p:grpSp>
          <p:nvGrpSpPr>
            <p:cNvPr id="197" name="Group 196"/>
            <p:cNvGrpSpPr/>
            <p:nvPr/>
          </p:nvGrpSpPr>
          <p:grpSpPr>
            <a:xfrm>
              <a:off x="3505200" y="5408307"/>
              <a:ext cx="685800" cy="695437"/>
              <a:chOff x="5334000" y="1751701"/>
              <a:chExt cx="685800" cy="695437"/>
            </a:xfrm>
          </p:grpSpPr>
          <p:sp>
            <p:nvSpPr>
              <p:cNvPr id="198" name="Oval 197"/>
              <p:cNvSpPr/>
              <p:nvPr/>
            </p:nvSpPr>
            <p:spPr>
              <a:xfrm>
                <a:off x="5334000" y="1751701"/>
                <a:ext cx="640080" cy="64008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prstClr val="white"/>
                    </a:solidFill>
                    <a:latin typeface="Segoe UI Light" panose="020B0502040204020203" pitchFamily="34" charset="0"/>
                    <a:cs typeface="Segoe UI Light" panose="020B0502040204020203" pitchFamily="34" charset="0"/>
                  </a:rPr>
                  <a:t>E</a:t>
                </a:r>
              </a:p>
            </p:txBody>
          </p:sp>
          <p:sp>
            <p:nvSpPr>
              <p:cNvPr id="199" name="Can 198"/>
              <p:cNvSpPr/>
              <p:nvPr/>
            </p:nvSpPr>
            <p:spPr>
              <a:xfrm>
                <a:off x="5715000" y="2218538"/>
                <a:ext cx="304800" cy="228600"/>
              </a:xfrm>
              <a:prstGeom prst="can">
                <a:avLst>
                  <a:gd name="adj" fmla="val 2845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Segoe UI Light" panose="020B0502040204020203" pitchFamily="34" charset="0"/>
                  <a:cs typeface="Segoe UI Light" panose="020B0502040204020203" pitchFamily="34" charset="0"/>
                </a:endParaRPr>
              </a:p>
            </p:txBody>
          </p:sp>
        </p:grpSp>
        <p:sp>
          <p:nvSpPr>
            <p:cNvPr id="201" name="Oval 200"/>
            <p:cNvSpPr/>
            <p:nvPr/>
          </p:nvSpPr>
          <p:spPr>
            <a:xfrm>
              <a:off x="2527760" y="3866050"/>
              <a:ext cx="640080" cy="640080"/>
            </a:xfrm>
            <a:prstGeom prst="ellipse">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00"/>
                  </a:solidFill>
                  <a:latin typeface="Segoe UI Light" panose="020B0502040204020203" pitchFamily="34" charset="0"/>
                  <a:cs typeface="Segoe UI Light" panose="020B0502040204020203" pitchFamily="34" charset="0"/>
                </a:rPr>
                <a:t>A</a:t>
              </a:r>
            </a:p>
          </p:txBody>
        </p:sp>
        <p:grpSp>
          <p:nvGrpSpPr>
            <p:cNvPr id="108" name="Group 107"/>
            <p:cNvGrpSpPr/>
            <p:nvPr/>
          </p:nvGrpSpPr>
          <p:grpSpPr>
            <a:xfrm>
              <a:off x="2524305" y="3866051"/>
              <a:ext cx="685800" cy="695437"/>
              <a:chOff x="5334000" y="1751701"/>
              <a:chExt cx="685800" cy="695437"/>
            </a:xfrm>
          </p:grpSpPr>
          <p:sp>
            <p:nvSpPr>
              <p:cNvPr id="186" name="Oval 185"/>
              <p:cNvSpPr/>
              <p:nvPr/>
            </p:nvSpPr>
            <p:spPr>
              <a:xfrm>
                <a:off x="5334000" y="1751701"/>
                <a:ext cx="640080" cy="64008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prstClr val="white"/>
                    </a:solidFill>
                    <a:latin typeface="Segoe UI Light" panose="020B0502040204020203" pitchFamily="34" charset="0"/>
                    <a:cs typeface="Segoe UI Light" panose="020B0502040204020203" pitchFamily="34" charset="0"/>
                  </a:rPr>
                  <a:t>A</a:t>
                </a:r>
              </a:p>
            </p:txBody>
          </p:sp>
          <p:sp>
            <p:nvSpPr>
              <p:cNvPr id="187" name="Can 186"/>
              <p:cNvSpPr/>
              <p:nvPr/>
            </p:nvSpPr>
            <p:spPr>
              <a:xfrm>
                <a:off x="5715000" y="2218538"/>
                <a:ext cx="304800" cy="228600"/>
              </a:xfrm>
              <a:prstGeom prst="can">
                <a:avLst>
                  <a:gd name="adj" fmla="val 2845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Segoe UI Light" panose="020B0502040204020203" pitchFamily="34" charset="0"/>
                  <a:cs typeface="Segoe UI Light" panose="020B0502040204020203" pitchFamily="34" charset="0"/>
                </a:endParaRPr>
              </a:p>
            </p:txBody>
          </p:sp>
        </p:grpSp>
        <p:grpSp>
          <p:nvGrpSpPr>
            <p:cNvPr id="202" name="Group 201"/>
            <p:cNvGrpSpPr/>
            <p:nvPr/>
          </p:nvGrpSpPr>
          <p:grpSpPr>
            <a:xfrm>
              <a:off x="1752600" y="5408307"/>
              <a:ext cx="685800" cy="695437"/>
              <a:chOff x="5334000" y="1751701"/>
              <a:chExt cx="685800" cy="695437"/>
            </a:xfrm>
          </p:grpSpPr>
          <p:sp>
            <p:nvSpPr>
              <p:cNvPr id="203" name="Oval 202"/>
              <p:cNvSpPr/>
              <p:nvPr/>
            </p:nvSpPr>
            <p:spPr>
              <a:xfrm>
                <a:off x="5334000" y="1751701"/>
                <a:ext cx="640080" cy="64008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prstClr val="white"/>
                    </a:solidFill>
                    <a:latin typeface="Segoe UI Light" panose="020B0502040204020203" pitchFamily="34" charset="0"/>
                    <a:cs typeface="Segoe UI Light" panose="020B0502040204020203" pitchFamily="34" charset="0"/>
                  </a:rPr>
                  <a:t>F</a:t>
                </a:r>
              </a:p>
            </p:txBody>
          </p:sp>
          <p:sp>
            <p:nvSpPr>
              <p:cNvPr id="204" name="Can 203"/>
              <p:cNvSpPr/>
              <p:nvPr/>
            </p:nvSpPr>
            <p:spPr>
              <a:xfrm>
                <a:off x="5715000" y="2218538"/>
                <a:ext cx="304800" cy="228600"/>
              </a:xfrm>
              <a:prstGeom prst="can">
                <a:avLst>
                  <a:gd name="adj" fmla="val 2845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Segoe UI Light" panose="020B0502040204020203" pitchFamily="34" charset="0"/>
                  <a:cs typeface="Segoe UI Light" panose="020B0502040204020203" pitchFamily="34" charset="0"/>
                </a:endParaRPr>
              </a:p>
            </p:txBody>
          </p:sp>
        </p:grpSp>
        <p:grpSp>
          <p:nvGrpSpPr>
            <p:cNvPr id="74" name="Group 73"/>
            <p:cNvGrpSpPr/>
            <p:nvPr/>
          </p:nvGrpSpPr>
          <p:grpSpPr>
            <a:xfrm rot="20321068" flipH="1">
              <a:off x="5235665" y="3779337"/>
              <a:ext cx="113443" cy="478708"/>
              <a:chOff x="2622553" y="5181600"/>
              <a:chExt cx="144462" cy="609600"/>
            </a:xfrm>
          </p:grpSpPr>
          <p:sp>
            <p:nvSpPr>
              <p:cNvPr id="75" name="Right Triangle 74"/>
              <p:cNvSpPr/>
              <p:nvPr/>
            </p:nvSpPr>
            <p:spPr>
              <a:xfrm rot="10800000" flipH="1">
                <a:off x="2622553" y="5599113"/>
                <a:ext cx="144462" cy="192087"/>
              </a:xfrm>
              <a:prstGeom prst="rtTriangl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Segoe UI Light" panose="020B0502040204020203" pitchFamily="34" charset="0"/>
                  <a:cs typeface="Segoe UI Light" panose="020B0502040204020203" pitchFamily="34" charset="0"/>
                </a:endParaRPr>
              </a:p>
            </p:txBody>
          </p:sp>
          <p:sp>
            <p:nvSpPr>
              <p:cNvPr id="76" name="Can 75"/>
              <p:cNvSpPr/>
              <p:nvPr/>
            </p:nvSpPr>
            <p:spPr>
              <a:xfrm>
                <a:off x="2651126" y="5181600"/>
                <a:ext cx="76198" cy="457200"/>
              </a:xfrm>
              <a:prstGeom prst="can">
                <a:avLst>
                  <a:gd name="adj" fmla="val 45833"/>
                </a:avLst>
              </a:prstGeom>
              <a:solidFill>
                <a:schemeClr val="tx1">
                  <a:lumMod val="50000"/>
                  <a:lumOff val="50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Segoe UI Light" panose="020B0502040204020203" pitchFamily="34" charset="0"/>
                  <a:cs typeface="Segoe UI Light" panose="020B0502040204020203" pitchFamily="34" charset="0"/>
                </a:endParaRPr>
              </a:p>
            </p:txBody>
          </p:sp>
        </p:grpSp>
        <p:sp>
          <p:nvSpPr>
            <p:cNvPr id="390" name="TextBox 389"/>
            <p:cNvSpPr txBox="1"/>
            <p:nvPr/>
          </p:nvSpPr>
          <p:spPr>
            <a:xfrm>
              <a:off x="1629662" y="6542762"/>
              <a:ext cx="3525472" cy="592130"/>
            </a:xfrm>
            <a:prstGeom prst="rect">
              <a:avLst/>
            </a:prstGeom>
            <a:noFill/>
          </p:spPr>
          <p:txBody>
            <a:bodyPr wrap="none" rtlCol="0">
              <a:spAutoFit/>
            </a:bodyPr>
            <a:lstStyle/>
            <a:p>
              <a:r>
                <a:rPr lang="en-US" dirty="0">
                  <a:solidFill>
                    <a:srgbClr val="FF0000"/>
                  </a:solidFill>
                  <a:latin typeface="Segoe UI Light" panose="020B0502040204020203" pitchFamily="34" charset="0"/>
                  <a:cs typeface="Segoe UI Light" panose="020B0502040204020203" pitchFamily="34" charset="0"/>
                </a:rPr>
                <a:t>2D Vertex Cut Heuristic</a:t>
              </a:r>
            </a:p>
          </p:txBody>
        </p:sp>
      </p:grpSp>
      <p:sp>
        <p:nvSpPr>
          <p:cNvPr id="156" name="Title 1"/>
          <p:cNvSpPr txBox="1">
            <a:spLocks/>
          </p:cNvSpPr>
          <p:nvPr/>
        </p:nvSpPr>
        <p:spPr>
          <a:xfrm>
            <a:off x="268927" y="286381"/>
            <a:ext cx="11653523" cy="927940"/>
          </a:xfrm>
          <a:prstGeom prst="rect">
            <a:avLst/>
          </a:prstGeom>
        </p:spPr>
        <p:txBody>
          <a:bodyPr vert="horz" wrap="square" lIns="146304" tIns="91440" rIns="146304" bIns="91440" rtlCol="0" anchor="t">
            <a:noAutofit/>
          </a:bodyPr>
          <a:lst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defTabSz="457200"/>
            <a:r>
              <a:rPr lang="en-US" sz="4400" b="1" dirty="0" err="1">
                <a:solidFill>
                  <a:schemeClr val="tx1"/>
                </a:solidFill>
                <a:latin typeface="Segoe UI Light" panose="020B0502040204020203" pitchFamily="34" charset="0"/>
                <a:ea typeface="ＭＳ Ｐゴシック" charset="-128"/>
                <a:cs typeface="Segoe UI Light" panose="020B0502040204020203" pitchFamily="34" charset="0"/>
              </a:rPr>
              <a:t>GraphX</a:t>
            </a:r>
            <a:endParaRPr lang="en-US" sz="4400" b="1" dirty="0">
              <a:solidFill>
                <a:schemeClr val="tx1"/>
              </a:solidFill>
              <a:latin typeface="Segoe UI Light" panose="020B0502040204020203" pitchFamily="34" charset="0"/>
              <a:ea typeface="ＭＳ Ｐゴシック" charset="-128"/>
              <a:cs typeface="Segoe UI Light" panose="020B0502040204020203" pitchFamily="34" charset="0"/>
            </a:endParaRPr>
          </a:p>
        </p:txBody>
      </p:sp>
      <p:sp>
        <p:nvSpPr>
          <p:cNvPr id="5" name="TextBox 4"/>
          <p:cNvSpPr txBox="1"/>
          <p:nvPr/>
        </p:nvSpPr>
        <p:spPr>
          <a:xfrm>
            <a:off x="6652286" y="1661172"/>
            <a:ext cx="7250823" cy="614362"/>
          </a:xfrm>
          <a:prstGeom prst="rect">
            <a:avLst/>
          </a:prstGeom>
          <a:noFill/>
        </p:spPr>
        <p:txBody>
          <a:bodyPr wrap="square" lIns="182880" tIns="146304" rIns="182880" bIns="146304" rtlCol="0">
            <a:noAutofit/>
          </a:bodyPr>
          <a:lstStyle/>
          <a:p>
            <a:pPr>
              <a:lnSpc>
                <a:spcPct val="90000"/>
              </a:lnSpc>
              <a:spcAft>
                <a:spcPts val="600"/>
              </a:spcAft>
            </a:pPr>
            <a:r>
              <a:rPr lang="en-US" sz="2000" dirty="0">
                <a:ln>
                  <a:solidFill>
                    <a:srgbClr val="FFFFFF">
                      <a:alpha val="0"/>
                    </a:srgbClr>
                  </a:solidFill>
                </a:ln>
                <a:gradFill>
                  <a:gsLst>
                    <a:gs pos="85321">
                      <a:srgbClr val="505050"/>
                    </a:gs>
                    <a:gs pos="57000">
                      <a:srgbClr val="505050"/>
                    </a:gs>
                  </a:gsLst>
                </a:gradFill>
                <a:latin typeface="Segoe UI Light" panose="020B0502040204020203" pitchFamily="34" charset="0"/>
                <a:ea typeface="Segoe UI" pitchFamily="34" charset="0"/>
                <a:cs typeface="Segoe UI Light" panose="020B0502040204020203" pitchFamily="34" charset="0"/>
              </a:rPr>
              <a:t>Spark + Distributed Graph </a:t>
            </a:r>
            <a:r>
              <a:rPr lang="en-US" altLang="zh-CN" sz="2000" dirty="0">
                <a:ln>
                  <a:solidFill>
                    <a:srgbClr val="FFFFFF">
                      <a:alpha val="0"/>
                    </a:srgbClr>
                  </a:solidFill>
                </a:ln>
                <a:gradFill>
                  <a:gsLst>
                    <a:gs pos="85321">
                      <a:srgbClr val="505050"/>
                    </a:gs>
                    <a:gs pos="57000">
                      <a:srgbClr val="505050"/>
                    </a:gs>
                  </a:gsLst>
                </a:gradFill>
                <a:latin typeface="Segoe UI Light" panose="020B0502040204020203" pitchFamily="34" charset="0"/>
                <a:ea typeface="Segoe UI" pitchFamily="34" charset="0"/>
                <a:cs typeface="Segoe UI Light" panose="020B0502040204020203" pitchFamily="34" charset="0"/>
              </a:rPr>
              <a:t>Dataset + Graph API</a:t>
            </a:r>
            <a:endParaRPr lang="en-US" sz="2000" dirty="0">
              <a:ln>
                <a:solidFill>
                  <a:srgbClr val="FFFFFF">
                    <a:alpha val="0"/>
                  </a:srgbClr>
                </a:solidFill>
              </a:ln>
              <a:gradFill>
                <a:gsLst>
                  <a:gs pos="85321">
                    <a:srgbClr val="505050"/>
                  </a:gs>
                  <a:gs pos="57000">
                    <a:srgbClr val="505050"/>
                  </a:gs>
                </a:gsLst>
              </a:gradFill>
              <a:latin typeface="Segoe UI Light" panose="020B0502040204020203" pitchFamily="34" charset="0"/>
              <a:ea typeface="Segoe UI" pitchFamily="34" charset="0"/>
              <a:cs typeface="Segoe UI Light" panose="020B0502040204020203" pitchFamily="34" charset="0"/>
            </a:endParaRPr>
          </a:p>
        </p:txBody>
      </p:sp>
      <p:grpSp>
        <p:nvGrpSpPr>
          <p:cNvPr id="158" name="Group 157"/>
          <p:cNvGrpSpPr/>
          <p:nvPr/>
        </p:nvGrpSpPr>
        <p:grpSpPr>
          <a:xfrm>
            <a:off x="323759" y="1170419"/>
            <a:ext cx="6607710" cy="1733920"/>
            <a:chOff x="381000" y="1371600"/>
            <a:chExt cx="8547725" cy="2209800"/>
          </a:xfrm>
        </p:grpSpPr>
        <p:grpSp>
          <p:nvGrpSpPr>
            <p:cNvPr id="160" name="Group 159"/>
            <p:cNvGrpSpPr/>
            <p:nvPr/>
          </p:nvGrpSpPr>
          <p:grpSpPr>
            <a:xfrm>
              <a:off x="953787" y="2302931"/>
              <a:ext cx="7733013" cy="1278469"/>
              <a:chOff x="953787" y="2302931"/>
              <a:chExt cx="7733013" cy="1278469"/>
            </a:xfrm>
          </p:grpSpPr>
          <p:sp>
            <p:nvSpPr>
              <p:cNvPr id="350" name="Can 349"/>
              <p:cNvSpPr/>
              <p:nvPr/>
            </p:nvSpPr>
            <p:spPr>
              <a:xfrm>
                <a:off x="6422324" y="2319868"/>
                <a:ext cx="894882" cy="533400"/>
              </a:xfrm>
              <a:prstGeom prst="can">
                <a:avLst>
                  <a:gd name="adj" fmla="val 36111"/>
                </a:avLst>
              </a:prstGeom>
              <a:ln>
                <a:headEnd type="none" w="med" len="med"/>
                <a:tailEnd type="none"/>
              </a:ln>
            </p:spPr>
            <p:style>
              <a:lnRef idx="1">
                <a:schemeClr val="dk1"/>
              </a:lnRef>
              <a:fillRef idx="2">
                <a:schemeClr val="dk1"/>
              </a:fillRef>
              <a:effectRef idx="1">
                <a:schemeClr val="dk1"/>
              </a:effectRef>
              <a:fontRef idx="minor">
                <a:schemeClr val="dk1"/>
              </a:fontRef>
            </p:style>
            <p:txBody>
              <a:bodyPr rtlCol="0" anchor="ctr"/>
              <a:lstStyle/>
              <a:p>
                <a:pPr algn="ctr"/>
                <a:r>
                  <a:rPr lang="en-US" sz="2000" dirty="0">
                    <a:latin typeface="Segoe UI Light" panose="020B0502040204020203" pitchFamily="34" charset="0"/>
                    <a:cs typeface="Segoe UI Light" panose="020B0502040204020203" pitchFamily="34" charset="0"/>
                  </a:rPr>
                  <a:t>HDFS</a:t>
                </a:r>
              </a:p>
            </p:txBody>
          </p:sp>
          <p:sp>
            <p:nvSpPr>
              <p:cNvPr id="352" name="Can 351"/>
              <p:cNvSpPr/>
              <p:nvPr/>
            </p:nvSpPr>
            <p:spPr>
              <a:xfrm>
                <a:off x="4180934" y="2302931"/>
                <a:ext cx="894882" cy="533400"/>
              </a:xfrm>
              <a:prstGeom prst="can">
                <a:avLst>
                  <a:gd name="adj" fmla="val 37698"/>
                </a:avLst>
              </a:prstGeom>
              <a:ln>
                <a:headEnd type="none" w="med" len="med"/>
                <a:tailEnd type="none"/>
              </a:ln>
            </p:spPr>
            <p:style>
              <a:lnRef idx="1">
                <a:schemeClr val="dk1"/>
              </a:lnRef>
              <a:fillRef idx="2">
                <a:schemeClr val="dk1"/>
              </a:fillRef>
              <a:effectRef idx="1">
                <a:schemeClr val="dk1"/>
              </a:effectRef>
              <a:fontRef idx="minor">
                <a:schemeClr val="dk1"/>
              </a:fontRef>
            </p:style>
            <p:txBody>
              <a:bodyPr rtlCol="0" anchor="ctr"/>
              <a:lstStyle/>
              <a:p>
                <a:pPr algn="ctr"/>
                <a:r>
                  <a:rPr lang="en-US" sz="2000" dirty="0">
                    <a:latin typeface="Segoe UI Light" panose="020B0502040204020203" pitchFamily="34" charset="0"/>
                    <a:cs typeface="Segoe UI Light" panose="020B0502040204020203" pitchFamily="34" charset="0"/>
                  </a:rPr>
                  <a:t>HDFS</a:t>
                </a:r>
              </a:p>
            </p:txBody>
          </p:sp>
          <p:sp>
            <p:nvSpPr>
              <p:cNvPr id="354" name="Right Arrow 353"/>
              <p:cNvSpPr/>
              <p:nvPr/>
            </p:nvSpPr>
            <p:spPr>
              <a:xfrm>
                <a:off x="4724399" y="2895600"/>
                <a:ext cx="2125377" cy="685800"/>
              </a:xfrm>
              <a:prstGeom prst="rightArrow">
                <a:avLst>
                  <a:gd name="adj1" fmla="val 52470"/>
                  <a:gd name="adj2" fmla="val 38889"/>
                </a:avLst>
              </a:prstGeom>
              <a:ln>
                <a:headEnd type="none" w="med" len="med"/>
                <a:tailEnd type="none"/>
              </a:ln>
            </p:spPr>
            <p:style>
              <a:lnRef idx="1">
                <a:schemeClr val="accent6"/>
              </a:lnRef>
              <a:fillRef idx="3">
                <a:schemeClr val="accent6"/>
              </a:fillRef>
              <a:effectRef idx="2">
                <a:schemeClr val="accent6"/>
              </a:effectRef>
              <a:fontRef idx="minor">
                <a:schemeClr val="lt1"/>
              </a:fontRef>
            </p:style>
            <p:txBody>
              <a:bodyPr lIns="0" tIns="0" rIns="0" rtlCol="0" anchor="ctr"/>
              <a:lstStyle/>
              <a:p>
                <a:pPr algn="ctr"/>
                <a:r>
                  <a:rPr lang="en-US" dirty="0">
                    <a:latin typeface="Segoe UI Light" panose="020B0502040204020203" pitchFamily="34" charset="0"/>
                    <a:cs typeface="Segoe UI Light" panose="020B0502040204020203" pitchFamily="34" charset="0"/>
                  </a:rPr>
                  <a:t>Compute</a:t>
                </a:r>
              </a:p>
            </p:txBody>
          </p:sp>
          <p:sp>
            <p:nvSpPr>
              <p:cNvPr id="362" name="Right Arrow 361"/>
              <p:cNvSpPr/>
              <p:nvPr/>
            </p:nvSpPr>
            <p:spPr>
              <a:xfrm>
                <a:off x="953787" y="2895600"/>
                <a:ext cx="3770613" cy="685800"/>
              </a:xfrm>
              <a:prstGeom prst="rightArrow">
                <a:avLst>
                  <a:gd name="adj1" fmla="val 52470"/>
                  <a:gd name="adj2" fmla="val 38889"/>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0" rIns="0" rtlCol="0" anchor="ctr"/>
              <a:lstStyle/>
              <a:p>
                <a:pPr algn="ctr"/>
                <a:r>
                  <a:rPr lang="en-US" dirty="0">
                    <a:latin typeface="Segoe UI Light" panose="020B0502040204020203" pitchFamily="34" charset="0"/>
                    <a:cs typeface="Segoe UI Light" panose="020B0502040204020203" pitchFamily="34" charset="0"/>
                  </a:rPr>
                  <a:t>Spark Preprocess</a:t>
                </a:r>
              </a:p>
            </p:txBody>
          </p:sp>
          <p:sp>
            <p:nvSpPr>
              <p:cNvPr id="364" name="Right Arrow 363"/>
              <p:cNvSpPr/>
              <p:nvPr/>
            </p:nvSpPr>
            <p:spPr>
              <a:xfrm>
                <a:off x="6849777" y="2895600"/>
                <a:ext cx="1837023" cy="685800"/>
              </a:xfrm>
              <a:prstGeom prst="rightArrow">
                <a:avLst>
                  <a:gd name="adj1" fmla="val 52470"/>
                  <a:gd name="adj2" fmla="val 38889"/>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0" rIns="0" rtlCol="0" anchor="ctr"/>
              <a:lstStyle/>
              <a:p>
                <a:pPr algn="ctr"/>
                <a:r>
                  <a:rPr lang="en-US" dirty="0">
                    <a:latin typeface="Segoe UI Light" panose="020B0502040204020203" pitchFamily="34" charset="0"/>
                    <a:cs typeface="Segoe UI Light" panose="020B0502040204020203" pitchFamily="34" charset="0"/>
                  </a:rPr>
                  <a:t>Spark Post.</a:t>
                </a:r>
              </a:p>
            </p:txBody>
          </p:sp>
        </p:grpSp>
        <p:grpSp>
          <p:nvGrpSpPr>
            <p:cNvPr id="161" name="Group 160"/>
            <p:cNvGrpSpPr/>
            <p:nvPr/>
          </p:nvGrpSpPr>
          <p:grpSpPr>
            <a:xfrm>
              <a:off x="381000" y="1371600"/>
              <a:ext cx="2136268" cy="1481448"/>
              <a:chOff x="381000" y="1371600"/>
              <a:chExt cx="2136268" cy="1481448"/>
            </a:xfrm>
          </p:grpSpPr>
          <p:sp>
            <p:nvSpPr>
              <p:cNvPr id="344" name="TextBox 343"/>
              <p:cNvSpPr txBox="1"/>
              <p:nvPr/>
            </p:nvSpPr>
            <p:spPr>
              <a:xfrm>
                <a:off x="381000" y="1371600"/>
                <a:ext cx="2136268" cy="470697"/>
              </a:xfrm>
              <a:prstGeom prst="rect">
                <a:avLst/>
              </a:prstGeom>
              <a:noFill/>
            </p:spPr>
            <p:txBody>
              <a:bodyPr wrap="none" rtlCol="0">
                <a:spAutoFit/>
              </a:bodyPr>
              <a:lstStyle/>
              <a:p>
                <a:r>
                  <a:rPr lang="en-US" dirty="0">
                    <a:latin typeface="Segoe UI Light" panose="020B0502040204020203" pitchFamily="34" charset="0"/>
                    <a:cs typeface="Segoe UI Light" panose="020B0502040204020203" pitchFamily="34" charset="0"/>
                  </a:rPr>
                  <a:t>Raw Wikipedia </a:t>
                </a:r>
              </a:p>
            </p:txBody>
          </p:sp>
          <p:grpSp>
            <p:nvGrpSpPr>
              <p:cNvPr id="345" name="Group 344"/>
              <p:cNvGrpSpPr/>
              <p:nvPr/>
            </p:nvGrpSpPr>
            <p:grpSpPr>
              <a:xfrm>
                <a:off x="858409" y="1875042"/>
                <a:ext cx="978006" cy="978006"/>
                <a:chOff x="473540" y="2519906"/>
                <a:chExt cx="1166725" cy="1166725"/>
              </a:xfrm>
            </p:grpSpPr>
            <p:sp>
              <p:nvSpPr>
                <p:cNvPr id="346" name="Folded Corner 345"/>
                <p:cNvSpPr/>
                <p:nvPr/>
              </p:nvSpPr>
              <p:spPr>
                <a:xfrm>
                  <a:off x="473540" y="2519906"/>
                  <a:ext cx="939159" cy="939159"/>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Segoe UI Light" panose="020B0502040204020203" pitchFamily="34" charset="0"/>
                      <a:cs typeface="Segoe UI Light" panose="020B0502040204020203" pitchFamily="34" charset="0"/>
                    </a:rPr>
                    <a:t>&lt; / &gt;</a:t>
                  </a:r>
                </a:p>
              </p:txBody>
            </p:sp>
            <p:sp>
              <p:nvSpPr>
                <p:cNvPr id="347" name="Folded Corner 346"/>
                <p:cNvSpPr/>
                <p:nvPr/>
              </p:nvSpPr>
              <p:spPr>
                <a:xfrm>
                  <a:off x="587323" y="2633689"/>
                  <a:ext cx="939159" cy="939159"/>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Segoe UI Light" panose="020B0502040204020203" pitchFamily="34" charset="0"/>
                      <a:cs typeface="Segoe UI Light" panose="020B0502040204020203" pitchFamily="34" charset="0"/>
                    </a:rPr>
                    <a:t>&lt; / &gt;</a:t>
                  </a:r>
                </a:p>
              </p:txBody>
            </p:sp>
            <p:sp>
              <p:nvSpPr>
                <p:cNvPr id="348" name="Folded Corner 347"/>
                <p:cNvSpPr/>
                <p:nvPr/>
              </p:nvSpPr>
              <p:spPr>
                <a:xfrm>
                  <a:off x="701106" y="2747472"/>
                  <a:ext cx="939159" cy="939159"/>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latin typeface="Segoe UI Light" panose="020B0502040204020203" pitchFamily="34" charset="0"/>
                      <a:cs typeface="Segoe UI Light" panose="020B0502040204020203" pitchFamily="34" charset="0"/>
                    </a:rPr>
                    <a:t>&lt; / &gt;</a:t>
                  </a:r>
                </a:p>
              </p:txBody>
            </p:sp>
            <p:sp>
              <p:nvSpPr>
                <p:cNvPr id="349" name="Rectangle 348"/>
                <p:cNvSpPr/>
                <p:nvPr/>
              </p:nvSpPr>
              <p:spPr>
                <a:xfrm>
                  <a:off x="701105" y="3385784"/>
                  <a:ext cx="711594" cy="291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latin typeface="Segoe UI Light" panose="020B0502040204020203" pitchFamily="34" charset="0"/>
                      <a:cs typeface="Segoe UI Light" panose="020B0502040204020203" pitchFamily="34" charset="0"/>
                    </a:rPr>
                    <a:t>XML</a:t>
                  </a:r>
                </a:p>
              </p:txBody>
            </p:sp>
          </p:grpSp>
        </p:grpSp>
        <p:grpSp>
          <p:nvGrpSpPr>
            <p:cNvPr id="162" name="Group 161"/>
            <p:cNvGrpSpPr/>
            <p:nvPr/>
          </p:nvGrpSpPr>
          <p:grpSpPr>
            <a:xfrm>
              <a:off x="2819400" y="1371600"/>
              <a:ext cx="1526616" cy="1600200"/>
              <a:chOff x="2648314" y="1371600"/>
              <a:chExt cx="1526616" cy="1600200"/>
            </a:xfrm>
          </p:grpSpPr>
          <p:sp>
            <p:nvSpPr>
              <p:cNvPr id="311" name="TextBox 310"/>
              <p:cNvSpPr txBox="1"/>
              <p:nvPr/>
            </p:nvSpPr>
            <p:spPr>
              <a:xfrm>
                <a:off x="2648314" y="1371600"/>
                <a:ext cx="1526616" cy="470696"/>
              </a:xfrm>
              <a:prstGeom prst="rect">
                <a:avLst/>
              </a:prstGeom>
              <a:noFill/>
            </p:spPr>
            <p:txBody>
              <a:bodyPr wrap="none" rtlCol="0">
                <a:spAutoFit/>
              </a:bodyPr>
              <a:lstStyle/>
              <a:p>
                <a:r>
                  <a:rPr lang="en-US" dirty="0">
                    <a:latin typeface="Segoe UI Light" panose="020B0502040204020203" pitchFamily="34" charset="0"/>
                    <a:cs typeface="Segoe UI Light" panose="020B0502040204020203" pitchFamily="34" charset="0"/>
                  </a:rPr>
                  <a:t>Hyperlinks</a:t>
                </a:r>
              </a:p>
            </p:txBody>
          </p:sp>
          <p:grpSp>
            <p:nvGrpSpPr>
              <p:cNvPr id="312" name="Group 311"/>
              <p:cNvGrpSpPr/>
              <p:nvPr/>
            </p:nvGrpSpPr>
            <p:grpSpPr>
              <a:xfrm>
                <a:off x="2819400" y="1875042"/>
                <a:ext cx="1036376" cy="1096758"/>
                <a:chOff x="2013099" y="2147633"/>
                <a:chExt cx="1339701" cy="1417755"/>
              </a:xfrm>
            </p:grpSpPr>
            <p:cxnSp>
              <p:nvCxnSpPr>
                <p:cNvPr id="313" name="Straight Connector 312"/>
                <p:cNvCxnSpPr>
                  <a:stCxn id="324" idx="5"/>
                  <a:endCxn id="325" idx="1"/>
                </p:cNvCxnSpPr>
                <p:nvPr/>
              </p:nvCxnSpPr>
              <p:spPr>
                <a:xfrm>
                  <a:off x="2655052" y="2818029"/>
                  <a:ext cx="126891" cy="205070"/>
                </a:xfrm>
                <a:prstGeom prst="line">
                  <a:avLst/>
                </a:prstGeom>
                <a:effectLst/>
              </p:spPr>
              <p:style>
                <a:lnRef idx="2">
                  <a:schemeClr val="dk1"/>
                </a:lnRef>
                <a:fillRef idx="0">
                  <a:schemeClr val="dk1"/>
                </a:fillRef>
                <a:effectRef idx="1">
                  <a:schemeClr val="dk1"/>
                </a:effectRef>
                <a:fontRef idx="minor">
                  <a:schemeClr val="tx1"/>
                </a:fontRef>
              </p:style>
            </p:cxnSp>
            <p:cxnSp>
              <p:nvCxnSpPr>
                <p:cNvPr id="314" name="Straight Connector 313"/>
                <p:cNvCxnSpPr>
                  <a:stCxn id="327" idx="3"/>
                  <a:endCxn id="325" idx="7"/>
                </p:cNvCxnSpPr>
                <p:nvPr/>
              </p:nvCxnSpPr>
              <p:spPr>
                <a:xfrm flipH="1">
                  <a:off x="2936315" y="2865494"/>
                  <a:ext cx="195578" cy="157605"/>
                </a:xfrm>
                <a:prstGeom prst="line">
                  <a:avLst/>
                </a:prstGeom>
                <a:effectLst/>
              </p:spPr>
              <p:style>
                <a:lnRef idx="2">
                  <a:schemeClr val="dk1"/>
                </a:lnRef>
                <a:fillRef idx="0">
                  <a:schemeClr val="dk1"/>
                </a:fillRef>
                <a:effectRef idx="1">
                  <a:schemeClr val="dk1"/>
                </a:effectRef>
                <a:fontRef idx="minor">
                  <a:schemeClr val="tx1"/>
                </a:fontRef>
              </p:style>
            </p:cxnSp>
            <p:cxnSp>
              <p:nvCxnSpPr>
                <p:cNvPr id="315" name="Straight Connector 314"/>
                <p:cNvCxnSpPr>
                  <a:stCxn id="324" idx="4"/>
                  <a:endCxn id="328" idx="0"/>
                </p:cNvCxnSpPr>
                <p:nvPr/>
              </p:nvCxnSpPr>
              <p:spPr>
                <a:xfrm flipH="1">
                  <a:off x="2541151" y="2850000"/>
                  <a:ext cx="36716" cy="497074"/>
                </a:xfrm>
                <a:prstGeom prst="line">
                  <a:avLst/>
                </a:prstGeom>
                <a:effectLst/>
              </p:spPr>
              <p:style>
                <a:lnRef idx="2">
                  <a:schemeClr val="dk1"/>
                </a:lnRef>
                <a:fillRef idx="0">
                  <a:schemeClr val="dk1"/>
                </a:fillRef>
                <a:effectRef idx="1">
                  <a:schemeClr val="dk1"/>
                </a:effectRef>
                <a:fontRef idx="minor">
                  <a:schemeClr val="tx1"/>
                </a:fontRef>
              </p:style>
            </p:cxnSp>
            <p:cxnSp>
              <p:nvCxnSpPr>
                <p:cNvPr id="316" name="Straight Connector 315"/>
                <p:cNvCxnSpPr>
                  <a:stCxn id="320" idx="5"/>
                  <a:endCxn id="328" idx="1"/>
                </p:cNvCxnSpPr>
                <p:nvPr/>
              </p:nvCxnSpPr>
              <p:spPr>
                <a:xfrm>
                  <a:off x="2199441" y="3036342"/>
                  <a:ext cx="264524" cy="342704"/>
                </a:xfrm>
                <a:prstGeom prst="line">
                  <a:avLst/>
                </a:prstGeom>
                <a:effectLst/>
              </p:spPr>
              <p:style>
                <a:lnRef idx="2">
                  <a:schemeClr val="dk1"/>
                </a:lnRef>
                <a:fillRef idx="0">
                  <a:schemeClr val="dk1"/>
                </a:fillRef>
                <a:effectRef idx="1">
                  <a:schemeClr val="dk1"/>
                </a:effectRef>
                <a:fontRef idx="minor">
                  <a:schemeClr val="tx1"/>
                </a:fontRef>
              </p:style>
            </p:cxnSp>
            <p:cxnSp>
              <p:nvCxnSpPr>
                <p:cNvPr id="317" name="Straight Connector 316"/>
                <p:cNvCxnSpPr>
                  <a:stCxn id="324" idx="2"/>
                  <a:endCxn id="320" idx="7"/>
                </p:cNvCxnSpPr>
                <p:nvPr/>
              </p:nvCxnSpPr>
              <p:spPr>
                <a:xfrm flipH="1">
                  <a:off x="2199442" y="2740843"/>
                  <a:ext cx="269268" cy="141128"/>
                </a:xfrm>
                <a:prstGeom prst="line">
                  <a:avLst/>
                </a:prstGeom>
                <a:effectLst/>
              </p:spPr>
              <p:style>
                <a:lnRef idx="2">
                  <a:schemeClr val="dk1"/>
                </a:lnRef>
                <a:fillRef idx="0">
                  <a:schemeClr val="dk1"/>
                </a:fillRef>
                <a:effectRef idx="1">
                  <a:schemeClr val="dk1"/>
                </a:effectRef>
                <a:fontRef idx="minor">
                  <a:schemeClr val="tx1"/>
                </a:fontRef>
              </p:style>
            </p:cxnSp>
            <p:cxnSp>
              <p:nvCxnSpPr>
                <p:cNvPr id="318" name="Straight Connector 317"/>
                <p:cNvCxnSpPr>
                  <a:stCxn id="325" idx="3"/>
                  <a:endCxn id="328" idx="7"/>
                </p:cNvCxnSpPr>
                <p:nvPr/>
              </p:nvCxnSpPr>
              <p:spPr>
                <a:xfrm flipH="1">
                  <a:off x="2618335" y="3177470"/>
                  <a:ext cx="163609" cy="201576"/>
                </a:xfrm>
                <a:prstGeom prst="line">
                  <a:avLst/>
                </a:prstGeom>
                <a:effectLst/>
              </p:spPr>
              <p:style>
                <a:lnRef idx="2">
                  <a:schemeClr val="dk1"/>
                </a:lnRef>
                <a:fillRef idx="0">
                  <a:schemeClr val="dk1"/>
                </a:fillRef>
                <a:effectRef idx="1">
                  <a:schemeClr val="dk1"/>
                </a:effectRef>
                <a:fontRef idx="minor">
                  <a:schemeClr val="tx1"/>
                </a:fontRef>
              </p:style>
            </p:cxnSp>
            <p:sp>
              <p:nvSpPr>
                <p:cNvPr id="320" name="Oval 319"/>
                <p:cNvSpPr/>
                <p:nvPr/>
              </p:nvSpPr>
              <p:spPr>
                <a:xfrm>
                  <a:off x="2013099" y="2850000"/>
                  <a:ext cx="218313" cy="2183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fontAlgn="auto">
                    <a:spcBef>
                      <a:spcPts val="0"/>
                    </a:spcBef>
                    <a:spcAft>
                      <a:spcPts val="0"/>
                    </a:spcAft>
                  </a:pPr>
                  <a:endParaRPr lang="en-US" sz="1800">
                    <a:solidFill>
                      <a:prstClr val="white"/>
                    </a:solidFill>
                    <a:latin typeface="Segoe UI Light" panose="020B0502040204020203" pitchFamily="34" charset="0"/>
                    <a:cs typeface="Segoe UI Light" panose="020B0502040204020203" pitchFamily="34" charset="0"/>
                  </a:endParaRPr>
                </a:p>
              </p:txBody>
            </p:sp>
            <p:sp>
              <p:nvSpPr>
                <p:cNvPr id="324" name="Oval 323"/>
                <p:cNvSpPr/>
                <p:nvPr/>
              </p:nvSpPr>
              <p:spPr>
                <a:xfrm>
                  <a:off x="2468710" y="2631686"/>
                  <a:ext cx="218313" cy="2183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fontAlgn="auto">
                    <a:spcBef>
                      <a:spcPts val="0"/>
                    </a:spcBef>
                    <a:spcAft>
                      <a:spcPts val="0"/>
                    </a:spcAft>
                  </a:pPr>
                  <a:endParaRPr lang="en-US" sz="1800">
                    <a:solidFill>
                      <a:prstClr val="white"/>
                    </a:solidFill>
                    <a:latin typeface="Segoe UI Light" panose="020B0502040204020203" pitchFamily="34" charset="0"/>
                    <a:cs typeface="Segoe UI Light" panose="020B0502040204020203" pitchFamily="34" charset="0"/>
                  </a:endParaRPr>
                </a:p>
              </p:txBody>
            </p:sp>
            <p:sp>
              <p:nvSpPr>
                <p:cNvPr id="325" name="Oval 324"/>
                <p:cNvSpPr/>
                <p:nvPr/>
              </p:nvSpPr>
              <p:spPr>
                <a:xfrm>
                  <a:off x="2749972" y="2991128"/>
                  <a:ext cx="218313" cy="218314"/>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fontAlgn="auto">
                    <a:spcBef>
                      <a:spcPts val="0"/>
                    </a:spcBef>
                    <a:spcAft>
                      <a:spcPts val="0"/>
                    </a:spcAft>
                  </a:pPr>
                  <a:endParaRPr lang="en-US" sz="1800">
                    <a:solidFill>
                      <a:prstClr val="white"/>
                    </a:solidFill>
                    <a:latin typeface="Segoe UI Light" panose="020B0502040204020203" pitchFamily="34" charset="0"/>
                    <a:cs typeface="Segoe UI Light" panose="020B0502040204020203" pitchFamily="34" charset="0"/>
                  </a:endParaRPr>
                </a:p>
              </p:txBody>
            </p:sp>
            <p:sp>
              <p:nvSpPr>
                <p:cNvPr id="327" name="Oval 326"/>
                <p:cNvSpPr/>
                <p:nvPr/>
              </p:nvSpPr>
              <p:spPr>
                <a:xfrm>
                  <a:off x="3099922" y="2679151"/>
                  <a:ext cx="218313" cy="2183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fontAlgn="auto">
                    <a:spcBef>
                      <a:spcPts val="0"/>
                    </a:spcBef>
                    <a:spcAft>
                      <a:spcPts val="0"/>
                    </a:spcAft>
                  </a:pPr>
                  <a:endParaRPr lang="en-US" sz="1800">
                    <a:solidFill>
                      <a:prstClr val="white"/>
                    </a:solidFill>
                    <a:latin typeface="Segoe UI Light" panose="020B0502040204020203" pitchFamily="34" charset="0"/>
                    <a:cs typeface="Segoe UI Light" panose="020B0502040204020203" pitchFamily="34" charset="0"/>
                  </a:endParaRPr>
                </a:p>
              </p:txBody>
            </p:sp>
            <p:sp>
              <p:nvSpPr>
                <p:cNvPr id="328" name="Oval 327"/>
                <p:cNvSpPr/>
                <p:nvPr/>
              </p:nvSpPr>
              <p:spPr>
                <a:xfrm>
                  <a:off x="2431993" y="3347074"/>
                  <a:ext cx="218313" cy="2183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fontAlgn="auto">
                    <a:spcBef>
                      <a:spcPts val="0"/>
                    </a:spcBef>
                    <a:spcAft>
                      <a:spcPts val="0"/>
                    </a:spcAft>
                  </a:pPr>
                  <a:endParaRPr lang="en-US" sz="1800">
                    <a:solidFill>
                      <a:prstClr val="white"/>
                    </a:solidFill>
                    <a:latin typeface="Segoe UI Light" panose="020B0502040204020203" pitchFamily="34" charset="0"/>
                    <a:cs typeface="Segoe UI Light" panose="020B0502040204020203" pitchFamily="34" charset="0"/>
                  </a:endParaRPr>
                </a:p>
              </p:txBody>
            </p:sp>
            <p:sp>
              <p:nvSpPr>
                <p:cNvPr id="329" name="Oval 328"/>
                <p:cNvSpPr/>
                <p:nvPr/>
              </p:nvSpPr>
              <p:spPr>
                <a:xfrm>
                  <a:off x="2655052" y="2147633"/>
                  <a:ext cx="218313" cy="218314"/>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fontAlgn="auto">
                    <a:spcBef>
                      <a:spcPts val="0"/>
                    </a:spcBef>
                    <a:spcAft>
                      <a:spcPts val="0"/>
                    </a:spcAft>
                  </a:pPr>
                  <a:endParaRPr lang="en-US" sz="1800">
                    <a:solidFill>
                      <a:prstClr val="white"/>
                    </a:solidFill>
                    <a:latin typeface="Segoe UI Light" panose="020B0502040204020203" pitchFamily="34" charset="0"/>
                    <a:cs typeface="Segoe UI Light" panose="020B0502040204020203" pitchFamily="34" charset="0"/>
                  </a:endParaRPr>
                </a:p>
              </p:txBody>
            </p:sp>
            <p:cxnSp>
              <p:nvCxnSpPr>
                <p:cNvPr id="330" name="Straight Connector 329"/>
                <p:cNvCxnSpPr>
                  <a:stCxn id="329" idx="3"/>
                  <a:endCxn id="324" idx="0"/>
                </p:cNvCxnSpPr>
                <p:nvPr/>
              </p:nvCxnSpPr>
              <p:spPr>
                <a:xfrm flipH="1">
                  <a:off x="2577867" y="2333975"/>
                  <a:ext cx="109157" cy="297711"/>
                </a:xfrm>
                <a:prstGeom prst="line">
                  <a:avLst/>
                </a:prstGeom>
                <a:effectLst/>
              </p:spPr>
              <p:style>
                <a:lnRef idx="2">
                  <a:schemeClr val="dk1"/>
                </a:lnRef>
                <a:fillRef idx="0">
                  <a:schemeClr val="dk1"/>
                </a:fillRef>
                <a:effectRef idx="1">
                  <a:schemeClr val="dk1"/>
                </a:effectRef>
                <a:fontRef idx="minor">
                  <a:schemeClr val="tx1"/>
                </a:fontRef>
              </p:style>
            </p:cxnSp>
            <p:cxnSp>
              <p:nvCxnSpPr>
                <p:cNvPr id="331" name="Straight Connector 330"/>
                <p:cNvCxnSpPr>
                  <a:stCxn id="329" idx="5"/>
                  <a:endCxn id="327" idx="1"/>
                </p:cNvCxnSpPr>
                <p:nvPr/>
              </p:nvCxnSpPr>
              <p:spPr>
                <a:xfrm>
                  <a:off x="2841394" y="2333975"/>
                  <a:ext cx="290499" cy="377148"/>
                </a:xfrm>
                <a:prstGeom prst="line">
                  <a:avLst/>
                </a:prstGeom>
                <a:effectLst/>
              </p:spPr>
              <p:style>
                <a:lnRef idx="2">
                  <a:schemeClr val="dk1"/>
                </a:lnRef>
                <a:fillRef idx="0">
                  <a:schemeClr val="dk1"/>
                </a:fillRef>
                <a:effectRef idx="1">
                  <a:schemeClr val="dk1"/>
                </a:effectRef>
                <a:fontRef idx="minor">
                  <a:schemeClr val="tx1"/>
                </a:fontRef>
              </p:style>
            </p:cxnSp>
            <p:cxnSp>
              <p:nvCxnSpPr>
                <p:cNvPr id="332" name="Straight Connector 331"/>
                <p:cNvCxnSpPr>
                  <a:stCxn id="328" idx="6"/>
                  <a:endCxn id="334" idx="3"/>
                </p:cNvCxnSpPr>
                <p:nvPr/>
              </p:nvCxnSpPr>
              <p:spPr>
                <a:xfrm flipV="1">
                  <a:off x="2650305" y="3283008"/>
                  <a:ext cx="516152" cy="173224"/>
                </a:xfrm>
                <a:prstGeom prst="line">
                  <a:avLst/>
                </a:prstGeom>
                <a:effectLst/>
              </p:spPr>
              <p:style>
                <a:lnRef idx="2">
                  <a:schemeClr val="dk1"/>
                </a:lnRef>
                <a:fillRef idx="0">
                  <a:schemeClr val="dk1"/>
                </a:fillRef>
                <a:effectRef idx="1">
                  <a:schemeClr val="dk1"/>
                </a:effectRef>
                <a:fontRef idx="minor">
                  <a:schemeClr val="tx1"/>
                </a:fontRef>
              </p:style>
            </p:cxnSp>
            <p:sp>
              <p:nvSpPr>
                <p:cNvPr id="334" name="Oval 333"/>
                <p:cNvSpPr/>
                <p:nvPr/>
              </p:nvSpPr>
              <p:spPr>
                <a:xfrm>
                  <a:off x="3134487" y="3096666"/>
                  <a:ext cx="218313" cy="2183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fontAlgn="auto">
                    <a:spcBef>
                      <a:spcPts val="0"/>
                    </a:spcBef>
                    <a:spcAft>
                      <a:spcPts val="0"/>
                    </a:spcAft>
                  </a:pPr>
                  <a:endParaRPr lang="en-US" sz="1800">
                    <a:solidFill>
                      <a:prstClr val="white"/>
                    </a:solidFill>
                    <a:latin typeface="Segoe UI Light" panose="020B0502040204020203" pitchFamily="34" charset="0"/>
                    <a:cs typeface="Segoe UI Light" panose="020B0502040204020203" pitchFamily="34" charset="0"/>
                  </a:endParaRPr>
                </a:p>
              </p:txBody>
            </p:sp>
            <p:sp>
              <p:nvSpPr>
                <p:cNvPr id="335" name="Oval 334"/>
                <p:cNvSpPr/>
                <p:nvPr/>
              </p:nvSpPr>
              <p:spPr>
                <a:xfrm>
                  <a:off x="2122255" y="2224818"/>
                  <a:ext cx="218313" cy="2183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fontAlgn="auto">
                    <a:spcBef>
                      <a:spcPts val="0"/>
                    </a:spcBef>
                    <a:spcAft>
                      <a:spcPts val="0"/>
                    </a:spcAft>
                  </a:pPr>
                  <a:endParaRPr lang="en-US" sz="1800">
                    <a:solidFill>
                      <a:prstClr val="white"/>
                    </a:solidFill>
                    <a:latin typeface="Segoe UI Light" panose="020B0502040204020203" pitchFamily="34" charset="0"/>
                    <a:cs typeface="Segoe UI Light" panose="020B0502040204020203" pitchFamily="34" charset="0"/>
                  </a:endParaRPr>
                </a:p>
              </p:txBody>
            </p:sp>
            <p:cxnSp>
              <p:nvCxnSpPr>
                <p:cNvPr id="337" name="Straight Connector 336"/>
                <p:cNvCxnSpPr>
                  <a:stCxn id="335" idx="6"/>
                  <a:endCxn id="327" idx="2"/>
                </p:cNvCxnSpPr>
                <p:nvPr/>
              </p:nvCxnSpPr>
              <p:spPr>
                <a:xfrm>
                  <a:off x="2340568" y="2333975"/>
                  <a:ext cx="759354" cy="454333"/>
                </a:xfrm>
                <a:prstGeom prst="line">
                  <a:avLst/>
                </a:prstGeom>
                <a:effectLst/>
              </p:spPr>
              <p:style>
                <a:lnRef idx="2">
                  <a:schemeClr val="dk1"/>
                </a:lnRef>
                <a:fillRef idx="0">
                  <a:schemeClr val="dk1"/>
                </a:fillRef>
                <a:effectRef idx="1">
                  <a:schemeClr val="dk1"/>
                </a:effectRef>
                <a:fontRef idx="minor">
                  <a:schemeClr val="tx1"/>
                </a:fontRef>
              </p:style>
            </p:cxnSp>
            <p:cxnSp>
              <p:nvCxnSpPr>
                <p:cNvPr id="338" name="Straight Connector 337"/>
                <p:cNvCxnSpPr>
                  <a:stCxn id="327" idx="4"/>
                  <a:endCxn id="334" idx="0"/>
                </p:cNvCxnSpPr>
                <p:nvPr/>
              </p:nvCxnSpPr>
              <p:spPr>
                <a:xfrm>
                  <a:off x="3209079" y="2897465"/>
                  <a:ext cx="34565" cy="199201"/>
                </a:xfrm>
                <a:prstGeom prst="line">
                  <a:avLst/>
                </a:prstGeom>
                <a:effectLst/>
              </p:spPr>
              <p:style>
                <a:lnRef idx="2">
                  <a:schemeClr val="dk1"/>
                </a:lnRef>
                <a:fillRef idx="0">
                  <a:schemeClr val="dk1"/>
                </a:fillRef>
                <a:effectRef idx="1">
                  <a:schemeClr val="dk1"/>
                </a:effectRef>
                <a:fontRef idx="minor">
                  <a:schemeClr val="tx1"/>
                </a:fontRef>
              </p:style>
            </p:cxnSp>
            <p:cxnSp>
              <p:nvCxnSpPr>
                <p:cNvPr id="339" name="Straight Connector 338"/>
                <p:cNvCxnSpPr>
                  <a:stCxn id="335" idx="3"/>
                  <a:endCxn id="320" idx="1"/>
                </p:cNvCxnSpPr>
                <p:nvPr/>
              </p:nvCxnSpPr>
              <p:spPr>
                <a:xfrm flipH="1">
                  <a:off x="2045070" y="2411161"/>
                  <a:ext cx="109156" cy="470810"/>
                </a:xfrm>
                <a:prstGeom prst="line">
                  <a:avLst/>
                </a:prstGeom>
                <a:effectLst/>
              </p:spPr>
              <p:style>
                <a:lnRef idx="2">
                  <a:schemeClr val="dk1"/>
                </a:lnRef>
                <a:fillRef idx="0">
                  <a:schemeClr val="dk1"/>
                </a:fillRef>
                <a:effectRef idx="1">
                  <a:schemeClr val="dk1"/>
                </a:effectRef>
                <a:fontRef idx="minor">
                  <a:schemeClr val="tx1"/>
                </a:fontRef>
              </p:style>
            </p:cxnSp>
            <p:cxnSp>
              <p:nvCxnSpPr>
                <p:cNvPr id="340" name="Straight Connector 339"/>
                <p:cNvCxnSpPr>
                  <a:stCxn id="335" idx="5"/>
                  <a:endCxn id="324" idx="1"/>
                </p:cNvCxnSpPr>
                <p:nvPr/>
              </p:nvCxnSpPr>
              <p:spPr>
                <a:xfrm>
                  <a:off x="2308597" y="2411161"/>
                  <a:ext cx="192084" cy="252496"/>
                </a:xfrm>
                <a:prstGeom prst="line">
                  <a:avLst/>
                </a:prstGeom>
                <a:effectLst/>
              </p:spPr>
              <p:style>
                <a:lnRef idx="2">
                  <a:schemeClr val="dk1"/>
                </a:lnRef>
                <a:fillRef idx="0">
                  <a:schemeClr val="dk1"/>
                </a:fillRef>
                <a:effectRef idx="1">
                  <a:schemeClr val="dk1"/>
                </a:effectRef>
                <a:fontRef idx="minor">
                  <a:schemeClr val="tx1"/>
                </a:fontRef>
              </p:style>
            </p:cxnSp>
          </p:grpSp>
        </p:grpSp>
        <p:grpSp>
          <p:nvGrpSpPr>
            <p:cNvPr id="163" name="Group 162"/>
            <p:cNvGrpSpPr/>
            <p:nvPr/>
          </p:nvGrpSpPr>
          <p:grpSpPr>
            <a:xfrm>
              <a:off x="5019558" y="1371600"/>
              <a:ext cx="1458104" cy="1600200"/>
              <a:chOff x="4248514" y="1371600"/>
              <a:chExt cx="1458104" cy="1600200"/>
            </a:xfrm>
          </p:grpSpPr>
          <p:sp>
            <p:nvSpPr>
              <p:cNvPr id="247" name="TextBox 246"/>
              <p:cNvSpPr txBox="1"/>
              <p:nvPr/>
            </p:nvSpPr>
            <p:spPr>
              <a:xfrm>
                <a:off x="4248514" y="1371600"/>
                <a:ext cx="1458104" cy="470696"/>
              </a:xfrm>
              <a:prstGeom prst="rect">
                <a:avLst/>
              </a:prstGeom>
              <a:noFill/>
            </p:spPr>
            <p:txBody>
              <a:bodyPr wrap="none" rtlCol="0">
                <a:spAutoFit/>
              </a:bodyPr>
              <a:lstStyle/>
              <a:p>
                <a:r>
                  <a:rPr lang="en-US" dirty="0">
                    <a:latin typeface="Segoe UI Light" panose="020B0502040204020203" pitchFamily="34" charset="0"/>
                    <a:cs typeface="Segoe UI Light" panose="020B0502040204020203" pitchFamily="34" charset="0"/>
                  </a:rPr>
                  <a:t>PageRank</a:t>
                </a:r>
              </a:p>
            </p:txBody>
          </p:sp>
          <p:grpSp>
            <p:nvGrpSpPr>
              <p:cNvPr id="248" name="Group 247"/>
              <p:cNvGrpSpPr/>
              <p:nvPr/>
            </p:nvGrpSpPr>
            <p:grpSpPr>
              <a:xfrm>
                <a:off x="4419600" y="1875042"/>
                <a:ext cx="1036376" cy="1096758"/>
                <a:chOff x="2013099" y="2147633"/>
                <a:chExt cx="1339701" cy="1417755"/>
              </a:xfrm>
            </p:grpSpPr>
            <p:cxnSp>
              <p:nvCxnSpPr>
                <p:cNvPr id="249" name="Straight Connector 248"/>
                <p:cNvCxnSpPr>
                  <a:stCxn id="259" idx="5"/>
                  <a:endCxn id="298" idx="1"/>
                </p:cNvCxnSpPr>
                <p:nvPr/>
              </p:nvCxnSpPr>
              <p:spPr>
                <a:xfrm>
                  <a:off x="2655052" y="2818029"/>
                  <a:ext cx="126891" cy="205070"/>
                </a:xfrm>
                <a:prstGeom prst="line">
                  <a:avLst/>
                </a:prstGeom>
                <a:effectLst/>
              </p:spPr>
              <p:style>
                <a:lnRef idx="2">
                  <a:schemeClr val="dk1"/>
                </a:lnRef>
                <a:fillRef idx="0">
                  <a:schemeClr val="dk1"/>
                </a:fillRef>
                <a:effectRef idx="1">
                  <a:schemeClr val="dk1"/>
                </a:effectRef>
                <a:fontRef idx="minor">
                  <a:schemeClr val="tx1"/>
                </a:fontRef>
              </p:style>
            </p:cxnSp>
            <p:cxnSp>
              <p:nvCxnSpPr>
                <p:cNvPr id="250" name="Straight Connector 249"/>
                <p:cNvCxnSpPr>
                  <a:stCxn id="299" idx="3"/>
                  <a:endCxn id="298" idx="7"/>
                </p:cNvCxnSpPr>
                <p:nvPr/>
              </p:nvCxnSpPr>
              <p:spPr>
                <a:xfrm flipH="1">
                  <a:off x="2936315" y="2865494"/>
                  <a:ext cx="195578" cy="157605"/>
                </a:xfrm>
                <a:prstGeom prst="line">
                  <a:avLst/>
                </a:prstGeom>
                <a:effectLst/>
              </p:spPr>
              <p:style>
                <a:lnRef idx="2">
                  <a:schemeClr val="dk1"/>
                </a:lnRef>
                <a:fillRef idx="0">
                  <a:schemeClr val="dk1"/>
                </a:fillRef>
                <a:effectRef idx="1">
                  <a:schemeClr val="dk1"/>
                </a:effectRef>
                <a:fontRef idx="minor">
                  <a:schemeClr val="tx1"/>
                </a:fontRef>
              </p:style>
            </p:cxnSp>
            <p:cxnSp>
              <p:nvCxnSpPr>
                <p:cNvPr id="251" name="Straight Connector 250"/>
                <p:cNvCxnSpPr>
                  <a:stCxn id="259" idx="4"/>
                  <a:endCxn id="300" idx="0"/>
                </p:cNvCxnSpPr>
                <p:nvPr/>
              </p:nvCxnSpPr>
              <p:spPr>
                <a:xfrm flipH="1">
                  <a:off x="2541151" y="2850000"/>
                  <a:ext cx="36716" cy="497074"/>
                </a:xfrm>
                <a:prstGeom prst="line">
                  <a:avLst/>
                </a:prstGeom>
                <a:effectLst/>
              </p:spPr>
              <p:style>
                <a:lnRef idx="2">
                  <a:schemeClr val="dk1"/>
                </a:lnRef>
                <a:fillRef idx="0">
                  <a:schemeClr val="dk1"/>
                </a:fillRef>
                <a:effectRef idx="1">
                  <a:schemeClr val="dk1"/>
                </a:effectRef>
                <a:fontRef idx="minor">
                  <a:schemeClr val="tx1"/>
                </a:fontRef>
              </p:style>
            </p:cxnSp>
            <p:cxnSp>
              <p:nvCxnSpPr>
                <p:cNvPr id="253" name="Straight Connector 252"/>
                <p:cNvCxnSpPr>
                  <a:stCxn id="258" idx="5"/>
                  <a:endCxn id="300" idx="1"/>
                </p:cNvCxnSpPr>
                <p:nvPr/>
              </p:nvCxnSpPr>
              <p:spPr>
                <a:xfrm>
                  <a:off x="2199441" y="3036342"/>
                  <a:ext cx="264524" cy="342704"/>
                </a:xfrm>
                <a:prstGeom prst="line">
                  <a:avLst/>
                </a:prstGeom>
                <a:effectLst/>
              </p:spPr>
              <p:style>
                <a:lnRef idx="2">
                  <a:schemeClr val="dk1"/>
                </a:lnRef>
                <a:fillRef idx="0">
                  <a:schemeClr val="dk1"/>
                </a:fillRef>
                <a:effectRef idx="1">
                  <a:schemeClr val="dk1"/>
                </a:effectRef>
                <a:fontRef idx="minor">
                  <a:schemeClr val="tx1"/>
                </a:fontRef>
              </p:style>
            </p:cxnSp>
            <p:cxnSp>
              <p:nvCxnSpPr>
                <p:cNvPr id="254" name="Straight Connector 253"/>
                <p:cNvCxnSpPr>
                  <a:stCxn id="259" idx="2"/>
                  <a:endCxn id="258" idx="7"/>
                </p:cNvCxnSpPr>
                <p:nvPr/>
              </p:nvCxnSpPr>
              <p:spPr>
                <a:xfrm flipH="1">
                  <a:off x="2199442" y="2740843"/>
                  <a:ext cx="269268" cy="141128"/>
                </a:xfrm>
                <a:prstGeom prst="line">
                  <a:avLst/>
                </a:prstGeom>
                <a:effectLst/>
              </p:spPr>
              <p:style>
                <a:lnRef idx="2">
                  <a:schemeClr val="dk1"/>
                </a:lnRef>
                <a:fillRef idx="0">
                  <a:schemeClr val="dk1"/>
                </a:fillRef>
                <a:effectRef idx="1">
                  <a:schemeClr val="dk1"/>
                </a:effectRef>
                <a:fontRef idx="minor">
                  <a:schemeClr val="tx1"/>
                </a:fontRef>
              </p:style>
            </p:cxnSp>
            <p:cxnSp>
              <p:nvCxnSpPr>
                <p:cNvPr id="255" name="Straight Connector 254"/>
                <p:cNvCxnSpPr>
                  <a:stCxn id="298" idx="3"/>
                  <a:endCxn id="300" idx="7"/>
                </p:cNvCxnSpPr>
                <p:nvPr/>
              </p:nvCxnSpPr>
              <p:spPr>
                <a:xfrm flipH="1">
                  <a:off x="2618335" y="3177470"/>
                  <a:ext cx="163609" cy="201576"/>
                </a:xfrm>
                <a:prstGeom prst="line">
                  <a:avLst/>
                </a:prstGeom>
                <a:effectLst/>
              </p:spPr>
              <p:style>
                <a:lnRef idx="2">
                  <a:schemeClr val="dk1"/>
                </a:lnRef>
                <a:fillRef idx="0">
                  <a:schemeClr val="dk1"/>
                </a:fillRef>
                <a:effectRef idx="1">
                  <a:schemeClr val="dk1"/>
                </a:effectRef>
                <a:fontRef idx="minor">
                  <a:schemeClr val="tx1"/>
                </a:fontRef>
              </p:style>
            </p:cxnSp>
            <p:sp>
              <p:nvSpPr>
                <p:cNvPr id="258" name="Oval 257"/>
                <p:cNvSpPr/>
                <p:nvPr/>
              </p:nvSpPr>
              <p:spPr>
                <a:xfrm>
                  <a:off x="2013099" y="2850000"/>
                  <a:ext cx="218313" cy="218314"/>
                </a:xfrm>
                <a:prstGeom prst="ellipse">
                  <a:avLst/>
                </a:prstGeom>
                <a:solidFill>
                  <a:schemeClr val="accent3">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fontAlgn="auto">
                    <a:spcBef>
                      <a:spcPts val="0"/>
                    </a:spcBef>
                    <a:spcAft>
                      <a:spcPts val="0"/>
                    </a:spcAft>
                  </a:pPr>
                  <a:endParaRPr lang="en-US" sz="1800">
                    <a:solidFill>
                      <a:prstClr val="white"/>
                    </a:solidFill>
                    <a:latin typeface="Segoe UI Light" panose="020B0502040204020203" pitchFamily="34" charset="0"/>
                    <a:cs typeface="Segoe UI Light" panose="020B0502040204020203" pitchFamily="34" charset="0"/>
                  </a:endParaRPr>
                </a:p>
              </p:txBody>
            </p:sp>
            <p:sp>
              <p:nvSpPr>
                <p:cNvPr id="259" name="Oval 258"/>
                <p:cNvSpPr/>
                <p:nvPr/>
              </p:nvSpPr>
              <p:spPr>
                <a:xfrm>
                  <a:off x="2468710" y="2631686"/>
                  <a:ext cx="218313" cy="218314"/>
                </a:xfrm>
                <a:prstGeom prst="ellipse">
                  <a:avLst/>
                </a:prstGeom>
                <a:solidFill>
                  <a:srgbClr val="0000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fontAlgn="auto">
                    <a:spcBef>
                      <a:spcPts val="0"/>
                    </a:spcBef>
                    <a:spcAft>
                      <a:spcPts val="0"/>
                    </a:spcAft>
                  </a:pPr>
                  <a:endParaRPr lang="en-US" sz="1800">
                    <a:solidFill>
                      <a:prstClr val="white"/>
                    </a:solidFill>
                    <a:latin typeface="Segoe UI Light" panose="020B0502040204020203" pitchFamily="34" charset="0"/>
                    <a:cs typeface="Segoe UI Light" panose="020B0502040204020203" pitchFamily="34" charset="0"/>
                  </a:endParaRPr>
                </a:p>
              </p:txBody>
            </p:sp>
            <p:sp>
              <p:nvSpPr>
                <p:cNvPr id="298" name="Oval 297"/>
                <p:cNvSpPr/>
                <p:nvPr/>
              </p:nvSpPr>
              <p:spPr>
                <a:xfrm>
                  <a:off x="2749972" y="2991128"/>
                  <a:ext cx="218313" cy="218314"/>
                </a:xfrm>
                <a:prstGeom prst="ellipse">
                  <a:avLst/>
                </a:prstGeom>
                <a:solidFill>
                  <a:srgbClr val="FF00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fontAlgn="auto">
                    <a:spcBef>
                      <a:spcPts val="0"/>
                    </a:spcBef>
                    <a:spcAft>
                      <a:spcPts val="0"/>
                    </a:spcAft>
                  </a:pPr>
                  <a:endParaRPr lang="en-US" sz="1800">
                    <a:solidFill>
                      <a:prstClr val="white"/>
                    </a:solidFill>
                    <a:latin typeface="Segoe UI Light" panose="020B0502040204020203" pitchFamily="34" charset="0"/>
                    <a:cs typeface="Segoe UI Light" panose="020B0502040204020203" pitchFamily="34" charset="0"/>
                  </a:endParaRPr>
                </a:p>
              </p:txBody>
            </p:sp>
            <p:sp>
              <p:nvSpPr>
                <p:cNvPr id="299" name="Oval 298"/>
                <p:cNvSpPr/>
                <p:nvPr/>
              </p:nvSpPr>
              <p:spPr>
                <a:xfrm>
                  <a:off x="3099922" y="2679151"/>
                  <a:ext cx="218313" cy="218314"/>
                </a:xfrm>
                <a:prstGeom prst="ellipse">
                  <a:avLst/>
                </a:prstGeom>
                <a:solidFill>
                  <a:schemeClr val="accent6">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fontAlgn="auto">
                    <a:spcBef>
                      <a:spcPts val="0"/>
                    </a:spcBef>
                    <a:spcAft>
                      <a:spcPts val="0"/>
                    </a:spcAft>
                  </a:pPr>
                  <a:endParaRPr lang="en-US" sz="1800">
                    <a:solidFill>
                      <a:prstClr val="white"/>
                    </a:solidFill>
                    <a:latin typeface="Segoe UI Light" panose="020B0502040204020203" pitchFamily="34" charset="0"/>
                    <a:cs typeface="Segoe UI Light" panose="020B0502040204020203" pitchFamily="34" charset="0"/>
                  </a:endParaRPr>
                </a:p>
              </p:txBody>
            </p:sp>
            <p:sp>
              <p:nvSpPr>
                <p:cNvPr id="300" name="Oval 299"/>
                <p:cNvSpPr/>
                <p:nvPr/>
              </p:nvSpPr>
              <p:spPr>
                <a:xfrm>
                  <a:off x="2431993" y="3347074"/>
                  <a:ext cx="218313" cy="218314"/>
                </a:xfrm>
                <a:prstGeom prst="ellipse">
                  <a:avLst/>
                </a:prstGeom>
                <a:solidFill>
                  <a:schemeClr val="accent6">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fontAlgn="auto">
                    <a:spcBef>
                      <a:spcPts val="0"/>
                    </a:spcBef>
                    <a:spcAft>
                      <a:spcPts val="0"/>
                    </a:spcAft>
                  </a:pPr>
                  <a:endParaRPr lang="en-US" sz="1800">
                    <a:solidFill>
                      <a:prstClr val="white"/>
                    </a:solidFill>
                    <a:latin typeface="Segoe UI Light" panose="020B0502040204020203" pitchFamily="34" charset="0"/>
                    <a:cs typeface="Segoe UI Light" panose="020B0502040204020203" pitchFamily="34" charset="0"/>
                  </a:endParaRPr>
                </a:p>
              </p:txBody>
            </p:sp>
            <p:sp>
              <p:nvSpPr>
                <p:cNvPr id="301" name="Oval 300"/>
                <p:cNvSpPr/>
                <p:nvPr/>
              </p:nvSpPr>
              <p:spPr>
                <a:xfrm>
                  <a:off x="2655052" y="2147633"/>
                  <a:ext cx="218313" cy="218314"/>
                </a:xfrm>
                <a:prstGeom prst="ellipse">
                  <a:avLst/>
                </a:prstGeom>
                <a:solidFill>
                  <a:srgbClr val="9BBB59"/>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fontAlgn="auto">
                    <a:spcBef>
                      <a:spcPts val="0"/>
                    </a:spcBef>
                    <a:spcAft>
                      <a:spcPts val="0"/>
                    </a:spcAft>
                  </a:pPr>
                  <a:endParaRPr lang="en-US" sz="1800">
                    <a:solidFill>
                      <a:prstClr val="white"/>
                    </a:solidFill>
                    <a:latin typeface="Segoe UI Light" panose="020B0502040204020203" pitchFamily="34" charset="0"/>
                    <a:cs typeface="Segoe UI Light" panose="020B0502040204020203" pitchFamily="34" charset="0"/>
                  </a:endParaRPr>
                </a:p>
              </p:txBody>
            </p:sp>
            <p:cxnSp>
              <p:nvCxnSpPr>
                <p:cNvPr id="302" name="Straight Connector 301"/>
                <p:cNvCxnSpPr>
                  <a:stCxn id="301" idx="3"/>
                  <a:endCxn id="259" idx="0"/>
                </p:cNvCxnSpPr>
                <p:nvPr/>
              </p:nvCxnSpPr>
              <p:spPr>
                <a:xfrm flipH="1">
                  <a:off x="2577867" y="2333975"/>
                  <a:ext cx="109157" cy="297711"/>
                </a:xfrm>
                <a:prstGeom prst="line">
                  <a:avLst/>
                </a:prstGeom>
                <a:effectLst/>
              </p:spPr>
              <p:style>
                <a:lnRef idx="2">
                  <a:schemeClr val="dk1"/>
                </a:lnRef>
                <a:fillRef idx="0">
                  <a:schemeClr val="dk1"/>
                </a:fillRef>
                <a:effectRef idx="1">
                  <a:schemeClr val="dk1"/>
                </a:effectRef>
                <a:fontRef idx="minor">
                  <a:schemeClr val="tx1"/>
                </a:fontRef>
              </p:style>
            </p:cxnSp>
            <p:cxnSp>
              <p:nvCxnSpPr>
                <p:cNvPr id="303" name="Straight Connector 302"/>
                <p:cNvCxnSpPr>
                  <a:stCxn id="301" idx="5"/>
                  <a:endCxn id="299" idx="1"/>
                </p:cNvCxnSpPr>
                <p:nvPr/>
              </p:nvCxnSpPr>
              <p:spPr>
                <a:xfrm>
                  <a:off x="2841394" y="2333975"/>
                  <a:ext cx="290499" cy="377148"/>
                </a:xfrm>
                <a:prstGeom prst="line">
                  <a:avLst/>
                </a:prstGeom>
                <a:effectLst/>
              </p:spPr>
              <p:style>
                <a:lnRef idx="2">
                  <a:schemeClr val="dk1"/>
                </a:lnRef>
                <a:fillRef idx="0">
                  <a:schemeClr val="dk1"/>
                </a:fillRef>
                <a:effectRef idx="1">
                  <a:schemeClr val="dk1"/>
                </a:effectRef>
                <a:fontRef idx="minor">
                  <a:schemeClr val="tx1"/>
                </a:fontRef>
              </p:style>
            </p:cxnSp>
            <p:cxnSp>
              <p:nvCxnSpPr>
                <p:cNvPr id="304" name="Straight Connector 303"/>
                <p:cNvCxnSpPr>
                  <a:stCxn id="300" idx="6"/>
                  <a:endCxn id="305" idx="3"/>
                </p:cNvCxnSpPr>
                <p:nvPr/>
              </p:nvCxnSpPr>
              <p:spPr>
                <a:xfrm flipV="1">
                  <a:off x="2650305" y="3283008"/>
                  <a:ext cx="516152" cy="173224"/>
                </a:xfrm>
                <a:prstGeom prst="line">
                  <a:avLst/>
                </a:prstGeom>
                <a:effectLst/>
              </p:spPr>
              <p:style>
                <a:lnRef idx="2">
                  <a:schemeClr val="dk1"/>
                </a:lnRef>
                <a:fillRef idx="0">
                  <a:schemeClr val="dk1"/>
                </a:fillRef>
                <a:effectRef idx="1">
                  <a:schemeClr val="dk1"/>
                </a:effectRef>
                <a:fontRef idx="minor">
                  <a:schemeClr val="tx1"/>
                </a:fontRef>
              </p:style>
            </p:cxnSp>
            <p:sp>
              <p:nvSpPr>
                <p:cNvPr id="305" name="Oval 304"/>
                <p:cNvSpPr/>
                <p:nvPr/>
              </p:nvSpPr>
              <p:spPr>
                <a:xfrm>
                  <a:off x="3134487" y="3096666"/>
                  <a:ext cx="218313" cy="218314"/>
                </a:xfrm>
                <a:prstGeom prst="ellipse">
                  <a:avLst/>
                </a:prstGeom>
                <a:solidFill>
                  <a:schemeClr val="accent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fontAlgn="auto">
                    <a:spcBef>
                      <a:spcPts val="0"/>
                    </a:spcBef>
                    <a:spcAft>
                      <a:spcPts val="0"/>
                    </a:spcAft>
                  </a:pPr>
                  <a:endParaRPr lang="en-US" sz="1800">
                    <a:solidFill>
                      <a:prstClr val="white"/>
                    </a:solidFill>
                    <a:latin typeface="Segoe UI Light" panose="020B0502040204020203" pitchFamily="34" charset="0"/>
                    <a:cs typeface="Segoe UI Light" panose="020B0502040204020203" pitchFamily="34" charset="0"/>
                  </a:endParaRPr>
                </a:p>
              </p:txBody>
            </p:sp>
            <p:sp>
              <p:nvSpPr>
                <p:cNvPr id="306" name="Oval 305"/>
                <p:cNvSpPr/>
                <p:nvPr/>
              </p:nvSpPr>
              <p:spPr>
                <a:xfrm>
                  <a:off x="2122255" y="2224818"/>
                  <a:ext cx="218313" cy="218314"/>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fontAlgn="auto">
                    <a:spcBef>
                      <a:spcPts val="0"/>
                    </a:spcBef>
                    <a:spcAft>
                      <a:spcPts val="0"/>
                    </a:spcAft>
                  </a:pPr>
                  <a:endParaRPr lang="en-US" sz="1800">
                    <a:solidFill>
                      <a:prstClr val="white"/>
                    </a:solidFill>
                    <a:latin typeface="Segoe UI Light" panose="020B0502040204020203" pitchFamily="34" charset="0"/>
                    <a:cs typeface="Segoe UI Light" panose="020B0502040204020203" pitchFamily="34" charset="0"/>
                  </a:endParaRPr>
                </a:p>
              </p:txBody>
            </p:sp>
            <p:cxnSp>
              <p:nvCxnSpPr>
                <p:cNvPr id="307" name="Straight Connector 306"/>
                <p:cNvCxnSpPr>
                  <a:stCxn id="306" idx="6"/>
                  <a:endCxn id="299" idx="2"/>
                </p:cNvCxnSpPr>
                <p:nvPr/>
              </p:nvCxnSpPr>
              <p:spPr>
                <a:xfrm>
                  <a:off x="2340568" y="2333975"/>
                  <a:ext cx="759354" cy="454333"/>
                </a:xfrm>
                <a:prstGeom prst="line">
                  <a:avLst/>
                </a:prstGeom>
                <a:effectLst/>
              </p:spPr>
              <p:style>
                <a:lnRef idx="2">
                  <a:schemeClr val="dk1"/>
                </a:lnRef>
                <a:fillRef idx="0">
                  <a:schemeClr val="dk1"/>
                </a:fillRef>
                <a:effectRef idx="1">
                  <a:schemeClr val="dk1"/>
                </a:effectRef>
                <a:fontRef idx="minor">
                  <a:schemeClr val="tx1"/>
                </a:fontRef>
              </p:style>
            </p:cxnSp>
            <p:cxnSp>
              <p:nvCxnSpPr>
                <p:cNvPr id="308" name="Straight Connector 307"/>
                <p:cNvCxnSpPr>
                  <a:stCxn id="299" idx="4"/>
                  <a:endCxn id="305" idx="0"/>
                </p:cNvCxnSpPr>
                <p:nvPr/>
              </p:nvCxnSpPr>
              <p:spPr>
                <a:xfrm>
                  <a:off x="3209079" y="2897465"/>
                  <a:ext cx="34565" cy="199201"/>
                </a:xfrm>
                <a:prstGeom prst="line">
                  <a:avLst/>
                </a:prstGeom>
                <a:effectLst/>
              </p:spPr>
              <p:style>
                <a:lnRef idx="2">
                  <a:schemeClr val="dk1"/>
                </a:lnRef>
                <a:fillRef idx="0">
                  <a:schemeClr val="dk1"/>
                </a:fillRef>
                <a:effectRef idx="1">
                  <a:schemeClr val="dk1"/>
                </a:effectRef>
                <a:fontRef idx="minor">
                  <a:schemeClr val="tx1"/>
                </a:fontRef>
              </p:style>
            </p:cxnSp>
            <p:cxnSp>
              <p:nvCxnSpPr>
                <p:cNvPr id="309" name="Straight Connector 308"/>
                <p:cNvCxnSpPr>
                  <a:stCxn id="306" idx="3"/>
                  <a:endCxn id="258" idx="1"/>
                </p:cNvCxnSpPr>
                <p:nvPr/>
              </p:nvCxnSpPr>
              <p:spPr>
                <a:xfrm flipH="1">
                  <a:off x="2045070" y="2411161"/>
                  <a:ext cx="109156" cy="470810"/>
                </a:xfrm>
                <a:prstGeom prst="line">
                  <a:avLst/>
                </a:prstGeom>
                <a:effectLst/>
              </p:spPr>
              <p:style>
                <a:lnRef idx="2">
                  <a:schemeClr val="dk1"/>
                </a:lnRef>
                <a:fillRef idx="0">
                  <a:schemeClr val="dk1"/>
                </a:fillRef>
                <a:effectRef idx="1">
                  <a:schemeClr val="dk1"/>
                </a:effectRef>
                <a:fontRef idx="minor">
                  <a:schemeClr val="tx1"/>
                </a:fontRef>
              </p:style>
            </p:cxnSp>
            <p:cxnSp>
              <p:nvCxnSpPr>
                <p:cNvPr id="310" name="Straight Connector 309"/>
                <p:cNvCxnSpPr>
                  <a:stCxn id="306" idx="5"/>
                  <a:endCxn id="259" idx="1"/>
                </p:cNvCxnSpPr>
                <p:nvPr/>
              </p:nvCxnSpPr>
              <p:spPr>
                <a:xfrm>
                  <a:off x="2308597" y="2411161"/>
                  <a:ext cx="192084" cy="252496"/>
                </a:xfrm>
                <a:prstGeom prst="line">
                  <a:avLst/>
                </a:prstGeom>
                <a:effectLst/>
              </p:spPr>
              <p:style>
                <a:lnRef idx="2">
                  <a:schemeClr val="dk1"/>
                </a:lnRef>
                <a:fillRef idx="0">
                  <a:schemeClr val="dk1"/>
                </a:fillRef>
                <a:effectRef idx="1">
                  <a:schemeClr val="dk1"/>
                </a:effectRef>
                <a:fontRef idx="minor">
                  <a:schemeClr val="tx1"/>
                </a:fontRef>
              </p:style>
            </p:cxnSp>
          </p:grpSp>
        </p:grpSp>
        <p:grpSp>
          <p:nvGrpSpPr>
            <p:cNvPr id="164" name="Group 163"/>
            <p:cNvGrpSpPr/>
            <p:nvPr/>
          </p:nvGrpSpPr>
          <p:grpSpPr>
            <a:xfrm>
              <a:off x="7048926" y="1371600"/>
              <a:ext cx="1879799" cy="1456573"/>
              <a:chOff x="6052246" y="1371600"/>
              <a:chExt cx="1879799" cy="1456573"/>
            </a:xfrm>
          </p:grpSpPr>
          <p:grpSp>
            <p:nvGrpSpPr>
              <p:cNvPr id="180" name="Group 179"/>
              <p:cNvGrpSpPr/>
              <p:nvPr/>
            </p:nvGrpSpPr>
            <p:grpSpPr>
              <a:xfrm>
                <a:off x="6528283" y="1875042"/>
                <a:ext cx="838200" cy="953131"/>
                <a:chOff x="5181600" y="3312504"/>
                <a:chExt cx="1273220" cy="1447800"/>
              </a:xfrm>
            </p:grpSpPr>
            <p:sp>
              <p:nvSpPr>
                <p:cNvPr id="182" name="Folded Corner 181"/>
                <p:cNvSpPr/>
                <p:nvPr/>
              </p:nvSpPr>
              <p:spPr>
                <a:xfrm>
                  <a:off x="5183042" y="3312504"/>
                  <a:ext cx="1271778" cy="1447800"/>
                </a:xfrm>
                <a:prstGeom prst="foldedCorner">
                  <a:avLst>
                    <a:gd name="adj" fmla="val 1334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83" name="Rectangle 182"/>
                <p:cNvSpPr/>
                <p:nvPr/>
              </p:nvSpPr>
              <p:spPr>
                <a:xfrm>
                  <a:off x="5183043" y="3748423"/>
                  <a:ext cx="331619" cy="254951"/>
                </a:xfrm>
                <a:prstGeom prst="rect">
                  <a:avLst/>
                </a:prstGeom>
                <a:solidFill>
                  <a:schemeClr val="bg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84" name="Rectangle 183"/>
                <p:cNvSpPr/>
                <p:nvPr/>
              </p:nvSpPr>
              <p:spPr>
                <a:xfrm>
                  <a:off x="5514662" y="3748423"/>
                  <a:ext cx="313386" cy="254951"/>
                </a:xfrm>
                <a:prstGeom prst="rect">
                  <a:avLst/>
                </a:prstGeom>
                <a:solidFill>
                  <a:schemeClr val="bg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00" name="Rectangle 199"/>
                <p:cNvSpPr/>
                <p:nvPr/>
              </p:nvSpPr>
              <p:spPr>
                <a:xfrm>
                  <a:off x="5828048" y="3748423"/>
                  <a:ext cx="313386" cy="254951"/>
                </a:xfrm>
                <a:prstGeom prst="rect">
                  <a:avLst/>
                </a:prstGeom>
                <a:solidFill>
                  <a:schemeClr val="bg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05" name="Rectangle 204"/>
                <p:cNvSpPr/>
                <p:nvPr/>
              </p:nvSpPr>
              <p:spPr>
                <a:xfrm>
                  <a:off x="6141434" y="3748423"/>
                  <a:ext cx="313386" cy="254951"/>
                </a:xfrm>
                <a:prstGeom prst="rect">
                  <a:avLst/>
                </a:prstGeom>
                <a:solidFill>
                  <a:schemeClr val="bg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06" name="Rectangle 205"/>
                <p:cNvSpPr/>
                <p:nvPr/>
              </p:nvSpPr>
              <p:spPr>
                <a:xfrm>
                  <a:off x="5181600" y="3487834"/>
                  <a:ext cx="331619" cy="254951"/>
                </a:xfrm>
                <a:prstGeom prst="rect">
                  <a:avLst/>
                </a:prstGeom>
                <a:solidFill>
                  <a:schemeClr val="bg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09" name="Rectangle 208"/>
                <p:cNvSpPr/>
                <p:nvPr/>
              </p:nvSpPr>
              <p:spPr>
                <a:xfrm>
                  <a:off x="5513219" y="3487834"/>
                  <a:ext cx="313386" cy="254951"/>
                </a:xfrm>
                <a:prstGeom prst="rect">
                  <a:avLst/>
                </a:prstGeom>
                <a:solidFill>
                  <a:schemeClr val="bg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12" name="Rectangle 211"/>
                <p:cNvSpPr/>
                <p:nvPr/>
              </p:nvSpPr>
              <p:spPr>
                <a:xfrm>
                  <a:off x="5826605" y="3487834"/>
                  <a:ext cx="313386" cy="254951"/>
                </a:xfrm>
                <a:prstGeom prst="rect">
                  <a:avLst/>
                </a:prstGeom>
                <a:solidFill>
                  <a:schemeClr val="bg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15" name="Rectangle 214"/>
                <p:cNvSpPr/>
                <p:nvPr/>
              </p:nvSpPr>
              <p:spPr>
                <a:xfrm>
                  <a:off x="6139991" y="3487834"/>
                  <a:ext cx="313386" cy="254951"/>
                </a:xfrm>
                <a:prstGeom prst="rect">
                  <a:avLst/>
                </a:prstGeom>
                <a:solidFill>
                  <a:schemeClr val="bg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18" name="Rectangle 217"/>
                <p:cNvSpPr/>
                <p:nvPr/>
              </p:nvSpPr>
              <p:spPr>
                <a:xfrm>
                  <a:off x="5181600" y="3994883"/>
                  <a:ext cx="331619" cy="254951"/>
                </a:xfrm>
                <a:prstGeom prst="rect">
                  <a:avLst/>
                </a:prstGeom>
                <a:solidFill>
                  <a:schemeClr val="bg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21" name="Rectangle 220"/>
                <p:cNvSpPr/>
                <p:nvPr/>
              </p:nvSpPr>
              <p:spPr>
                <a:xfrm>
                  <a:off x="5513219" y="3994883"/>
                  <a:ext cx="313386" cy="254951"/>
                </a:xfrm>
                <a:prstGeom prst="rect">
                  <a:avLst/>
                </a:prstGeom>
                <a:solidFill>
                  <a:schemeClr val="bg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29" name="Rectangle 228"/>
                <p:cNvSpPr/>
                <p:nvPr/>
              </p:nvSpPr>
              <p:spPr>
                <a:xfrm>
                  <a:off x="5826605" y="3994883"/>
                  <a:ext cx="313386" cy="254951"/>
                </a:xfrm>
                <a:prstGeom prst="rect">
                  <a:avLst/>
                </a:prstGeom>
                <a:solidFill>
                  <a:schemeClr val="bg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30" name="Rectangle 229"/>
                <p:cNvSpPr/>
                <p:nvPr/>
              </p:nvSpPr>
              <p:spPr>
                <a:xfrm>
                  <a:off x="6139991" y="3994883"/>
                  <a:ext cx="313386" cy="254951"/>
                </a:xfrm>
                <a:prstGeom prst="rect">
                  <a:avLst/>
                </a:prstGeom>
                <a:solidFill>
                  <a:schemeClr val="bg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31" name="Rectangle 230"/>
                <p:cNvSpPr/>
                <p:nvPr/>
              </p:nvSpPr>
              <p:spPr>
                <a:xfrm>
                  <a:off x="5183043" y="4242138"/>
                  <a:ext cx="331619" cy="254951"/>
                </a:xfrm>
                <a:prstGeom prst="rect">
                  <a:avLst/>
                </a:prstGeom>
                <a:solidFill>
                  <a:schemeClr val="bg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32" name="Rectangle 231"/>
                <p:cNvSpPr/>
                <p:nvPr/>
              </p:nvSpPr>
              <p:spPr>
                <a:xfrm>
                  <a:off x="5514662" y="4242138"/>
                  <a:ext cx="313386" cy="254951"/>
                </a:xfrm>
                <a:prstGeom prst="rect">
                  <a:avLst/>
                </a:prstGeom>
                <a:solidFill>
                  <a:schemeClr val="bg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33" name="Rectangle 232"/>
                <p:cNvSpPr/>
                <p:nvPr/>
              </p:nvSpPr>
              <p:spPr>
                <a:xfrm>
                  <a:off x="5828048" y="4242138"/>
                  <a:ext cx="313386" cy="254951"/>
                </a:xfrm>
                <a:prstGeom prst="rect">
                  <a:avLst/>
                </a:prstGeom>
                <a:solidFill>
                  <a:schemeClr val="bg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34" name="Rectangle 233"/>
                <p:cNvSpPr/>
                <p:nvPr/>
              </p:nvSpPr>
              <p:spPr>
                <a:xfrm>
                  <a:off x="6141434" y="4242138"/>
                  <a:ext cx="313386" cy="254951"/>
                </a:xfrm>
                <a:prstGeom prst="rect">
                  <a:avLst/>
                </a:prstGeom>
                <a:solidFill>
                  <a:schemeClr val="bg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35" name="Rectangle 234"/>
                <p:cNvSpPr/>
                <p:nvPr/>
              </p:nvSpPr>
              <p:spPr>
                <a:xfrm>
                  <a:off x="5181600" y="4495800"/>
                  <a:ext cx="331619" cy="254951"/>
                </a:xfrm>
                <a:prstGeom prst="rect">
                  <a:avLst/>
                </a:prstGeom>
                <a:solidFill>
                  <a:schemeClr val="bg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43" name="Rectangle 242"/>
                <p:cNvSpPr/>
                <p:nvPr/>
              </p:nvSpPr>
              <p:spPr>
                <a:xfrm>
                  <a:off x="5513219" y="4495800"/>
                  <a:ext cx="313386" cy="254951"/>
                </a:xfrm>
                <a:prstGeom prst="rect">
                  <a:avLst/>
                </a:prstGeom>
                <a:solidFill>
                  <a:schemeClr val="bg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44" name="Rectangle 243"/>
                <p:cNvSpPr/>
                <p:nvPr/>
              </p:nvSpPr>
              <p:spPr>
                <a:xfrm>
                  <a:off x="5826605" y="4495800"/>
                  <a:ext cx="313386" cy="254951"/>
                </a:xfrm>
                <a:prstGeom prst="rect">
                  <a:avLst/>
                </a:prstGeom>
                <a:solidFill>
                  <a:schemeClr val="bg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45" name="Rectangle 244"/>
                <p:cNvSpPr/>
                <p:nvPr/>
              </p:nvSpPr>
              <p:spPr>
                <a:xfrm>
                  <a:off x="5183044" y="3319041"/>
                  <a:ext cx="1270334" cy="168793"/>
                </a:xfrm>
                <a:prstGeom prst="rect">
                  <a:avLst/>
                </a:prstGeom>
                <a:solidFill>
                  <a:schemeClr val="tx1">
                    <a:lumMod val="50000"/>
                    <a:lumOff val="50000"/>
                  </a:schemeClr>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grpSp>
          <p:sp>
            <p:nvSpPr>
              <p:cNvPr id="181" name="TextBox 180"/>
              <p:cNvSpPr txBox="1"/>
              <p:nvPr/>
            </p:nvSpPr>
            <p:spPr>
              <a:xfrm>
                <a:off x="6052246" y="1371600"/>
                <a:ext cx="1879799" cy="470696"/>
              </a:xfrm>
              <a:prstGeom prst="rect">
                <a:avLst/>
              </a:prstGeom>
              <a:noFill/>
            </p:spPr>
            <p:txBody>
              <a:bodyPr wrap="none" rtlCol="0">
                <a:spAutoFit/>
              </a:bodyPr>
              <a:lstStyle/>
              <a:p>
                <a:r>
                  <a:rPr lang="en-US" dirty="0">
                    <a:latin typeface="Segoe UI Light" panose="020B0502040204020203" pitchFamily="34" charset="0"/>
                    <a:cs typeface="Segoe UI Light" panose="020B0502040204020203" pitchFamily="34" charset="0"/>
                  </a:rPr>
                  <a:t>Top 20 Pages</a:t>
                </a:r>
              </a:p>
            </p:txBody>
          </p:sp>
        </p:grpSp>
        <p:sp>
          <p:nvSpPr>
            <p:cNvPr id="165" name="Right Arrow 164"/>
            <p:cNvSpPr/>
            <p:nvPr/>
          </p:nvSpPr>
          <p:spPr>
            <a:xfrm>
              <a:off x="2209800" y="2324100"/>
              <a:ext cx="457200" cy="156899"/>
            </a:xfrm>
            <a:prstGeom prst="rightArrow">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66" name="Right Arrow 165"/>
            <p:cNvSpPr/>
            <p:nvPr/>
          </p:nvSpPr>
          <p:spPr>
            <a:xfrm>
              <a:off x="4375900" y="2324100"/>
              <a:ext cx="457200" cy="156899"/>
            </a:xfrm>
            <a:prstGeom prst="rightArrow">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79" name="Right Arrow 178"/>
            <p:cNvSpPr/>
            <p:nvPr/>
          </p:nvSpPr>
          <p:spPr>
            <a:xfrm>
              <a:off x="6629400" y="2324100"/>
              <a:ext cx="457200" cy="156899"/>
            </a:xfrm>
            <a:prstGeom prst="rightArrow">
              <a:avLst/>
            </a:prstGeom>
            <a:ln>
              <a:headEnd type="none" w="med" len="med"/>
              <a:tailEnd type="none"/>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2513540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70066" y="2084555"/>
            <a:ext cx="10755572" cy="4481488"/>
          </a:xfrm>
          <a:prstGeom prst="rect">
            <a:avLst/>
          </a:prstGeom>
          <a:solidFill>
            <a:schemeClr val="accent3">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2">
              <a:defRPr/>
            </a:pPr>
            <a:endParaRPr lang="en-US" sz="1765" dirty="0">
              <a:solidFill>
                <a:srgbClr val="FFFFFF"/>
              </a:solidFill>
            </a:endParaRPr>
          </a:p>
        </p:txBody>
      </p:sp>
      <p:pic>
        <p:nvPicPr>
          <p:cNvPr id="46082" name="Picture 5"/>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3020" y="2271283"/>
            <a:ext cx="1277535" cy="2800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9"/>
          <p:cNvSpPr txBox="1"/>
          <p:nvPr/>
        </p:nvSpPr>
        <p:spPr>
          <a:xfrm>
            <a:off x="466132" y="2959437"/>
            <a:ext cx="5825935" cy="892298"/>
          </a:xfrm>
          <a:prstGeom prst="rect">
            <a:avLst/>
          </a:prstGeom>
          <a:noFill/>
        </p:spPr>
        <p:txBody>
          <a:bodyPr>
            <a:spAutoFit/>
          </a:bodyPr>
          <a:lstStyle/>
          <a:p>
            <a:pPr defTabSz="914192">
              <a:defRPr/>
            </a:pPr>
            <a:r>
              <a:rPr lang="en-US" sz="5097" dirty="0">
                <a:gradFill>
                  <a:gsLst>
                    <a:gs pos="2917">
                      <a:srgbClr val="FFFFFF"/>
                    </a:gs>
                    <a:gs pos="100000">
                      <a:srgbClr val="FFFFFF"/>
                    </a:gs>
                  </a:gsLst>
                  <a:lin ang="5400000" scaled="0"/>
                </a:gradFill>
                <a:latin typeface="Segoe UI Light"/>
              </a:rPr>
              <a:t>Thanks!</a:t>
            </a:r>
          </a:p>
        </p:txBody>
      </p:sp>
    </p:spTree>
    <p:extLst>
      <p:ext uri="{BB962C8B-B14F-4D97-AF65-F5344CB8AC3E}">
        <p14:creationId xmlns:p14="http://schemas.microsoft.com/office/powerpoint/2010/main" val="137147168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102F4-DB00-4920-B809-F95116EB919B}"/>
              </a:ext>
            </a:extLst>
          </p:cNvPr>
          <p:cNvSpPr>
            <a:spLocks noGrp="1"/>
          </p:cNvSpPr>
          <p:nvPr>
            <p:ph type="title"/>
          </p:nvPr>
        </p:nvSpPr>
        <p:spPr>
          <a:xfrm>
            <a:off x="360629" y="144290"/>
            <a:ext cx="10166713" cy="681682"/>
          </a:xfrm>
        </p:spPr>
        <p:txBody>
          <a:bodyPr>
            <a:normAutofit fontScale="90000"/>
          </a:bodyPr>
          <a:lstStyle/>
          <a:p>
            <a:r>
              <a:rPr lang="en-US" dirty="0"/>
              <a:t>Hadoop Timeline</a:t>
            </a:r>
          </a:p>
        </p:txBody>
      </p:sp>
      <p:pic>
        <p:nvPicPr>
          <p:cNvPr id="1026" name="Picture 2" descr="Big Data processing paradigms, technologies, and timeline.">
            <a:extLst>
              <a:ext uri="{FF2B5EF4-FFF2-40B4-BE49-F238E27FC236}">
                <a16:creationId xmlns:a16="http://schemas.microsoft.com/office/drawing/2014/main" id="{A1E47A56-30D1-4E53-8C1C-EBC4FA89E7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517" y="860456"/>
            <a:ext cx="8792935" cy="47859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D8510C6-E69B-4FEA-B288-9B380AB57F35}"/>
              </a:ext>
            </a:extLst>
          </p:cNvPr>
          <p:cNvSpPr/>
          <p:nvPr/>
        </p:nvSpPr>
        <p:spPr>
          <a:xfrm>
            <a:off x="1047517" y="5770677"/>
            <a:ext cx="879293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Reference: https://www.researchgate.net/figure/Big-Data-processing-paradigms-technologies-and-timeline_fig6_266373455</a:t>
            </a:r>
          </a:p>
        </p:txBody>
      </p:sp>
    </p:spTree>
    <p:extLst>
      <p:ext uri="{BB962C8B-B14F-4D97-AF65-F5344CB8AC3E}">
        <p14:creationId xmlns:p14="http://schemas.microsoft.com/office/powerpoint/2010/main" val="1884504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15FDA6A-C839-4B76-9826-63E49FBD5DB5}"/>
              </a:ext>
            </a:extLst>
          </p:cNvPr>
          <p:cNvSpPr/>
          <p:nvPr/>
        </p:nvSpPr>
        <p:spPr>
          <a:xfrm>
            <a:off x="1271577" y="2026664"/>
            <a:ext cx="3027162" cy="280467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48A102F4-DB00-4920-B809-F95116EB919B}"/>
              </a:ext>
            </a:extLst>
          </p:cNvPr>
          <p:cNvSpPr>
            <a:spLocks noGrp="1"/>
          </p:cNvSpPr>
          <p:nvPr>
            <p:ph type="title"/>
          </p:nvPr>
        </p:nvSpPr>
        <p:spPr/>
        <p:txBody>
          <a:bodyPr>
            <a:normAutofit fontScale="90000"/>
          </a:bodyPr>
          <a:lstStyle/>
          <a:p>
            <a:r>
              <a:rPr lang="en-US" dirty="0"/>
              <a:t>A Typical Hadoop Cluster</a:t>
            </a:r>
          </a:p>
        </p:txBody>
      </p:sp>
      <p:sp>
        <p:nvSpPr>
          <p:cNvPr id="4" name="Rectangle 3">
            <a:extLst>
              <a:ext uri="{FF2B5EF4-FFF2-40B4-BE49-F238E27FC236}">
                <a16:creationId xmlns:a16="http://schemas.microsoft.com/office/drawing/2014/main" id="{8DF4827C-8472-4ED7-8731-6A70E9CCEB52}"/>
              </a:ext>
            </a:extLst>
          </p:cNvPr>
          <p:cNvSpPr/>
          <p:nvPr/>
        </p:nvSpPr>
        <p:spPr>
          <a:xfrm>
            <a:off x="1774854" y="2942984"/>
            <a:ext cx="1798064" cy="681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Head Node</a:t>
            </a:r>
          </a:p>
        </p:txBody>
      </p:sp>
      <p:sp>
        <p:nvSpPr>
          <p:cNvPr id="6" name="Rectangle 5">
            <a:extLst>
              <a:ext uri="{FF2B5EF4-FFF2-40B4-BE49-F238E27FC236}">
                <a16:creationId xmlns:a16="http://schemas.microsoft.com/office/drawing/2014/main" id="{4E93544D-978A-4F17-91CC-0B1A6D9BB2C2}"/>
              </a:ext>
            </a:extLst>
          </p:cNvPr>
          <p:cNvSpPr/>
          <p:nvPr/>
        </p:nvSpPr>
        <p:spPr>
          <a:xfrm>
            <a:off x="1841128" y="3088159"/>
            <a:ext cx="1798064" cy="681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Head Node</a:t>
            </a:r>
          </a:p>
        </p:txBody>
      </p:sp>
      <p:sp>
        <p:nvSpPr>
          <p:cNvPr id="7" name="Rectangle 6">
            <a:extLst>
              <a:ext uri="{FF2B5EF4-FFF2-40B4-BE49-F238E27FC236}">
                <a16:creationId xmlns:a16="http://schemas.microsoft.com/office/drawing/2014/main" id="{E48F40EE-5E2B-48D4-95B7-7A3E2CB251B8}"/>
              </a:ext>
            </a:extLst>
          </p:cNvPr>
          <p:cNvSpPr/>
          <p:nvPr/>
        </p:nvSpPr>
        <p:spPr>
          <a:xfrm>
            <a:off x="4604498" y="2026664"/>
            <a:ext cx="7138467" cy="280467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426CED7F-5E4F-4B53-98D1-CE03AB1980ED}"/>
              </a:ext>
            </a:extLst>
          </p:cNvPr>
          <p:cNvSpPr/>
          <p:nvPr/>
        </p:nvSpPr>
        <p:spPr>
          <a:xfrm>
            <a:off x="7121820" y="2543684"/>
            <a:ext cx="1798064" cy="681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Name Node</a:t>
            </a:r>
          </a:p>
        </p:txBody>
      </p:sp>
      <p:sp>
        <p:nvSpPr>
          <p:cNvPr id="10" name="Rectangle 9">
            <a:extLst>
              <a:ext uri="{FF2B5EF4-FFF2-40B4-BE49-F238E27FC236}">
                <a16:creationId xmlns:a16="http://schemas.microsoft.com/office/drawing/2014/main" id="{6CC80E7B-E7B2-4524-B4FC-BD49688F21AF}"/>
              </a:ext>
            </a:extLst>
          </p:cNvPr>
          <p:cNvSpPr/>
          <p:nvPr/>
        </p:nvSpPr>
        <p:spPr>
          <a:xfrm>
            <a:off x="7254368" y="2635898"/>
            <a:ext cx="1798064" cy="681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Name Node</a:t>
            </a:r>
          </a:p>
        </p:txBody>
      </p:sp>
      <p:sp>
        <p:nvSpPr>
          <p:cNvPr id="11" name="Rectangle 10">
            <a:extLst>
              <a:ext uri="{FF2B5EF4-FFF2-40B4-BE49-F238E27FC236}">
                <a16:creationId xmlns:a16="http://schemas.microsoft.com/office/drawing/2014/main" id="{E8E2E714-BD90-44B8-93B6-A6B0DDF4AA12}"/>
              </a:ext>
            </a:extLst>
          </p:cNvPr>
          <p:cNvSpPr/>
          <p:nvPr/>
        </p:nvSpPr>
        <p:spPr>
          <a:xfrm>
            <a:off x="4929309" y="3540421"/>
            <a:ext cx="1798064" cy="100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Data Node</a:t>
            </a:r>
          </a:p>
        </p:txBody>
      </p:sp>
      <p:sp>
        <p:nvSpPr>
          <p:cNvPr id="12" name="Rectangle 11">
            <a:extLst>
              <a:ext uri="{FF2B5EF4-FFF2-40B4-BE49-F238E27FC236}">
                <a16:creationId xmlns:a16="http://schemas.microsoft.com/office/drawing/2014/main" id="{B0AD03F8-0C58-4BE0-A935-2132D35494BD}"/>
              </a:ext>
            </a:extLst>
          </p:cNvPr>
          <p:cNvSpPr/>
          <p:nvPr/>
        </p:nvSpPr>
        <p:spPr>
          <a:xfrm>
            <a:off x="7254368" y="3540421"/>
            <a:ext cx="1798064" cy="100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Data Node</a:t>
            </a:r>
          </a:p>
        </p:txBody>
      </p:sp>
      <p:sp>
        <p:nvSpPr>
          <p:cNvPr id="13" name="Rectangle 12">
            <a:extLst>
              <a:ext uri="{FF2B5EF4-FFF2-40B4-BE49-F238E27FC236}">
                <a16:creationId xmlns:a16="http://schemas.microsoft.com/office/drawing/2014/main" id="{1AB216E5-658A-4C81-916F-79AB6B5B25A0}"/>
              </a:ext>
            </a:extLst>
          </p:cNvPr>
          <p:cNvSpPr/>
          <p:nvPr/>
        </p:nvSpPr>
        <p:spPr>
          <a:xfrm>
            <a:off x="9585395" y="3540421"/>
            <a:ext cx="1798064" cy="100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Data Node</a:t>
            </a:r>
          </a:p>
        </p:txBody>
      </p:sp>
      <p:sp>
        <p:nvSpPr>
          <p:cNvPr id="14" name="Rectangle 13">
            <a:extLst>
              <a:ext uri="{FF2B5EF4-FFF2-40B4-BE49-F238E27FC236}">
                <a16:creationId xmlns:a16="http://schemas.microsoft.com/office/drawing/2014/main" id="{C2EC43D1-9459-4EEB-A0BC-776EC276D321}"/>
              </a:ext>
            </a:extLst>
          </p:cNvPr>
          <p:cNvSpPr/>
          <p:nvPr/>
        </p:nvSpPr>
        <p:spPr>
          <a:xfrm>
            <a:off x="1774854" y="1050292"/>
            <a:ext cx="1798064" cy="681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Laptop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(Client)</a:t>
            </a:r>
          </a:p>
        </p:txBody>
      </p:sp>
      <p:cxnSp>
        <p:nvCxnSpPr>
          <p:cNvPr id="15" name="Straight Arrow Connector 14">
            <a:extLst>
              <a:ext uri="{FF2B5EF4-FFF2-40B4-BE49-F238E27FC236}">
                <a16:creationId xmlns:a16="http://schemas.microsoft.com/office/drawing/2014/main" id="{D4F989CA-F952-4528-B3A0-EAC6CDD8775A}"/>
              </a:ext>
            </a:extLst>
          </p:cNvPr>
          <p:cNvCxnSpPr>
            <a:cxnSpLocks/>
            <a:stCxn id="14" idx="2"/>
            <a:endCxn id="4" idx="0"/>
          </p:cNvCxnSpPr>
          <p:nvPr/>
        </p:nvCxnSpPr>
        <p:spPr>
          <a:xfrm>
            <a:off x="2673886" y="1731974"/>
            <a:ext cx="0" cy="12110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A35C08-DD53-4D4E-9B1F-B41907EE21D2}"/>
              </a:ext>
            </a:extLst>
          </p:cNvPr>
          <p:cNvCxnSpPr>
            <a:stCxn id="6" idx="3"/>
            <a:endCxn id="7" idx="1"/>
          </p:cNvCxnSpPr>
          <p:nvPr/>
        </p:nvCxnSpPr>
        <p:spPr>
          <a:xfrm>
            <a:off x="3639192" y="3429000"/>
            <a:ext cx="96530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Cylinder 15">
            <a:extLst>
              <a:ext uri="{FF2B5EF4-FFF2-40B4-BE49-F238E27FC236}">
                <a16:creationId xmlns:a16="http://schemas.microsoft.com/office/drawing/2014/main" id="{D782340D-B61F-4785-B555-345984157694}"/>
              </a:ext>
            </a:extLst>
          </p:cNvPr>
          <p:cNvSpPr/>
          <p:nvPr/>
        </p:nvSpPr>
        <p:spPr>
          <a:xfrm>
            <a:off x="7159341" y="5203624"/>
            <a:ext cx="2028780" cy="8613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Cloud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(e.g. Azure Blob)</a:t>
            </a:r>
          </a:p>
        </p:txBody>
      </p:sp>
      <p:cxnSp>
        <p:nvCxnSpPr>
          <p:cNvPr id="19" name="Straight Arrow Connector 18">
            <a:extLst>
              <a:ext uri="{FF2B5EF4-FFF2-40B4-BE49-F238E27FC236}">
                <a16:creationId xmlns:a16="http://schemas.microsoft.com/office/drawing/2014/main" id="{A88EF7EA-E46D-4566-BDE0-57C4E3C0999F}"/>
              </a:ext>
            </a:extLst>
          </p:cNvPr>
          <p:cNvCxnSpPr>
            <a:cxnSpLocks/>
            <a:stCxn id="16" idx="1"/>
            <a:endCxn id="7" idx="2"/>
          </p:cNvCxnSpPr>
          <p:nvPr/>
        </p:nvCxnSpPr>
        <p:spPr>
          <a:xfrm flipV="1">
            <a:off x="8173731" y="4831335"/>
            <a:ext cx="1" cy="37228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8A4D8B46-273D-4565-8DA1-76F7A674B408}"/>
              </a:ext>
            </a:extLst>
          </p:cNvPr>
          <p:cNvGrpSpPr/>
          <p:nvPr/>
        </p:nvGrpSpPr>
        <p:grpSpPr>
          <a:xfrm>
            <a:off x="5088835" y="4229960"/>
            <a:ext cx="1450062" cy="316792"/>
            <a:chOff x="5088835" y="4229960"/>
            <a:chExt cx="1450062" cy="316792"/>
          </a:xfrm>
        </p:grpSpPr>
        <p:sp>
          <p:nvSpPr>
            <p:cNvPr id="23" name="Cylinder 22">
              <a:extLst>
                <a:ext uri="{FF2B5EF4-FFF2-40B4-BE49-F238E27FC236}">
                  <a16:creationId xmlns:a16="http://schemas.microsoft.com/office/drawing/2014/main" id="{5B6EF326-AE9C-4FBA-9E7A-95B6149456BB}"/>
                </a:ext>
              </a:extLst>
            </p:cNvPr>
            <p:cNvSpPr/>
            <p:nvPr/>
          </p:nvSpPr>
          <p:spPr>
            <a:xfrm>
              <a:off x="5088835" y="4240696"/>
              <a:ext cx="645268" cy="306056"/>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a:ea typeface="+mn-ea"/>
                  <a:cs typeface="+mn-cs"/>
                </a:rPr>
                <a:t>Storage</a:t>
              </a:r>
            </a:p>
          </p:txBody>
        </p:sp>
        <p:sp>
          <p:nvSpPr>
            <p:cNvPr id="24" name="Cylinder 23">
              <a:extLst>
                <a:ext uri="{FF2B5EF4-FFF2-40B4-BE49-F238E27FC236}">
                  <a16:creationId xmlns:a16="http://schemas.microsoft.com/office/drawing/2014/main" id="{C2CF1344-AF03-47A7-B028-2B8B35CD62E9}"/>
                </a:ext>
              </a:extLst>
            </p:cNvPr>
            <p:cNvSpPr/>
            <p:nvPr/>
          </p:nvSpPr>
          <p:spPr>
            <a:xfrm>
              <a:off x="5893629" y="4229960"/>
              <a:ext cx="645268" cy="306056"/>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a:ea typeface="+mn-ea"/>
                  <a:cs typeface="+mn-cs"/>
                </a:rPr>
                <a:t>Storage</a:t>
              </a:r>
            </a:p>
          </p:txBody>
        </p:sp>
      </p:grpSp>
      <p:grpSp>
        <p:nvGrpSpPr>
          <p:cNvPr id="26" name="Group 25">
            <a:extLst>
              <a:ext uri="{FF2B5EF4-FFF2-40B4-BE49-F238E27FC236}">
                <a16:creationId xmlns:a16="http://schemas.microsoft.com/office/drawing/2014/main" id="{ACB5B061-BBC8-4582-9F3E-14CA191C4CBA}"/>
              </a:ext>
            </a:extLst>
          </p:cNvPr>
          <p:cNvGrpSpPr/>
          <p:nvPr/>
        </p:nvGrpSpPr>
        <p:grpSpPr>
          <a:xfrm>
            <a:off x="7448700" y="4224592"/>
            <a:ext cx="1450062" cy="316792"/>
            <a:chOff x="5088835" y="4229960"/>
            <a:chExt cx="1450062" cy="316792"/>
          </a:xfrm>
        </p:grpSpPr>
        <p:sp>
          <p:nvSpPr>
            <p:cNvPr id="27" name="Cylinder 26">
              <a:extLst>
                <a:ext uri="{FF2B5EF4-FFF2-40B4-BE49-F238E27FC236}">
                  <a16:creationId xmlns:a16="http://schemas.microsoft.com/office/drawing/2014/main" id="{BF18F61A-EE6A-41F1-8207-F6A09E06619A}"/>
                </a:ext>
              </a:extLst>
            </p:cNvPr>
            <p:cNvSpPr/>
            <p:nvPr/>
          </p:nvSpPr>
          <p:spPr>
            <a:xfrm>
              <a:off x="5088835" y="4240696"/>
              <a:ext cx="645268" cy="306056"/>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a:ea typeface="+mn-ea"/>
                  <a:cs typeface="+mn-cs"/>
                </a:rPr>
                <a:t>Storage</a:t>
              </a:r>
            </a:p>
          </p:txBody>
        </p:sp>
        <p:sp>
          <p:nvSpPr>
            <p:cNvPr id="28" name="Cylinder 27">
              <a:extLst>
                <a:ext uri="{FF2B5EF4-FFF2-40B4-BE49-F238E27FC236}">
                  <a16:creationId xmlns:a16="http://schemas.microsoft.com/office/drawing/2014/main" id="{619F507C-2ABD-4A46-A086-0B72DE8533D8}"/>
                </a:ext>
              </a:extLst>
            </p:cNvPr>
            <p:cNvSpPr/>
            <p:nvPr/>
          </p:nvSpPr>
          <p:spPr>
            <a:xfrm>
              <a:off x="5893629" y="4229960"/>
              <a:ext cx="645268" cy="306056"/>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a:ea typeface="+mn-ea"/>
                  <a:cs typeface="+mn-cs"/>
                </a:rPr>
                <a:t>Storage</a:t>
              </a:r>
            </a:p>
          </p:txBody>
        </p:sp>
      </p:grpSp>
      <p:grpSp>
        <p:nvGrpSpPr>
          <p:cNvPr id="29" name="Group 28">
            <a:extLst>
              <a:ext uri="{FF2B5EF4-FFF2-40B4-BE49-F238E27FC236}">
                <a16:creationId xmlns:a16="http://schemas.microsoft.com/office/drawing/2014/main" id="{C3FA284A-1798-4216-9105-CBC446E4E0E1}"/>
              </a:ext>
            </a:extLst>
          </p:cNvPr>
          <p:cNvGrpSpPr/>
          <p:nvPr/>
        </p:nvGrpSpPr>
        <p:grpSpPr>
          <a:xfrm>
            <a:off x="9759396" y="4213856"/>
            <a:ext cx="1450062" cy="316792"/>
            <a:chOff x="5088835" y="4229960"/>
            <a:chExt cx="1450062" cy="316792"/>
          </a:xfrm>
        </p:grpSpPr>
        <p:sp>
          <p:nvSpPr>
            <p:cNvPr id="30" name="Cylinder 29">
              <a:extLst>
                <a:ext uri="{FF2B5EF4-FFF2-40B4-BE49-F238E27FC236}">
                  <a16:creationId xmlns:a16="http://schemas.microsoft.com/office/drawing/2014/main" id="{9577A06D-61B3-4A54-AF82-F2F659973C74}"/>
                </a:ext>
              </a:extLst>
            </p:cNvPr>
            <p:cNvSpPr/>
            <p:nvPr/>
          </p:nvSpPr>
          <p:spPr>
            <a:xfrm>
              <a:off x="5088835" y="4240696"/>
              <a:ext cx="645268" cy="306056"/>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a:ea typeface="+mn-ea"/>
                  <a:cs typeface="+mn-cs"/>
                </a:rPr>
                <a:t>Storage</a:t>
              </a:r>
            </a:p>
          </p:txBody>
        </p:sp>
        <p:sp>
          <p:nvSpPr>
            <p:cNvPr id="31" name="Cylinder 30">
              <a:extLst>
                <a:ext uri="{FF2B5EF4-FFF2-40B4-BE49-F238E27FC236}">
                  <a16:creationId xmlns:a16="http://schemas.microsoft.com/office/drawing/2014/main" id="{4284AD74-8E1F-4300-809B-6193A49B0D28}"/>
                </a:ext>
              </a:extLst>
            </p:cNvPr>
            <p:cNvSpPr/>
            <p:nvPr/>
          </p:nvSpPr>
          <p:spPr>
            <a:xfrm>
              <a:off x="5893629" y="4229960"/>
              <a:ext cx="645268" cy="306056"/>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a:ea typeface="+mn-ea"/>
                  <a:cs typeface="+mn-cs"/>
                </a:rPr>
                <a:t>Storage</a:t>
              </a:r>
            </a:p>
          </p:txBody>
        </p:sp>
      </p:grpSp>
    </p:spTree>
    <p:extLst>
      <p:ext uri="{BB962C8B-B14F-4D97-AF65-F5344CB8AC3E}">
        <p14:creationId xmlns:p14="http://schemas.microsoft.com/office/powerpoint/2010/main" val="248117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102F4-DB00-4920-B809-F95116EB919B}"/>
              </a:ext>
            </a:extLst>
          </p:cNvPr>
          <p:cNvSpPr>
            <a:spLocks noGrp="1"/>
          </p:cNvSpPr>
          <p:nvPr>
            <p:ph type="title"/>
          </p:nvPr>
        </p:nvSpPr>
        <p:spPr/>
        <p:txBody>
          <a:bodyPr>
            <a:normAutofit fontScale="90000"/>
          </a:bodyPr>
          <a:lstStyle/>
          <a:p>
            <a:r>
              <a:rPr lang="en-US" dirty="0"/>
              <a:t>HDFS – Hadoop Distributed File System</a:t>
            </a:r>
          </a:p>
        </p:txBody>
      </p:sp>
      <p:sp>
        <p:nvSpPr>
          <p:cNvPr id="4" name="Content Placeholder 3">
            <a:extLst>
              <a:ext uri="{FF2B5EF4-FFF2-40B4-BE49-F238E27FC236}">
                <a16:creationId xmlns:a16="http://schemas.microsoft.com/office/drawing/2014/main" id="{804445F4-D3D6-40B3-A7E7-B5FEE296DA85}"/>
              </a:ext>
            </a:extLst>
          </p:cNvPr>
          <p:cNvSpPr>
            <a:spLocks noGrp="1"/>
          </p:cNvSpPr>
          <p:nvPr>
            <p:ph idx="1"/>
          </p:nvPr>
        </p:nvSpPr>
        <p:spPr>
          <a:xfrm>
            <a:off x="317713" y="1104089"/>
            <a:ext cx="11584983" cy="1984893"/>
          </a:xfrm>
        </p:spPr>
        <p:txBody>
          <a:bodyPr>
            <a:normAutofit/>
          </a:bodyPr>
          <a:lstStyle/>
          <a:p>
            <a:pPr marL="285750" indent="-285750">
              <a:buSzPct val="100000"/>
            </a:pPr>
            <a:r>
              <a:rPr lang="en-US" dirty="0"/>
              <a:t>HDFS splits huge files into small chunks known as data blocks.</a:t>
            </a:r>
          </a:p>
          <a:p>
            <a:r>
              <a:rPr lang="en-US" dirty="0"/>
              <a:t>We (client and admin) do not have any control over the data block like block location. </a:t>
            </a:r>
          </a:p>
          <a:p>
            <a:pPr lvl="1"/>
            <a:r>
              <a:rPr lang="en-US" dirty="0" err="1"/>
              <a:t>Namenode</a:t>
            </a:r>
            <a:r>
              <a:rPr lang="en-US" dirty="0"/>
              <a:t> decides all such things</a:t>
            </a:r>
          </a:p>
        </p:txBody>
      </p:sp>
      <p:sp>
        <p:nvSpPr>
          <p:cNvPr id="5" name="Rectangle 4">
            <a:extLst>
              <a:ext uri="{FF2B5EF4-FFF2-40B4-BE49-F238E27FC236}">
                <a16:creationId xmlns:a16="http://schemas.microsoft.com/office/drawing/2014/main" id="{AD343C69-B007-44D4-B0A6-8340E4AB9894}"/>
              </a:ext>
            </a:extLst>
          </p:cNvPr>
          <p:cNvSpPr/>
          <p:nvPr/>
        </p:nvSpPr>
        <p:spPr>
          <a:xfrm>
            <a:off x="1129553" y="3565392"/>
            <a:ext cx="10066084" cy="622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HDFS File (Test1.txt)</a:t>
            </a:r>
          </a:p>
        </p:txBody>
      </p:sp>
      <p:sp>
        <p:nvSpPr>
          <p:cNvPr id="6" name="Rectangle 5">
            <a:extLst>
              <a:ext uri="{FF2B5EF4-FFF2-40B4-BE49-F238E27FC236}">
                <a16:creationId xmlns:a16="http://schemas.microsoft.com/office/drawing/2014/main" id="{1241DB8D-1E34-43C0-9C32-BDDDB5B93FB2}"/>
              </a:ext>
            </a:extLst>
          </p:cNvPr>
          <p:cNvSpPr/>
          <p:nvPr/>
        </p:nvSpPr>
        <p:spPr>
          <a:xfrm>
            <a:off x="1129553" y="4478700"/>
            <a:ext cx="2206598" cy="523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Block-1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(128 MB)</a:t>
            </a:r>
          </a:p>
        </p:txBody>
      </p:sp>
      <p:sp>
        <p:nvSpPr>
          <p:cNvPr id="7" name="Rectangle 6">
            <a:extLst>
              <a:ext uri="{FF2B5EF4-FFF2-40B4-BE49-F238E27FC236}">
                <a16:creationId xmlns:a16="http://schemas.microsoft.com/office/drawing/2014/main" id="{513577FF-0411-4217-9B01-922AEBA4A363}"/>
              </a:ext>
            </a:extLst>
          </p:cNvPr>
          <p:cNvSpPr/>
          <p:nvPr/>
        </p:nvSpPr>
        <p:spPr>
          <a:xfrm>
            <a:off x="3568593" y="4478700"/>
            <a:ext cx="2206598" cy="523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Block-2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(128 MB)</a:t>
            </a:r>
          </a:p>
        </p:txBody>
      </p:sp>
      <p:sp>
        <p:nvSpPr>
          <p:cNvPr id="8" name="Rectangle 7">
            <a:extLst>
              <a:ext uri="{FF2B5EF4-FFF2-40B4-BE49-F238E27FC236}">
                <a16:creationId xmlns:a16="http://schemas.microsoft.com/office/drawing/2014/main" id="{4018AB99-BB5F-45B2-95A0-8D0B5ACE5CC5}"/>
              </a:ext>
            </a:extLst>
          </p:cNvPr>
          <p:cNvSpPr/>
          <p:nvPr/>
        </p:nvSpPr>
        <p:spPr>
          <a:xfrm>
            <a:off x="6007633" y="4478700"/>
            <a:ext cx="2206598" cy="523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Block-3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(128 MB)</a:t>
            </a:r>
          </a:p>
        </p:txBody>
      </p:sp>
      <p:sp>
        <p:nvSpPr>
          <p:cNvPr id="9" name="Rectangle 8">
            <a:extLst>
              <a:ext uri="{FF2B5EF4-FFF2-40B4-BE49-F238E27FC236}">
                <a16:creationId xmlns:a16="http://schemas.microsoft.com/office/drawing/2014/main" id="{28BE0845-060B-4383-9BDA-5DAA23A0DE06}"/>
              </a:ext>
            </a:extLst>
          </p:cNvPr>
          <p:cNvSpPr/>
          <p:nvPr/>
        </p:nvSpPr>
        <p:spPr>
          <a:xfrm>
            <a:off x="8374957" y="4478700"/>
            <a:ext cx="2206598" cy="523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Block-4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(128 MB)</a:t>
            </a:r>
          </a:p>
        </p:txBody>
      </p:sp>
      <p:sp>
        <p:nvSpPr>
          <p:cNvPr id="11" name="Rectangle 10">
            <a:extLst>
              <a:ext uri="{FF2B5EF4-FFF2-40B4-BE49-F238E27FC236}">
                <a16:creationId xmlns:a16="http://schemas.microsoft.com/office/drawing/2014/main" id="{4C5F89F7-0C5A-4570-B99E-F5EA80EDB93E}"/>
              </a:ext>
            </a:extLst>
          </p:cNvPr>
          <p:cNvSpPr/>
          <p:nvPr/>
        </p:nvSpPr>
        <p:spPr>
          <a:xfrm>
            <a:off x="10742280" y="4478700"/>
            <a:ext cx="507146" cy="523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10 MB</a:t>
            </a:r>
          </a:p>
        </p:txBody>
      </p:sp>
    </p:spTree>
    <p:extLst>
      <p:ext uri="{BB962C8B-B14F-4D97-AF65-F5344CB8AC3E}">
        <p14:creationId xmlns:p14="http://schemas.microsoft.com/office/powerpoint/2010/main" val="1771250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102F4-DB00-4920-B809-F95116EB919B}"/>
              </a:ext>
            </a:extLst>
          </p:cNvPr>
          <p:cNvSpPr>
            <a:spLocks noGrp="1"/>
          </p:cNvSpPr>
          <p:nvPr>
            <p:ph type="title"/>
          </p:nvPr>
        </p:nvSpPr>
        <p:spPr/>
        <p:txBody>
          <a:bodyPr>
            <a:normAutofit fontScale="90000"/>
          </a:bodyPr>
          <a:lstStyle/>
          <a:p>
            <a:r>
              <a:rPr lang="en-US" dirty="0"/>
              <a:t>Interacting with HDFS</a:t>
            </a:r>
          </a:p>
        </p:txBody>
      </p:sp>
      <p:sp>
        <p:nvSpPr>
          <p:cNvPr id="4" name="Content Placeholder 3">
            <a:extLst>
              <a:ext uri="{FF2B5EF4-FFF2-40B4-BE49-F238E27FC236}">
                <a16:creationId xmlns:a16="http://schemas.microsoft.com/office/drawing/2014/main" id="{804445F4-D3D6-40B3-A7E7-B5FEE296DA85}"/>
              </a:ext>
            </a:extLst>
          </p:cNvPr>
          <p:cNvSpPr>
            <a:spLocks noGrp="1"/>
          </p:cNvSpPr>
          <p:nvPr>
            <p:ph idx="1"/>
          </p:nvPr>
        </p:nvSpPr>
        <p:spPr>
          <a:xfrm>
            <a:off x="317713" y="1104089"/>
            <a:ext cx="11584983" cy="4405363"/>
          </a:xfrm>
        </p:spPr>
        <p:txBody>
          <a:bodyPr>
            <a:normAutofit/>
          </a:bodyPr>
          <a:lstStyle/>
          <a:p>
            <a:pPr marL="285750" indent="-285750">
              <a:buSzPct val="100000"/>
            </a:pPr>
            <a:r>
              <a:rPr lang="en-US" dirty="0"/>
              <a:t>Programmatically (using </a:t>
            </a:r>
            <a:r>
              <a:rPr lang="en-US" i="1" dirty="0" err="1"/>
              <a:t>org.apache.hadoop.fs.FileSystem</a:t>
            </a:r>
            <a:r>
              <a:rPr lang="en-US" i="1" dirty="0"/>
              <a:t> </a:t>
            </a:r>
            <a:r>
              <a:rPr lang="en-US" dirty="0" err="1"/>
              <a:t>api</a:t>
            </a:r>
            <a:r>
              <a:rPr lang="en-US" dirty="0"/>
              <a:t>)</a:t>
            </a:r>
          </a:p>
          <a:p>
            <a:pPr marL="285750" indent="-285750">
              <a:buSzPct val="100000"/>
            </a:pPr>
            <a:r>
              <a:rPr lang="en-US" dirty="0"/>
              <a:t>CLI</a:t>
            </a:r>
          </a:p>
          <a:p>
            <a:pPr marL="742950" lvl="1" indent="-285750">
              <a:buSzPct val="100000"/>
            </a:pPr>
            <a:r>
              <a:rPr lang="en-US" dirty="0"/>
              <a:t>Login (</a:t>
            </a:r>
            <a:r>
              <a:rPr lang="en-US" dirty="0" err="1"/>
              <a:t>ssh</a:t>
            </a:r>
            <a:r>
              <a:rPr lang="en-US" dirty="0"/>
              <a:t>) to HDInsight Head and use the “Hadoop fs” CLI</a:t>
            </a:r>
          </a:p>
          <a:p>
            <a:pPr marL="1200150" lvl="2" indent="-285750">
              <a:buSzPct val="100000"/>
            </a:pPr>
            <a:r>
              <a:rPr lang="en-US" dirty="0" err="1"/>
              <a:t>hadoop</a:t>
            </a:r>
            <a:r>
              <a:rPr lang="en-US" dirty="0"/>
              <a:t> fs –ls /user</a:t>
            </a:r>
          </a:p>
          <a:p>
            <a:pPr marL="1200150" lvl="2" indent="-285750">
              <a:buSzPct val="100000"/>
            </a:pPr>
            <a:r>
              <a:rPr lang="en-US" dirty="0" err="1"/>
              <a:t>hadoop</a:t>
            </a:r>
            <a:r>
              <a:rPr lang="en-US" dirty="0"/>
              <a:t> fs –ls wasb://inventory-hdsparktest-datacontainer@hdsparkstorage2.blob.core.windows.net/inv_root</a:t>
            </a:r>
          </a:p>
          <a:p>
            <a:pPr marL="1200150" lvl="2" indent="-285750">
              <a:buSzPct val="100000"/>
            </a:pPr>
            <a:r>
              <a:rPr lang="en-US" dirty="0"/>
              <a:t>See </a:t>
            </a:r>
            <a:r>
              <a:rPr lang="en-US" dirty="0">
                <a:hlinkClick r:id="rId2"/>
              </a:rPr>
              <a:t>https://hadoop.apache.org/docs/r2.6.3/hadoop-project-dist/hadoop-common/FileSystemShell.html</a:t>
            </a:r>
            <a:endParaRPr lang="en-US" dirty="0"/>
          </a:p>
          <a:p>
            <a:pPr marL="1200150" lvl="2" indent="-285750">
              <a:buSzPct val="100000"/>
            </a:pPr>
            <a:endParaRPr lang="en-US" dirty="0"/>
          </a:p>
          <a:p>
            <a:pPr marL="1200150" lvl="2" indent="-285750">
              <a:buSzPct val="100000"/>
            </a:pPr>
            <a:endParaRPr lang="en-US" dirty="0"/>
          </a:p>
          <a:p>
            <a:pPr marL="742950" lvl="1" indent="-285750">
              <a:buSzPct val="100000"/>
            </a:pPr>
            <a:endParaRPr lang="en-US" dirty="0"/>
          </a:p>
        </p:txBody>
      </p:sp>
    </p:spTree>
    <p:extLst>
      <p:ext uri="{BB962C8B-B14F-4D97-AF65-F5344CB8AC3E}">
        <p14:creationId xmlns:p14="http://schemas.microsoft.com/office/powerpoint/2010/main" val="918624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102F4-DB00-4920-B809-F95116EB919B}"/>
              </a:ext>
            </a:extLst>
          </p:cNvPr>
          <p:cNvSpPr>
            <a:spLocks noGrp="1"/>
          </p:cNvSpPr>
          <p:nvPr>
            <p:ph type="title"/>
          </p:nvPr>
        </p:nvSpPr>
        <p:spPr/>
        <p:txBody>
          <a:bodyPr>
            <a:normAutofit fontScale="90000"/>
          </a:bodyPr>
          <a:lstStyle/>
          <a:p>
            <a:r>
              <a:rPr lang="en-US" dirty="0"/>
              <a:t>HDFS – Hadoop Distributed File System</a:t>
            </a:r>
          </a:p>
        </p:txBody>
      </p:sp>
      <p:sp>
        <p:nvSpPr>
          <p:cNvPr id="8" name="Rectangle 7">
            <a:extLst>
              <a:ext uri="{FF2B5EF4-FFF2-40B4-BE49-F238E27FC236}">
                <a16:creationId xmlns:a16="http://schemas.microsoft.com/office/drawing/2014/main" id="{02015C71-9838-45E3-878A-69834C2E759F}"/>
              </a:ext>
            </a:extLst>
          </p:cNvPr>
          <p:cNvSpPr/>
          <p:nvPr/>
        </p:nvSpPr>
        <p:spPr>
          <a:xfrm>
            <a:off x="1047517" y="5770677"/>
            <a:ext cx="879293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Reference: https://community.hortonworks.com/questions/59364/few-questions-on-hadoop-2x-architecture.html</a:t>
            </a:r>
          </a:p>
        </p:txBody>
      </p:sp>
      <p:pic>
        <p:nvPicPr>
          <p:cNvPr id="7170" name="Picture 2" descr="Image result for hdfs write architecture">
            <a:extLst>
              <a:ext uri="{FF2B5EF4-FFF2-40B4-BE49-F238E27FC236}">
                <a16:creationId xmlns:a16="http://schemas.microsoft.com/office/drawing/2014/main" id="{3CD93D68-BE7F-4052-B2E6-9F56E216A1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379" y="1049567"/>
            <a:ext cx="6723531" cy="4370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7019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2.xml><?xml version="1.0" encoding="utf-8"?>
<a:theme xmlns:a="http://schemas.openxmlformats.org/drawingml/2006/main" name="Office Theme">
  <a:themeElements>
    <a:clrScheme name="Custom 8">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48FF"/>
      </a:hlink>
      <a:folHlink>
        <a:srgbClr val="2748FF"/>
      </a:folHlink>
    </a:clrScheme>
    <a:fontScheme name="Office 2">
      <a:majorFont>
        <a:latin typeface="Calibri"/>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chemeClr val="bg1">
                <a:lumMod val="75000"/>
              </a:schemeClr>
            </a:gs>
            <a:gs pos="35000">
              <a:schemeClr val="bg1">
                <a:lumMod val="85000"/>
              </a:schemeClr>
            </a:gs>
            <a:gs pos="100000">
              <a:schemeClr val="bg1">
                <a:lumMod val="95000"/>
              </a:schemeClr>
            </a:gs>
          </a:gsLst>
        </a:gradFill>
        <a:ln>
          <a:solidFill>
            <a:schemeClr val="bg1">
              <a:lumMod val="50000"/>
            </a:schemeClr>
          </a:solidFill>
        </a:ln>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2200" b="0" i="0" u="none" strike="noStrike" kern="0" cap="none" spc="0" normalizeH="0" baseline="0" noProof="0" dirty="0" smtClean="0">
            <a:ln>
              <a:noFill/>
            </a:ln>
            <a:solidFill>
              <a:sysClr val="windowText" lastClr="000000"/>
            </a:solidFill>
            <a:effectLst/>
            <a:uLnTx/>
            <a:uFillTx/>
            <a:ea typeface="+mn-ea"/>
            <a:cs typeface="Cambria"/>
          </a:defRPr>
        </a:defPPr>
      </a:lstStyle>
      <a:style>
        <a:lnRef idx="1">
          <a:schemeClr val="accent4"/>
        </a:lnRef>
        <a:fillRef idx="2">
          <a:schemeClr val="accent4"/>
        </a:fillRef>
        <a:effectRef idx="1">
          <a:schemeClr val="accent4"/>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Custom 8">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48FF"/>
      </a:hlink>
      <a:folHlink>
        <a:srgbClr val="2748FF"/>
      </a:folHlink>
    </a:clrScheme>
    <a:fontScheme name="Office 2">
      <a:majorFont>
        <a:latin typeface="Calibri"/>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chemeClr val="bg1">
                <a:lumMod val="75000"/>
              </a:schemeClr>
            </a:gs>
            <a:gs pos="35000">
              <a:schemeClr val="bg1">
                <a:lumMod val="85000"/>
              </a:schemeClr>
            </a:gs>
            <a:gs pos="100000">
              <a:schemeClr val="bg1">
                <a:lumMod val="95000"/>
              </a:schemeClr>
            </a:gs>
          </a:gsLst>
        </a:gradFill>
        <a:ln>
          <a:solidFill>
            <a:schemeClr val="bg1">
              <a:lumMod val="50000"/>
            </a:schemeClr>
          </a:solidFill>
        </a:ln>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2200" b="0" i="0" u="none" strike="noStrike" kern="0" cap="none" spc="0" normalizeH="0" baseline="0" noProof="0" dirty="0" smtClean="0">
            <a:ln>
              <a:noFill/>
            </a:ln>
            <a:solidFill>
              <a:sysClr val="windowText" lastClr="000000"/>
            </a:solidFill>
            <a:effectLst/>
            <a:uLnTx/>
            <a:uFillTx/>
            <a:ea typeface="+mn-ea"/>
            <a:cs typeface="Cambria"/>
          </a:defRPr>
        </a:defPPr>
      </a:lstStyle>
      <a:style>
        <a:lnRef idx="1">
          <a:schemeClr val="accent4"/>
        </a:lnRef>
        <a:fillRef idx="2">
          <a:schemeClr val="accent4"/>
        </a:fillRef>
        <a:effectRef idx="1">
          <a:schemeClr val="accent4"/>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Office Theme">
  <a:themeElements>
    <a:clrScheme name="Custom 8">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748FF"/>
      </a:hlink>
      <a:folHlink>
        <a:srgbClr val="2748FF"/>
      </a:folHlink>
    </a:clrScheme>
    <a:fontScheme name="Office 2">
      <a:majorFont>
        <a:latin typeface="Calibri"/>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chemeClr val="bg1">
                <a:lumMod val="75000"/>
              </a:schemeClr>
            </a:gs>
            <a:gs pos="35000">
              <a:schemeClr val="bg1">
                <a:lumMod val="85000"/>
              </a:schemeClr>
            </a:gs>
            <a:gs pos="100000">
              <a:schemeClr val="bg1">
                <a:lumMod val="95000"/>
              </a:schemeClr>
            </a:gs>
          </a:gsLst>
        </a:gradFill>
        <a:ln>
          <a:solidFill>
            <a:schemeClr val="bg1">
              <a:lumMod val="50000"/>
            </a:schemeClr>
          </a:solidFill>
        </a:ln>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2200" b="0" i="0" u="none" strike="noStrike" kern="0" cap="none" spc="0" normalizeH="0" baseline="0" noProof="0" dirty="0" smtClean="0">
            <a:ln>
              <a:noFill/>
            </a:ln>
            <a:solidFill>
              <a:sysClr val="windowText" lastClr="000000"/>
            </a:solidFill>
            <a:effectLst/>
            <a:uLnTx/>
            <a:uFillTx/>
            <a:ea typeface="+mn-ea"/>
            <a:cs typeface="Cambria"/>
          </a:defRPr>
        </a:defPPr>
      </a:lstStyle>
      <a:style>
        <a:lnRef idx="1">
          <a:schemeClr val="accent4"/>
        </a:lnRef>
        <a:fillRef idx="2">
          <a:schemeClr val="accent4"/>
        </a:fillRef>
        <a:effectRef idx="1">
          <a:schemeClr val="accent4"/>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Aluminum">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luminum" id="{1CD21935-A082-41EC-B9F0-936FBDA45B50}" vid="{B1F1560F-09A0-4701-AC1C-B78F8DA561C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A3B4EC5E2BC60489139ED98A3EF395A" ma:contentTypeVersion="8" ma:contentTypeDescription="Create a new document." ma:contentTypeScope="" ma:versionID="23d7db0b4e596d7b147cd5263d007c02">
  <xsd:schema xmlns:xsd="http://www.w3.org/2001/XMLSchema" xmlns:xs="http://www.w3.org/2001/XMLSchema" xmlns:p="http://schemas.microsoft.com/office/2006/metadata/properties" xmlns:ns2="893617eb-498f-46d5-85f0-0a56933852e4" xmlns:ns3="23b06c30-e3b9-47e2-b7a8-d04c148658b4" targetNamespace="http://schemas.microsoft.com/office/2006/metadata/properties" ma:root="true" ma:fieldsID="6e79a9492af44b760d8f477485520975" ns2:_="" ns3:_="">
    <xsd:import namespace="893617eb-498f-46d5-85f0-0a56933852e4"/>
    <xsd:import namespace="23b06c30-e3b9-47e2-b7a8-d04c148658b4"/>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3617eb-498f-46d5-85f0-0a56933852e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b06c30-e3b9-47e2-b7a8-d04c148658b4"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16FA6C-5310-421A-B8CE-8D8B5D1B67C1}">
  <ds:schemaRefs>
    <ds:schemaRef ds:uri="http://schemas.microsoft.com/sharepoint/v3/contenttype/forms"/>
  </ds:schemaRefs>
</ds:datastoreItem>
</file>

<file path=customXml/itemProps2.xml><?xml version="1.0" encoding="utf-8"?>
<ds:datastoreItem xmlns:ds="http://schemas.openxmlformats.org/officeDocument/2006/customXml" ds:itemID="{FD0035CC-2D92-4393-949B-774DA241D29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35AB546-87C1-4337-87CA-3A9B2F4E85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3617eb-498f-46d5-85f0-0a56933852e4"/>
    <ds:schemaRef ds:uri="23b06c30-e3b9-47e2-b7a8-d04c148658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6747</TotalTime>
  <Words>3094</Words>
  <Application>Microsoft Office PowerPoint</Application>
  <PresentationFormat>Widescreen</PresentationFormat>
  <Paragraphs>676</Paragraphs>
  <Slides>46</Slides>
  <Notes>12</Notes>
  <HiddenSlides>0</HiddenSlides>
  <MMClips>0</MMClips>
  <ScaleCrop>false</ScaleCrop>
  <HeadingPairs>
    <vt:vector size="8" baseType="variant">
      <vt:variant>
        <vt:lpstr>Fonts Used</vt:lpstr>
      </vt:variant>
      <vt:variant>
        <vt:i4>13</vt:i4>
      </vt:variant>
      <vt:variant>
        <vt:lpstr>Theme</vt:lpstr>
      </vt:variant>
      <vt:variant>
        <vt:i4>5</vt:i4>
      </vt:variant>
      <vt:variant>
        <vt:lpstr>Embedded OLE Servers</vt:lpstr>
      </vt:variant>
      <vt:variant>
        <vt:i4>1</vt:i4>
      </vt:variant>
      <vt:variant>
        <vt:lpstr>Slide Titles</vt:lpstr>
      </vt:variant>
      <vt:variant>
        <vt:i4>46</vt:i4>
      </vt:variant>
    </vt:vector>
  </HeadingPairs>
  <TitlesOfParts>
    <vt:vector size="65" baseType="lpstr">
      <vt:lpstr>微软雅黑</vt:lpstr>
      <vt:lpstr>Segoe</vt:lpstr>
      <vt:lpstr>Segoe Semibold</vt:lpstr>
      <vt:lpstr>Arial</vt:lpstr>
      <vt:lpstr>Calibri</vt:lpstr>
      <vt:lpstr>Calibri Light</vt:lpstr>
      <vt:lpstr>Cambria</vt:lpstr>
      <vt:lpstr>Century Gothic</vt:lpstr>
      <vt:lpstr>Consolas</vt:lpstr>
      <vt:lpstr>Helvetica</vt:lpstr>
      <vt:lpstr>Segoe UI</vt:lpstr>
      <vt:lpstr>Segoe UI Light</vt:lpstr>
      <vt:lpstr>Segoe UI Semibold</vt:lpstr>
      <vt:lpstr>Theme1</vt:lpstr>
      <vt:lpstr>Office Theme</vt:lpstr>
      <vt:lpstr>1_Office Theme</vt:lpstr>
      <vt:lpstr>2_Office Theme</vt:lpstr>
      <vt:lpstr>Aluminum</vt:lpstr>
      <vt:lpstr>think-cell Slide</vt:lpstr>
      <vt:lpstr>Apache Spark An overview  Cloud Computing (System Algorithms), Microsoft Research     </vt:lpstr>
      <vt:lpstr>PowerPoint Presentation</vt:lpstr>
      <vt:lpstr>PowerPoint Presentation</vt:lpstr>
      <vt:lpstr>What is Hadoop?</vt:lpstr>
      <vt:lpstr>Hadoop Timeline</vt:lpstr>
      <vt:lpstr>A Typical Hadoop Cluster</vt:lpstr>
      <vt:lpstr>HDFS – Hadoop Distributed File System</vt:lpstr>
      <vt:lpstr>Interacting with HDFS</vt:lpstr>
      <vt:lpstr>HDFS – Hadoop Distributed File System</vt:lpstr>
      <vt:lpstr>HDFS – Hadoop Distributed File System</vt:lpstr>
      <vt:lpstr>HDFS – Hadoop Distributed File System…</vt:lpstr>
      <vt:lpstr>Spark 2015</vt:lpstr>
      <vt:lpstr>Apache Spark – an Unified Framework</vt:lpstr>
      <vt:lpstr>Spark - Benefits</vt:lpstr>
      <vt:lpstr>Spark is fast </vt:lpstr>
      <vt:lpstr>What makes Spark fast?</vt:lpstr>
      <vt:lpstr>Developer Productivity</vt:lpstr>
      <vt:lpstr>Ecosystem</vt:lpstr>
      <vt:lpstr>PowerPoint Presentation</vt:lpstr>
      <vt:lpstr>Spark Cluster and Job</vt:lpstr>
      <vt:lpstr>RDD view</vt:lpstr>
      <vt:lpstr>Jobs</vt:lpstr>
      <vt:lpstr>Job scheduling</vt:lpstr>
      <vt:lpstr>Scheduling Strategies</vt:lpstr>
      <vt:lpstr>Scheduling</vt:lpstr>
      <vt:lpstr>FIFO Scheduling</vt:lpstr>
      <vt:lpstr>FIFO Scheduling</vt:lpstr>
      <vt:lpstr>FIFO Scheduling</vt:lpstr>
      <vt:lpstr>FAIR Scheduling</vt:lpstr>
      <vt:lpstr>Fair Scheduling</vt:lpstr>
      <vt:lpstr>Fair Scheduling</vt:lpstr>
      <vt:lpstr>The Problem of Fair Scheduling</vt:lpstr>
      <vt:lpstr>The Problem of Fair Scheduling</vt:lpstr>
      <vt:lpstr>Special Instance: Sticky Slots</vt:lpstr>
      <vt:lpstr>Solution: Delay Scheduling</vt:lpstr>
      <vt:lpstr>Delay Scheduling Example</vt:lpstr>
      <vt:lpstr>Delay Scheduling Details</vt:lpstr>
      <vt:lpstr>Speculation Scheduling For Tasks</vt:lpstr>
      <vt:lpstr>Dynamic Allocation</vt:lpstr>
      <vt:lpstr>Reference</vt:lpstr>
      <vt:lpstr>PowerPoint Presentation</vt:lpstr>
      <vt:lpstr>Spark Streaming</vt:lpstr>
      <vt:lpstr>Spark SQL</vt:lpstr>
      <vt:lpstr> MLlib</vt:lpstr>
      <vt:lpstr>Distributed Graphs as Tables (RDDs)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 on HDInsight - Technical Overview</dc:title>
  <dc:creator>Nishant Thacker</dc:creator>
  <cp:keywords/>
  <cp:lastModifiedBy>Mike Chan (HKOCP)</cp:lastModifiedBy>
  <cp:revision>355</cp:revision>
  <cp:lastPrinted>2015-02-09T16:23:58Z</cp:lastPrinted>
  <dcterms:created xsi:type="dcterms:W3CDTF">2015-02-08T05:05:03Z</dcterms:created>
  <dcterms:modified xsi:type="dcterms:W3CDTF">2020-03-16T14:28:15Z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0x010100CA3B4EC5E2BC60489139ED98A3EF395A</vt:lpwstr>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Confidentiality">
    <vt:lpwstr>1;#Microsoft confidential|461efa83-0283-486a-a8d5-943328f3693f</vt:lpwstr>
  </property>
  <property fmtid="{D5CDD505-2E9C-101B-9397-08002B2CF9AE}" pid="7" name="ActivitiesAndPrograms">
    <vt:lpwstr/>
  </property>
  <property fmtid="{D5CDD505-2E9C-101B-9397-08002B2CF9AE}" pid="8" name="Segments">
    <vt:lpwstr/>
  </property>
  <property fmtid="{D5CDD505-2E9C-101B-9397-08002B2CF9AE}" pid="9" name="Partners">
    <vt:lpwstr/>
  </property>
  <property fmtid="{D5CDD505-2E9C-101B-9397-08002B2CF9AE}" pid="10" name="Topics">
    <vt:lpwstr/>
  </property>
  <property fmtid="{D5CDD505-2E9C-101B-9397-08002B2CF9AE}" pid="11" name="Groups">
    <vt:lpwstr>762;#SQL Server Marketing|bb7921b3-c1d8-4da4-b894-8b6075d9546d;#311;#Cloud and Enterprise Marketing Group|4f75e184-e5aa-4234-a07f-b032d60df254</vt:lpwstr>
  </property>
  <property fmtid="{D5CDD505-2E9C-101B-9397-08002B2CF9AE}" pid="12" name="Industries">
    <vt:lpwstr/>
  </property>
  <property fmtid="{D5CDD505-2E9C-101B-9397-08002B2CF9AE}" pid="13" name="Roles">
    <vt:lpwstr/>
  </property>
  <property fmtid="{D5CDD505-2E9C-101B-9397-08002B2CF9AE}" pid="14" name="Competitors">
    <vt:lpwstr/>
  </property>
  <property fmtid="{D5CDD505-2E9C-101B-9397-08002B2CF9AE}" pid="15" name="SMSGDomain">
    <vt:lpwstr>156;#Server and Tools Business|6783548d-8609-4f97-be4a-4ca2616905a6;#566;#SQL Server Domain|0c0f1824-39dc-4b26-8c74-eff4364b812b</vt:lpwstr>
  </property>
  <property fmtid="{D5CDD505-2E9C-101B-9397-08002B2CF9AE}" pid="16" name="BusinessArchitecture">
    <vt:lpwstr>2325;#modern data warehouses|73a3f3c0-b1f4-4059-b3f7-d568167cd895</vt:lpwstr>
  </property>
  <property fmtid="{D5CDD505-2E9C-101B-9397-08002B2CF9AE}" pid="17" name="Products">
    <vt:lpwstr>262;#Microsoft SQL Server|261ba873-f3ab-420e-96d6-e3004596a551</vt:lpwstr>
  </property>
  <property fmtid="{D5CDD505-2E9C-101B-9397-08002B2CF9AE}" pid="18" name="_dlc_policyId">
    <vt:lpwstr/>
  </property>
  <property fmtid="{D5CDD505-2E9C-101B-9397-08002B2CF9AE}" pid="19" name="ItemRetentionFormula">
    <vt:lpwstr/>
  </property>
  <property fmtid="{D5CDD505-2E9C-101B-9397-08002B2CF9AE}" pid="20" name="_dlc_DocIdItemGuid">
    <vt:lpwstr>94f15955-1003-4228-a2bf-9434d34e57c0</vt:lpwstr>
  </property>
  <property fmtid="{D5CDD505-2E9C-101B-9397-08002B2CF9AE}" pid="21" name="p1cd454bacc149bfbcfd764edd279de7">
    <vt:lpwstr/>
  </property>
  <property fmtid="{D5CDD505-2E9C-101B-9397-08002B2CF9AE}" pid="22" name="ItemType">
    <vt:lpwstr>31;#technical presentations|83a894cf-702b-47fc-aba5-41bd10dc1e75</vt:lpwstr>
  </property>
  <property fmtid="{D5CDD505-2E9C-101B-9397-08002B2CF9AE}" pid="23" name="bc28b5f076654a3b96073bbbebfeb8c9">
    <vt:lpwstr/>
  </property>
  <property fmtid="{D5CDD505-2E9C-101B-9397-08002B2CF9AE}" pid="24" name="j4d667fb28274e85b2214f6e751c8d1f">
    <vt:lpwstr/>
  </property>
  <property fmtid="{D5CDD505-2E9C-101B-9397-08002B2CF9AE}" pid="25" name="MSProducts">
    <vt:lpwstr/>
  </property>
  <property fmtid="{D5CDD505-2E9C-101B-9397-08002B2CF9AE}" pid="26" name="SMSGTags">
    <vt:lpwstr/>
  </property>
  <property fmtid="{D5CDD505-2E9C-101B-9397-08002B2CF9AE}" pid="27" name="j031aa32f4154c8c9a646efae715ebde">
    <vt:lpwstr/>
  </property>
  <property fmtid="{D5CDD505-2E9C-101B-9397-08002B2CF9AE}" pid="28" name="EnterpriseDomainTags">
    <vt:lpwstr/>
  </property>
  <property fmtid="{D5CDD505-2E9C-101B-9397-08002B2CF9AE}" pid="29" name="l311460e3fdf46688abc31ddb7bdc05a">
    <vt:lpwstr/>
  </property>
  <property fmtid="{D5CDD505-2E9C-101B-9397-08002B2CF9AE}" pid="30" name="la4444b61d19467597d63190b69ac227">
    <vt:lpwstr/>
  </property>
  <property fmtid="{D5CDD505-2E9C-101B-9397-08002B2CF9AE}" pid="31" name="MSProductsTaxHTField0">
    <vt:lpwstr/>
  </property>
  <property fmtid="{D5CDD505-2E9C-101B-9397-08002B2CF9AE}" pid="32" name="_docset_NoMedatataSyncRequired">
    <vt:lpwstr>False</vt:lpwstr>
  </property>
  <property fmtid="{D5CDD505-2E9C-101B-9397-08002B2CF9AE}" pid="33" name="Languages">
    <vt:lpwstr/>
  </property>
  <property fmtid="{D5CDD505-2E9C-101B-9397-08002B2CF9AE}" pid="34" name="messageframeworktype">
    <vt:lpwstr/>
  </property>
  <property fmtid="{D5CDD505-2E9C-101B-9397-08002B2CF9AE}" pid="35" name="MSLanguage">
    <vt:lpwstr/>
  </property>
  <property fmtid="{D5CDD505-2E9C-101B-9397-08002B2CF9AE}" pid="36" name="cb7870d3641f4a52807a63577a9c1b08">
    <vt:lpwstr/>
  </property>
  <property fmtid="{D5CDD505-2E9C-101B-9397-08002B2CF9AE}" pid="37" name="TechnicalLevel">
    <vt:lpwstr/>
  </property>
  <property fmtid="{D5CDD505-2E9C-101B-9397-08002B2CF9AE}" pid="38" name="LearningOrganization">
    <vt:lpwstr/>
  </property>
  <property fmtid="{D5CDD505-2E9C-101B-9397-08002B2CF9AE}" pid="39" name="EmployeeRole">
    <vt:lpwstr/>
  </property>
  <property fmtid="{D5CDD505-2E9C-101B-9397-08002B2CF9AE}" pid="40" name="LearningDeliveryMethod">
    <vt:lpwstr/>
  </property>
  <property fmtid="{D5CDD505-2E9C-101B-9397-08002B2CF9AE}" pid="41" name="SalesGeography">
    <vt:lpwstr/>
  </property>
  <property fmtid="{D5CDD505-2E9C-101B-9397-08002B2CF9AE}" pid="42" name="WorkflowChangePath">
    <vt:lpwstr>4c942473-d120-4286-a51a-b65ad3d92ffb,9;4c942473-d120-4286-a51a-b65ad3d92ffb,9;4c942473-d120-4286-a51a-b65ad3d92ffb,13;</vt:lpwstr>
  </property>
  <property fmtid="{D5CDD505-2E9C-101B-9397-08002B2CF9AE}" pid="43" name="MSIP_Label_f42aa342-8706-4288-bd11-ebb85995028c_Enabled">
    <vt:lpwstr>True</vt:lpwstr>
  </property>
  <property fmtid="{D5CDD505-2E9C-101B-9397-08002B2CF9AE}" pid="44" name="MSIP_Label_f42aa342-8706-4288-bd11-ebb85995028c_SiteId">
    <vt:lpwstr>72f988bf-86f1-41af-91ab-2d7cd011db47</vt:lpwstr>
  </property>
  <property fmtid="{D5CDD505-2E9C-101B-9397-08002B2CF9AE}" pid="45" name="MSIP_Label_f42aa342-8706-4288-bd11-ebb85995028c_Owner">
    <vt:lpwstr>chunchan@microsoft.com</vt:lpwstr>
  </property>
  <property fmtid="{D5CDD505-2E9C-101B-9397-08002B2CF9AE}" pid="46" name="MSIP_Label_f42aa342-8706-4288-bd11-ebb85995028c_SetDate">
    <vt:lpwstr>2020-03-16T14:28:14.8444988Z</vt:lpwstr>
  </property>
  <property fmtid="{D5CDD505-2E9C-101B-9397-08002B2CF9AE}" pid="47" name="MSIP_Label_f42aa342-8706-4288-bd11-ebb85995028c_Name">
    <vt:lpwstr>General</vt:lpwstr>
  </property>
  <property fmtid="{D5CDD505-2E9C-101B-9397-08002B2CF9AE}" pid="48" name="MSIP_Label_f42aa342-8706-4288-bd11-ebb85995028c_Application">
    <vt:lpwstr>Microsoft Azure Information Protection</vt:lpwstr>
  </property>
  <property fmtid="{D5CDD505-2E9C-101B-9397-08002B2CF9AE}" pid="49" name="MSIP_Label_f42aa342-8706-4288-bd11-ebb85995028c_ActionId">
    <vt:lpwstr>cf94809c-ec07-4c93-9bd9-c1352aa87775</vt:lpwstr>
  </property>
  <property fmtid="{D5CDD505-2E9C-101B-9397-08002B2CF9AE}" pid="50" name="MSIP_Label_f42aa342-8706-4288-bd11-ebb85995028c_Extended_MSFT_Method">
    <vt:lpwstr>Automatic</vt:lpwstr>
  </property>
  <property fmtid="{D5CDD505-2E9C-101B-9397-08002B2CF9AE}" pid="51" name="Sensitivity">
    <vt:lpwstr>General</vt:lpwstr>
  </property>
</Properties>
</file>